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2" r:id="rId2"/>
    <p:sldId id="298" r:id="rId3"/>
    <p:sldId id="310" r:id="rId4"/>
    <p:sldId id="299" r:id="rId5"/>
    <p:sldId id="300" r:id="rId6"/>
    <p:sldId id="301" r:id="rId7"/>
    <p:sldId id="302" r:id="rId8"/>
    <p:sldId id="303" r:id="rId9"/>
    <p:sldId id="304" r:id="rId10"/>
    <p:sldId id="305" r:id="rId11"/>
    <p:sldId id="307" r:id="rId12"/>
    <p:sldId id="308" r:id="rId1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920" y="-47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64A001F-84D6-44CA-BB92-1AB199892CC7}" type="datetimeFigureOut">
              <a:rPr lang="en-US"/>
              <a:pPr>
                <a:defRPr/>
              </a:pPr>
              <a:t>2/22/2019</a:t>
            </a:fld>
            <a:endParaRPr lang="en-US"/>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en-US"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D8F3BB9-BB41-4FB0-8856-C2EFE6A1804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r>
              <a:rPr lang="en-US" smtClean="0"/>
              <a:t>You might ask students why a Microsoft application like Word cannot be installed on both PCs and Macintosh computers? Why is it that users are forced to buy different software application software for different devices? A part of the answer is the close interdependency of hardware, operating systems, and application software. </a:t>
            </a:r>
          </a:p>
        </p:txBody>
      </p:sp>
      <p:sp>
        <p:nvSpPr>
          <p:cNvPr id="16387"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a:fld id="{6D2B8328-2F1F-41E4-B75F-B65461B04C90}" type="slidenum">
              <a:rPr lang="en-US" sz="1200">
                <a:latin typeface="Times New Roman" pitchFamily="18" charset="0"/>
                <a:ea typeface="MS PGothic" pitchFamily="34" charset="-128"/>
              </a:rPr>
              <a:pPr algn="r"/>
              <a:t>2</a:t>
            </a:fld>
            <a:endParaRPr lang="en-US" sz="1200">
              <a:latin typeface="Times New Roman" pitchFamily="18" charset="0"/>
              <a:ea typeface="MS PGothic"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r>
              <a:rPr lang="en-US" smtClean="0"/>
              <a:t>The largest operators of cloud computing data centers are IBM, Oracle, HP, Apple, Google, and Amazon. </a:t>
            </a:r>
          </a:p>
        </p:txBody>
      </p:sp>
      <p:sp>
        <p:nvSpPr>
          <p:cNvPr id="35843"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a:fld id="{FC526582-8B69-4C7E-AB0C-91318FC5C200}" type="slidenum">
              <a:rPr lang="en-US" sz="1200">
                <a:latin typeface="Times New Roman" pitchFamily="18" charset="0"/>
                <a:ea typeface="MS PGothic" pitchFamily="34" charset="-128"/>
              </a:rPr>
              <a:pPr algn="r"/>
              <a:t>12</a:t>
            </a:fld>
            <a:endParaRPr lang="en-US" sz="1200">
              <a:latin typeface="Times New Roman" pitchFamily="18" charset="0"/>
              <a:ea typeface="MS PGothic"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r>
              <a:rPr lang="en-US" smtClean="0"/>
              <a:t>PC operating systems create the user interface, like Windows or Macintosh OS. This interface has evolved from a text command interface to a mouse-based graphical user interface to current touch screen interfaces found on some PCs and smartphones. Most students do not know their cell phone has an operating system. On the blackboard, make a list of the </a:t>
            </a:r>
            <a:r>
              <a:rPr lang="ja-JP" altLang="en-US" smtClean="0"/>
              <a:t>“</a:t>
            </a:r>
            <a:r>
              <a:rPr lang="en-US" altLang="ja-JP" smtClean="0"/>
              <a:t>resources</a:t>
            </a:r>
            <a:r>
              <a:rPr lang="ja-JP" altLang="en-US" smtClean="0"/>
              <a:t>”</a:t>
            </a:r>
            <a:r>
              <a:rPr lang="en-US" altLang="ja-JP" smtClean="0"/>
              <a:t> that a cell phone or smartphone has to manage. Managing these resources is one function of the operating system, along with creating the use interface. </a:t>
            </a:r>
            <a:endParaRPr lang="en-US" smtClean="0"/>
          </a:p>
        </p:txBody>
      </p:sp>
      <p:sp>
        <p:nvSpPr>
          <p:cNvPr id="19459"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a:fld id="{334EBF67-4EBB-438F-9FD4-58632B9A59DB}" type="slidenum">
              <a:rPr lang="en-US" sz="1200">
                <a:latin typeface="Times New Roman" pitchFamily="18" charset="0"/>
                <a:ea typeface="MS PGothic" pitchFamily="34" charset="-128"/>
              </a:rPr>
              <a:pPr algn="r"/>
              <a:t>4</a:t>
            </a:fld>
            <a:endParaRPr lang="en-US" sz="1200">
              <a:latin typeface="Times New Roman" pitchFamily="18" charset="0"/>
              <a:ea typeface="MS PGothic"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r>
              <a:rPr lang="en-US" smtClean="0"/>
              <a:t>Ask if any students are computer programmers? What languages did they use? What kinds of applications did they develop? Fourth generation languages today are more likely to be report generators and graphics tools for taking data from different sources and making attractive visual presentations of the data. Crystal Reports is the most widely used report generator www.crystalreports.com. You can visit this site during class to give students an idea of what report generators do. </a:t>
            </a:r>
          </a:p>
        </p:txBody>
      </p:sp>
      <p:sp>
        <p:nvSpPr>
          <p:cNvPr id="21507"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a:fld id="{5562853E-9CFE-41FD-BBEF-CEC29437B337}" type="slidenum">
              <a:rPr lang="en-US" sz="1200">
                <a:latin typeface="Times New Roman" pitchFamily="18" charset="0"/>
                <a:ea typeface="MS PGothic" pitchFamily="34" charset="-128"/>
              </a:rPr>
              <a:pPr algn="r"/>
              <a:t>5</a:t>
            </a:fld>
            <a:endParaRPr lang="en-US" sz="1200">
              <a:latin typeface="Times New Roman" pitchFamily="18" charset="0"/>
              <a:ea typeface="MS PGothic"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endParaRPr lang="en-US" smtClean="0"/>
          </a:p>
        </p:txBody>
      </p:sp>
      <p:sp>
        <p:nvSpPr>
          <p:cNvPr id="23555"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a:fld id="{FDD596FA-1F7D-41C4-B9C4-AD49BC465AA9}" type="slidenum">
              <a:rPr lang="en-US" sz="1200">
                <a:latin typeface="Times New Roman" pitchFamily="18" charset="0"/>
                <a:ea typeface="MS PGothic" pitchFamily="34" charset="-128"/>
              </a:rPr>
              <a:pPr algn="r"/>
              <a:t>6</a:t>
            </a:fld>
            <a:endParaRPr lang="en-US" sz="1200">
              <a:latin typeface="Times New Roman" pitchFamily="18" charset="0"/>
              <a:ea typeface="MS PGothic"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r>
              <a:rPr lang="en-US" smtClean="0"/>
              <a:t>Although Microsoft Office applications are found on more than 80% of the world</a:t>
            </a:r>
            <a:r>
              <a:rPr lang="ja-JP" altLang="en-US" smtClean="0"/>
              <a:t>’</a:t>
            </a:r>
            <a:r>
              <a:rPr lang="en-US" altLang="ja-JP" smtClean="0"/>
              <a:t>s billion computers, the news in this area is the growth of open source and free desktop applications. Although online on demand apps like Google Apps, StarOffice, are growing in market acceptance, most users continue to buy Microsoft software. Why do students think this is the case?</a:t>
            </a:r>
          </a:p>
          <a:p>
            <a:pPr eaLnBrk="1" hangingPunct="1"/>
            <a:endParaRPr lang="en-US" smtClean="0"/>
          </a:p>
          <a:p>
            <a:pPr eaLnBrk="1" hangingPunct="1"/>
            <a:endParaRPr lang="en-US" smtClean="0"/>
          </a:p>
        </p:txBody>
      </p:sp>
      <p:sp>
        <p:nvSpPr>
          <p:cNvPr id="25603"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a:fld id="{EFA420E6-0402-4E5A-864B-FE299A583B07}" type="slidenum">
              <a:rPr lang="en-US" sz="1200">
                <a:latin typeface="Times New Roman" pitchFamily="18" charset="0"/>
                <a:ea typeface="MS PGothic" pitchFamily="34" charset="-128"/>
              </a:rPr>
              <a:pPr algn="r"/>
              <a:t>7</a:t>
            </a:fld>
            <a:endParaRPr lang="en-US" sz="1200">
              <a:latin typeface="Times New Roman" pitchFamily="18" charset="0"/>
              <a:ea typeface="MS PGothic"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r>
              <a:rPr lang="en-US" smtClean="0"/>
              <a:t>Ask how many students use spreadsheets on a regular, daily basis? How many have never used spreadsheet software? Ask the users to describe how they use the software, what kinds of reports have they produced? What are the advantages of this software when compared to older methods—like calculating things by hand! What are the drawbacks of this software that they have personally witnessed.</a:t>
            </a:r>
          </a:p>
          <a:p>
            <a:pPr eaLnBrk="1" hangingPunct="1"/>
            <a:endParaRPr lang="en-US" smtClean="0"/>
          </a:p>
          <a:p>
            <a:pPr eaLnBrk="1" hangingPunct="1"/>
            <a:endParaRPr lang="en-US" smtClean="0"/>
          </a:p>
        </p:txBody>
      </p:sp>
      <p:sp>
        <p:nvSpPr>
          <p:cNvPr id="27651"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a:fld id="{61299D23-9B77-4660-BB68-F6B9052161FA}" type="slidenum">
              <a:rPr lang="en-US" sz="1200">
                <a:latin typeface="Times New Roman" pitchFamily="18" charset="0"/>
                <a:ea typeface="MS PGothic" pitchFamily="34" charset="-128"/>
              </a:rPr>
              <a:pPr algn="r"/>
              <a:t>8</a:t>
            </a:fld>
            <a:endParaRPr lang="en-US" sz="1200">
              <a:latin typeface="Times New Roman" pitchFamily="18" charset="0"/>
              <a:ea typeface="MS PGothic"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r>
              <a:rPr lang="en-US" smtClean="0"/>
              <a:t>Java, and the Java Virtual Machine, is ubiquitous across the Web. It is useful because it allows developers to write an application once in Java, and then be assured it will work on any Java-enabled machine. </a:t>
            </a:r>
          </a:p>
          <a:p>
            <a:pPr eaLnBrk="1" hangingPunct="1"/>
            <a:endParaRPr lang="en-US" smtClean="0"/>
          </a:p>
          <a:p>
            <a:pPr eaLnBrk="1" hangingPunct="1"/>
            <a:r>
              <a:rPr lang="en-US" smtClean="0"/>
              <a:t>Many students probably do not know that you can see the HTML code of any Web page by the View/Page Source menu in Mozilla Firefox. You could demonstrate this during class. </a:t>
            </a:r>
          </a:p>
          <a:p>
            <a:pPr eaLnBrk="1" hangingPunct="1"/>
            <a:endParaRPr lang="en-US" smtClean="0"/>
          </a:p>
        </p:txBody>
      </p:sp>
      <p:sp>
        <p:nvSpPr>
          <p:cNvPr id="29699"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a:fld id="{12D8EC93-9530-48BB-AF27-75DE8D462068}" type="slidenum">
              <a:rPr lang="en-US" sz="1200">
                <a:latin typeface="Times New Roman" pitchFamily="18" charset="0"/>
                <a:ea typeface="MS PGothic" pitchFamily="34" charset="-128"/>
              </a:rPr>
              <a:pPr algn="r"/>
              <a:t>9</a:t>
            </a:fld>
            <a:endParaRPr lang="en-US" sz="1200">
              <a:latin typeface="Times New Roman" pitchFamily="18" charset="0"/>
              <a:ea typeface="MS PGothic"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r>
              <a:rPr lang="en-US" smtClean="0"/>
              <a:t>Web services is an approach to building enterprise applications. Web services is a </a:t>
            </a:r>
            <a:r>
              <a:rPr lang="ja-JP" altLang="en-US" smtClean="0"/>
              <a:t>“</a:t>
            </a:r>
            <a:r>
              <a:rPr lang="en-US" altLang="ja-JP" smtClean="0"/>
              <a:t>messaging system</a:t>
            </a:r>
            <a:r>
              <a:rPr lang="ja-JP" altLang="en-US" smtClean="0"/>
              <a:t>”</a:t>
            </a:r>
            <a:r>
              <a:rPr lang="en-US" altLang="ja-JP" smtClean="0"/>
              <a:t> which allows diverse computing applications in a firm to communicate data with one another without extensive integration of the constituent applications (which tends to be very expensive). In a service-oriented architecture, various applications provide </a:t>
            </a:r>
            <a:r>
              <a:rPr lang="ja-JP" altLang="en-US" smtClean="0"/>
              <a:t>“</a:t>
            </a:r>
            <a:r>
              <a:rPr lang="en-US" altLang="ja-JP" smtClean="0"/>
              <a:t>services</a:t>
            </a:r>
            <a:r>
              <a:rPr lang="ja-JP" altLang="en-US" smtClean="0"/>
              <a:t>”</a:t>
            </a:r>
            <a:r>
              <a:rPr lang="en-US" altLang="ja-JP" smtClean="0"/>
              <a:t> (data) on request to other applications needing data. SOA is a major alternative to installing large scale enterprise systems. </a:t>
            </a:r>
          </a:p>
          <a:p>
            <a:pPr eaLnBrk="1" hangingPunct="1"/>
            <a:endParaRPr lang="en-US" smtClean="0"/>
          </a:p>
          <a:p>
            <a:pPr eaLnBrk="1" hangingPunct="1"/>
            <a:r>
              <a:rPr lang="en-US" smtClean="0"/>
              <a:t>Emphasize that SOA is a method of developing infrastructure using Web services with an eye toward creating applications that draw data from several underlying (usually older programs). All programs are built or redesigned to provide certain information (services) to all other programs. With SOA, developers incorporate each individual service into an application that successfully meets the needs of the organization. </a:t>
            </a:r>
          </a:p>
          <a:p>
            <a:pPr eaLnBrk="1" hangingPunct="1"/>
            <a:endParaRPr lang="en-US" smtClean="0"/>
          </a:p>
        </p:txBody>
      </p:sp>
      <p:sp>
        <p:nvSpPr>
          <p:cNvPr id="31747"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a:fld id="{73F9196B-3531-4A15-9B38-C88881EBD516}" type="slidenum">
              <a:rPr lang="en-US" sz="1200">
                <a:latin typeface="Times New Roman" pitchFamily="18" charset="0"/>
                <a:ea typeface="MS PGothic" pitchFamily="34" charset="-128"/>
              </a:rPr>
              <a:pPr algn="r"/>
              <a:t>10</a:t>
            </a:fld>
            <a:endParaRPr lang="en-US" sz="1200">
              <a:latin typeface="Times New Roman" pitchFamily="18" charset="0"/>
              <a:ea typeface="MS PGothic"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r>
              <a:rPr lang="en-US" smtClean="0"/>
              <a:t>Ask students to help you put together a list of really interesting software apps they have discovered or used in the last few months. </a:t>
            </a:r>
          </a:p>
        </p:txBody>
      </p:sp>
      <p:sp>
        <p:nvSpPr>
          <p:cNvPr id="33795"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a:fld id="{7C28008A-5E50-4E4A-8A64-855C9C3C0074}" type="slidenum">
              <a:rPr lang="en-US" sz="1200">
                <a:latin typeface="Times New Roman" pitchFamily="18" charset="0"/>
                <a:ea typeface="MS PGothic" pitchFamily="34" charset="-128"/>
              </a:rPr>
              <a:pPr algn="r"/>
              <a:t>11</a:t>
            </a:fld>
            <a:endParaRPr lang="en-US" sz="1200">
              <a:latin typeface="Times New Roman" pitchFamily="18" charset="0"/>
              <a:ea typeface="MS PGothic"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55CA407B-5696-48A8-B1EF-FEB19E6052B5}" type="datetimeFigureOut">
              <a:rPr lang="ru-RU"/>
              <a:pPr>
                <a:defRPr/>
              </a:pPr>
              <a:t>22.02.2019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EF98C74-6035-4ECC-94BF-4DAC9DB40E37}"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470DD2E-9B28-43AC-A46A-89D45F6CE7D7}" type="datetimeFigureOut">
              <a:rPr lang="ru-RU"/>
              <a:pPr>
                <a:defRPr/>
              </a:pPr>
              <a:t>22.02.2019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D510CB6-E798-4F60-840D-D14AC4AE2FD6}"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0449D10-ED68-498C-B383-AE8A47C524BD}" type="datetimeFigureOut">
              <a:rPr lang="ru-RU"/>
              <a:pPr>
                <a:defRPr/>
              </a:pPr>
              <a:t>22.02.2019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35B58B1-5DFA-442A-84A7-48057F51D5D9}"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D3F2A06-0A92-458B-8DA4-EE128FEC2C25}" type="datetimeFigureOut">
              <a:rPr lang="ru-RU"/>
              <a:pPr>
                <a:defRPr/>
              </a:pPr>
              <a:t>22.02.2019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FA2F3AD-3B1F-481D-9656-0D42AF831E95}"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C7C33684-C54F-4C35-99C6-97C6BA99F456}" type="datetimeFigureOut">
              <a:rPr lang="ru-RU"/>
              <a:pPr>
                <a:defRPr/>
              </a:pPr>
              <a:t>22.02.2019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88BD51C-2B82-45A6-A6C6-B49B3E76D180}"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19405793-6D0B-4E88-BBFE-F37CC70297EA}" type="datetimeFigureOut">
              <a:rPr lang="ru-RU"/>
              <a:pPr>
                <a:defRPr/>
              </a:pPr>
              <a:t>22.02.2019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8831A99-0702-4C07-84E3-0AF45A36915D}"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11BAE78E-8125-4A26-B3F4-A173F689BF01}" type="datetimeFigureOut">
              <a:rPr lang="ru-RU"/>
              <a:pPr>
                <a:defRPr/>
              </a:pPr>
              <a:t>22.02.2019</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0117F219-9050-447A-B054-17549B6DE9CC}"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4DBC5929-1B9B-4D57-8402-1875673EAA1D}" type="datetimeFigureOut">
              <a:rPr lang="ru-RU"/>
              <a:pPr>
                <a:defRPr/>
              </a:pPr>
              <a:t>22.02.2019</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D86B82DC-9A59-43E4-BE86-E339DAD79CC3}"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11383304-F418-49F9-B304-8BAA1D228828}" type="datetimeFigureOut">
              <a:rPr lang="ru-RU"/>
              <a:pPr>
                <a:defRPr/>
              </a:pPr>
              <a:t>22.02.2019</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5CF7E383-AE1E-469E-B820-8713803F867B}"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1B6E4CB8-C370-47E2-9EE9-AC97698F89E8}" type="datetimeFigureOut">
              <a:rPr lang="ru-RU"/>
              <a:pPr>
                <a:defRPr/>
              </a:pPr>
              <a:t>22.02.2019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4DF7415-0361-43B4-8391-3A3DEADCCA11}"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E4C140A-B167-41D9-BE9B-69AE7E208B0F}" type="datetimeFigureOut">
              <a:rPr lang="ru-RU"/>
              <a:pPr>
                <a:defRPr/>
              </a:pPr>
              <a:t>22.02.2019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EC5471A-8818-4DC1-9ED6-436A5C5FBCC5}"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9AB5E4"/>
            </a:gs>
            <a:gs pos="50000">
              <a:srgbClr val="C2D1ED"/>
            </a:gs>
            <a:gs pos="100000">
              <a:srgbClr val="E1E8F5"/>
            </a:gs>
          </a:gsLst>
          <a:lin ang="5400000"/>
        </a:gra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CD94317-8A5E-4C96-A31B-63F873C31C88}" type="datetimeFigureOut">
              <a:rPr lang="ru-RU"/>
              <a:pPr>
                <a:defRPr/>
              </a:pPr>
              <a:t>22.02.2019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50C618C-E43A-4A5C-962D-5C35D03CE84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ctrTitle"/>
          </p:nvPr>
        </p:nvSpPr>
        <p:spPr>
          <a:xfrm>
            <a:off x="4716463" y="404813"/>
            <a:ext cx="3816350" cy="638175"/>
          </a:xfrm>
        </p:spPr>
        <p:txBody>
          <a:bodyPr/>
          <a:lstStyle/>
          <a:p>
            <a:pPr eaLnBrk="1" hangingPunct="1"/>
            <a:r>
              <a:rPr lang="en-US" sz="4000" b="1" smtClean="0"/>
              <a:t>IT infrastructure</a:t>
            </a:r>
            <a:endParaRPr lang="ru-RU" sz="4000" smtClean="0"/>
          </a:p>
        </p:txBody>
      </p:sp>
      <p:sp>
        <p:nvSpPr>
          <p:cNvPr id="14338" name="Подзаголовок 2"/>
          <p:cNvSpPr>
            <a:spLocks noGrp="1"/>
          </p:cNvSpPr>
          <p:nvPr>
            <p:ph type="subTitle" idx="1"/>
          </p:nvPr>
        </p:nvSpPr>
        <p:spPr>
          <a:xfrm>
            <a:off x="755650" y="2997200"/>
            <a:ext cx="7632700" cy="1368425"/>
          </a:xfrm>
        </p:spPr>
        <p:txBody>
          <a:bodyPr/>
          <a:lstStyle/>
          <a:p>
            <a:pPr eaLnBrk="1" hangingPunct="1"/>
            <a:r>
              <a:rPr lang="en-US" sz="3600" smtClean="0">
                <a:solidFill>
                  <a:schemeClr val="tx1"/>
                </a:solidFill>
              </a:rPr>
              <a:t>Subtopic  1.1.7. </a:t>
            </a:r>
          </a:p>
          <a:p>
            <a:pPr eaLnBrk="1" hangingPunct="1"/>
            <a:r>
              <a:rPr lang="en-US" sz="3600" b="1" smtClean="0">
                <a:solidFill>
                  <a:schemeClr val="tx1"/>
                </a:solidFill>
              </a:rPr>
              <a:t>Software infrastructure.</a:t>
            </a:r>
            <a:endParaRPr lang="ru-RU" sz="3600" b="1" smtClean="0">
              <a:solidFill>
                <a:schemeClr val="tx1"/>
              </a:solidFill>
            </a:endParaRPr>
          </a:p>
        </p:txBody>
      </p:sp>
      <p:pic>
        <p:nvPicPr>
          <p:cNvPr id="14339" name="Picture 5" descr="MASTIS_logo"/>
          <p:cNvPicPr>
            <a:picLocks noChangeAspect="1" noChangeArrowheads="1"/>
          </p:cNvPicPr>
          <p:nvPr/>
        </p:nvPicPr>
        <p:blipFill>
          <a:blip r:embed="rId2"/>
          <a:srcRect/>
          <a:stretch>
            <a:fillRect/>
          </a:stretch>
        </p:blipFill>
        <p:spPr bwMode="auto">
          <a:xfrm>
            <a:off x="336550" y="404813"/>
            <a:ext cx="3948113" cy="720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6"/>
          <p:cNvSpPr>
            <a:spLocks noChangeArrowheads="1"/>
          </p:cNvSpPr>
          <p:nvPr/>
        </p:nvSpPr>
        <p:spPr bwMode="auto">
          <a:xfrm>
            <a:off x="762000" y="2171700"/>
            <a:ext cx="7848600" cy="4229100"/>
          </a:xfrm>
          <a:prstGeom prst="rect">
            <a:avLst/>
          </a:prstGeom>
          <a:noFill/>
          <a:ln w="12700">
            <a:noFill/>
            <a:miter lim="800000"/>
            <a:headEnd/>
            <a:tailEnd/>
          </a:ln>
        </p:spPr>
        <p:txBody>
          <a:bodyPr lIns="90488" tIns="44450" rIns="90488" bIns="44450"/>
          <a:lstStyle/>
          <a:p>
            <a:pPr marL="342900" indent="-342900">
              <a:spcAft>
                <a:spcPts val="600"/>
              </a:spcAft>
              <a:buFontTx/>
              <a:buChar char="•"/>
            </a:pPr>
            <a:r>
              <a:rPr lang="en-US" sz="2400" b="1">
                <a:latin typeface="Calibri" pitchFamily="34" charset="0"/>
                <a:ea typeface="MS PGothic" pitchFamily="34" charset="-128"/>
              </a:rPr>
              <a:t>Web services: </a:t>
            </a:r>
          </a:p>
          <a:p>
            <a:pPr marL="800100" lvl="1" indent="-342900">
              <a:spcAft>
                <a:spcPts val="600"/>
              </a:spcAft>
              <a:buFontTx/>
              <a:buChar char="•"/>
            </a:pPr>
            <a:r>
              <a:rPr lang="en-US" sz="2400">
                <a:latin typeface="Calibri" pitchFamily="34" charset="0"/>
                <a:ea typeface="MS PGothic" pitchFamily="34" charset="-128"/>
              </a:rPr>
              <a:t>Software components that exchange information with one another using universal Web communication standards and languages</a:t>
            </a:r>
          </a:p>
          <a:p>
            <a:pPr marL="800100" lvl="1" indent="-342900">
              <a:spcAft>
                <a:spcPts val="600"/>
              </a:spcAft>
              <a:buFontTx/>
              <a:buChar char="•"/>
            </a:pPr>
            <a:r>
              <a:rPr lang="en-US" sz="2400" b="1">
                <a:latin typeface="Calibri" pitchFamily="34" charset="0"/>
                <a:ea typeface="MS PGothic" pitchFamily="34" charset="-128"/>
              </a:rPr>
              <a:t>XML (eXtensible Markup Language)</a:t>
            </a:r>
          </a:p>
          <a:p>
            <a:pPr marL="1257300" lvl="2" indent="-342900">
              <a:spcAft>
                <a:spcPts val="600"/>
              </a:spcAft>
              <a:buFontTx/>
              <a:buChar char="•"/>
            </a:pPr>
            <a:r>
              <a:rPr lang="en-US" sz="2400">
                <a:latin typeface="Calibri" pitchFamily="34" charset="0"/>
                <a:ea typeface="MS PGothic" pitchFamily="34" charset="-128"/>
              </a:rPr>
              <a:t>Foundation of Web services</a:t>
            </a:r>
          </a:p>
          <a:p>
            <a:pPr marL="800100" lvl="1" indent="-342900">
              <a:spcAft>
                <a:spcPts val="600"/>
              </a:spcAft>
              <a:buFontTx/>
              <a:buChar char="•"/>
            </a:pPr>
            <a:r>
              <a:rPr lang="en-US" sz="2400" b="1">
                <a:latin typeface="Calibri" pitchFamily="34" charset="0"/>
                <a:ea typeface="MS PGothic" pitchFamily="34" charset="-128"/>
              </a:rPr>
              <a:t>Service oriented architecture (SOA)</a:t>
            </a:r>
          </a:p>
          <a:p>
            <a:pPr marL="1257300" lvl="2" indent="-342900">
              <a:spcAft>
                <a:spcPts val="600"/>
              </a:spcAft>
              <a:buFontTx/>
              <a:buChar char="•"/>
            </a:pPr>
            <a:r>
              <a:rPr lang="en-US" sz="2400">
                <a:latin typeface="Calibri" pitchFamily="34" charset="0"/>
                <a:ea typeface="MS PGothic" pitchFamily="34" charset="-128"/>
              </a:rPr>
              <a:t>Collection of services used to build an organization</a:t>
            </a:r>
            <a:r>
              <a:rPr lang="ja-JP" altLang="en-US" sz="2400">
                <a:latin typeface="Calibri" pitchFamily="34" charset="0"/>
              </a:rPr>
              <a:t>’</a:t>
            </a:r>
            <a:r>
              <a:rPr lang="en-US" altLang="ja-JP" sz="2400">
                <a:latin typeface="Calibri" pitchFamily="34" charset="0"/>
              </a:rPr>
              <a:t>s software systems</a:t>
            </a:r>
            <a:endParaRPr lang="en-US" sz="2400">
              <a:latin typeface="Calibri" pitchFamily="34" charset="0"/>
              <a:ea typeface="MS PGothic" pitchFamily="34" charset="-128"/>
            </a:endParaRPr>
          </a:p>
        </p:txBody>
      </p:sp>
      <p:sp>
        <p:nvSpPr>
          <p:cNvPr id="30722" name="Rectangle 7"/>
          <p:cNvSpPr>
            <a:spLocks noChangeArrowheads="1"/>
          </p:cNvSpPr>
          <p:nvPr/>
        </p:nvSpPr>
        <p:spPr bwMode="auto">
          <a:xfrm>
            <a:off x="762000" y="1600200"/>
            <a:ext cx="7696200" cy="457200"/>
          </a:xfrm>
          <a:prstGeom prst="rect">
            <a:avLst/>
          </a:prstGeom>
          <a:noFill/>
          <a:ln w="9525">
            <a:noFill/>
            <a:miter lim="800000"/>
            <a:headEnd/>
            <a:tailEnd/>
          </a:ln>
        </p:spPr>
        <p:txBody>
          <a:bodyPr>
            <a:spAutoFit/>
          </a:bodyPr>
          <a:lstStyle/>
          <a:p>
            <a:pPr algn="ctr"/>
            <a:r>
              <a:rPr lang="en-US" sz="2400" b="1">
                <a:latin typeface="Calibri" pitchFamily="34" charset="0"/>
                <a:ea typeface="MS PGothic" pitchFamily="34" charset="-128"/>
                <a:cs typeface="Times New Roman" pitchFamily="18" charset="0"/>
              </a:rPr>
              <a:t>Web Services</a:t>
            </a:r>
          </a:p>
        </p:txBody>
      </p:sp>
      <p:sp>
        <p:nvSpPr>
          <p:cNvPr id="30723" name="Заголовок 1"/>
          <p:cNvSpPr>
            <a:spLocks/>
          </p:cNvSpPr>
          <p:nvPr/>
        </p:nvSpPr>
        <p:spPr bwMode="auto">
          <a:xfrm>
            <a:off x="4716463" y="404813"/>
            <a:ext cx="3816350" cy="638175"/>
          </a:xfrm>
          <a:prstGeom prst="rect">
            <a:avLst/>
          </a:prstGeom>
          <a:noFill/>
          <a:ln w="9525">
            <a:noFill/>
            <a:miter lim="800000"/>
            <a:headEnd/>
            <a:tailEnd/>
          </a:ln>
        </p:spPr>
        <p:txBody>
          <a:bodyPr anchor="ctr"/>
          <a:lstStyle/>
          <a:p>
            <a:pPr algn="ctr"/>
            <a:r>
              <a:rPr lang="en-US" sz="4000" b="1">
                <a:latin typeface="Calibri" pitchFamily="34" charset="0"/>
              </a:rPr>
              <a:t>IT infrastructure</a:t>
            </a:r>
            <a:endParaRPr lang="ru-RU" sz="4000">
              <a:latin typeface="Calibri" pitchFamily="34" charset="0"/>
            </a:endParaRPr>
          </a:p>
        </p:txBody>
      </p:sp>
      <p:pic>
        <p:nvPicPr>
          <p:cNvPr id="30724" name="Picture 7" descr="MASTIS_logo"/>
          <p:cNvPicPr>
            <a:picLocks noChangeAspect="1" noChangeArrowheads="1"/>
          </p:cNvPicPr>
          <p:nvPr/>
        </p:nvPicPr>
        <p:blipFill>
          <a:blip r:embed="rId3"/>
          <a:srcRect/>
          <a:stretch>
            <a:fillRect/>
          </a:stretch>
        </p:blipFill>
        <p:spPr bwMode="auto">
          <a:xfrm>
            <a:off x="336550" y="404813"/>
            <a:ext cx="3948113" cy="7207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ChangeArrowheads="1"/>
          </p:cNvSpPr>
          <p:nvPr/>
        </p:nvSpPr>
        <p:spPr bwMode="auto">
          <a:xfrm>
            <a:off x="533400" y="1905000"/>
            <a:ext cx="8077200" cy="4191000"/>
          </a:xfrm>
          <a:prstGeom prst="rect">
            <a:avLst/>
          </a:prstGeom>
          <a:noFill/>
          <a:ln w="12700">
            <a:noFill/>
            <a:miter lim="800000"/>
            <a:headEnd/>
            <a:tailEnd/>
          </a:ln>
          <a:effectLst/>
        </p:spPr>
        <p:txBody>
          <a:bodyPr lIns="90488" tIns="44450" rIns="90488" bIns="44450"/>
          <a:lstStyle/>
          <a:p>
            <a:pPr marL="342900" indent="-342900">
              <a:defRPr/>
            </a:pPr>
            <a:endParaRPr lang="en-US" sz="2400" b="1" dirty="0">
              <a:effectLst>
                <a:outerShdw blurRad="38100" dist="38100" dir="2700000" algn="tl">
                  <a:srgbClr val="FFFFFF"/>
                </a:outerShdw>
              </a:effectLst>
              <a:latin typeface="Calibri" pitchFamily="34" charset="0"/>
              <a:ea typeface="MS PGothic" pitchFamily="34" charset="-128"/>
              <a:cs typeface="Times New Roman" pitchFamily="18" charset="0"/>
            </a:endParaRPr>
          </a:p>
          <a:p>
            <a:pPr marL="342900" indent="-342900">
              <a:spcAft>
                <a:spcPts val="0"/>
              </a:spcAft>
              <a:buFontTx/>
              <a:buChar char="•"/>
              <a:defRPr/>
            </a:pPr>
            <a:r>
              <a:rPr lang="en-US" sz="2400" b="1" dirty="0">
                <a:latin typeface="Calibri" pitchFamily="34" charset="0"/>
                <a:ea typeface="MS PGothic" pitchFamily="34" charset="-128"/>
                <a:cs typeface="Times New Roman" pitchFamily="18" charset="0"/>
              </a:rPr>
              <a:t>Open source software</a:t>
            </a:r>
          </a:p>
          <a:p>
            <a:pPr marL="742950" lvl="1" indent="-285750">
              <a:spcAft>
                <a:spcPts val="0"/>
              </a:spcAft>
              <a:buFontTx/>
              <a:buChar char="•"/>
              <a:defRPr/>
            </a:pPr>
            <a:r>
              <a:rPr lang="en-US" sz="2400" dirty="0">
                <a:latin typeface="Calibri" pitchFamily="34" charset="0"/>
                <a:ea typeface="MS PGothic" pitchFamily="34" charset="-128"/>
                <a:cs typeface="Times New Roman" pitchFamily="18" charset="0"/>
              </a:rPr>
              <a:t>Linux, Apache</a:t>
            </a:r>
          </a:p>
          <a:p>
            <a:pPr marL="342900" indent="-342900">
              <a:spcAft>
                <a:spcPts val="0"/>
              </a:spcAft>
              <a:buFontTx/>
              <a:buChar char="•"/>
              <a:defRPr/>
            </a:pPr>
            <a:r>
              <a:rPr lang="en-US" sz="2400" b="1" dirty="0">
                <a:latin typeface="Calibri" pitchFamily="34" charset="0"/>
                <a:ea typeface="MS PGothic" pitchFamily="34" charset="-128"/>
                <a:cs typeface="Times New Roman" pitchFamily="18" charset="0"/>
              </a:rPr>
              <a:t>Cloud-based software and tools</a:t>
            </a:r>
          </a:p>
          <a:p>
            <a:pPr marL="742950" lvl="1" indent="-285750">
              <a:spcAft>
                <a:spcPts val="0"/>
              </a:spcAft>
              <a:buFontTx/>
              <a:buChar char="•"/>
              <a:defRPr/>
            </a:pPr>
            <a:r>
              <a:rPr lang="en-US" sz="2400" dirty="0">
                <a:latin typeface="Calibri" pitchFamily="34" charset="0"/>
                <a:ea typeface="MS PGothic" pitchFamily="34" charset="-128"/>
                <a:cs typeface="Times New Roman" pitchFamily="18" charset="0"/>
              </a:rPr>
              <a:t>SaaS (software as a service)</a:t>
            </a:r>
          </a:p>
          <a:p>
            <a:pPr marL="1257300" lvl="2" indent="-342900">
              <a:spcAft>
                <a:spcPts val="0"/>
              </a:spcAft>
              <a:buFontTx/>
              <a:buChar char="•"/>
              <a:defRPr/>
            </a:pPr>
            <a:r>
              <a:rPr lang="en-US" sz="2400" dirty="0">
                <a:latin typeface="Calibri" pitchFamily="34" charset="0"/>
                <a:ea typeface="MS PGothic" pitchFamily="34" charset="-128"/>
                <a:cs typeface="Times New Roman" pitchFamily="18" charset="0"/>
              </a:rPr>
              <a:t>Google Docs</a:t>
            </a:r>
          </a:p>
          <a:p>
            <a:pPr marL="742950" lvl="1" indent="-285750">
              <a:spcAft>
                <a:spcPts val="0"/>
              </a:spcAft>
              <a:buFontTx/>
              <a:buChar char="•"/>
              <a:defRPr/>
            </a:pPr>
            <a:r>
              <a:rPr lang="en-US" sz="2400" dirty="0">
                <a:latin typeface="Calibri" pitchFamily="34" charset="0"/>
                <a:ea typeface="MS PGothic" pitchFamily="34" charset="-128"/>
                <a:cs typeface="Times New Roman" pitchFamily="18" charset="0"/>
              </a:rPr>
              <a:t>Mashups </a:t>
            </a:r>
          </a:p>
          <a:p>
            <a:pPr marL="1257300" lvl="2" indent="-342900">
              <a:spcAft>
                <a:spcPts val="0"/>
              </a:spcAft>
              <a:buFontTx/>
              <a:buChar char="•"/>
              <a:defRPr/>
            </a:pPr>
            <a:r>
              <a:rPr lang="en-US" sz="2400" dirty="0">
                <a:latin typeface="Calibri" pitchFamily="34" charset="0"/>
                <a:ea typeface="MS PGothic" pitchFamily="34" charset="-128"/>
                <a:cs typeface="Times New Roman" pitchFamily="18" charset="0"/>
              </a:rPr>
              <a:t>Zip Realty uses Google Maps and Zillow.com</a:t>
            </a:r>
          </a:p>
          <a:p>
            <a:pPr marL="742950" lvl="1" indent="-285750">
              <a:spcAft>
                <a:spcPts val="0"/>
              </a:spcAft>
              <a:buFontTx/>
              <a:buChar char="•"/>
              <a:defRPr/>
            </a:pPr>
            <a:r>
              <a:rPr lang="en-US" sz="2400" dirty="0">
                <a:latin typeface="Calibri" pitchFamily="34" charset="0"/>
                <a:ea typeface="MS PGothic" pitchFamily="34" charset="-128"/>
                <a:cs typeface="Times New Roman" pitchFamily="18" charset="0"/>
              </a:rPr>
              <a:t>Apps</a:t>
            </a:r>
          </a:p>
          <a:p>
            <a:pPr marL="1257300" lvl="2" indent="-342900">
              <a:spcAft>
                <a:spcPts val="0"/>
              </a:spcAft>
              <a:buFontTx/>
              <a:buChar char="•"/>
              <a:defRPr/>
            </a:pPr>
            <a:r>
              <a:rPr lang="en-US" sz="2400" dirty="0">
                <a:latin typeface="Calibri" pitchFamily="34" charset="0"/>
                <a:ea typeface="MS PGothic" pitchFamily="34" charset="-128"/>
                <a:cs typeface="Times New Roman" pitchFamily="18" charset="0"/>
              </a:rPr>
              <a:t>Mobile apps</a:t>
            </a:r>
          </a:p>
        </p:txBody>
      </p:sp>
      <p:sp>
        <p:nvSpPr>
          <p:cNvPr id="32770" name="Rectangle 4"/>
          <p:cNvSpPr>
            <a:spLocks noChangeArrowheads="1"/>
          </p:cNvSpPr>
          <p:nvPr/>
        </p:nvSpPr>
        <p:spPr bwMode="auto">
          <a:xfrm>
            <a:off x="762000" y="1600200"/>
            <a:ext cx="7696200" cy="457200"/>
          </a:xfrm>
          <a:prstGeom prst="rect">
            <a:avLst/>
          </a:prstGeom>
          <a:noFill/>
          <a:ln w="9525">
            <a:noFill/>
            <a:miter lim="800000"/>
            <a:headEnd/>
            <a:tailEnd/>
          </a:ln>
        </p:spPr>
        <p:txBody>
          <a:bodyPr>
            <a:spAutoFit/>
          </a:bodyPr>
          <a:lstStyle/>
          <a:p>
            <a:pPr algn="ctr"/>
            <a:r>
              <a:rPr lang="en-US" sz="2400" b="1">
                <a:latin typeface="Calibri" pitchFamily="34" charset="0"/>
                <a:ea typeface="MS PGothic" pitchFamily="34" charset="-128"/>
                <a:cs typeface="Times New Roman" pitchFamily="18" charset="0"/>
              </a:rPr>
              <a:t>Software Trends</a:t>
            </a:r>
          </a:p>
        </p:txBody>
      </p:sp>
      <p:sp>
        <p:nvSpPr>
          <p:cNvPr id="32771" name="Заголовок 1"/>
          <p:cNvSpPr>
            <a:spLocks/>
          </p:cNvSpPr>
          <p:nvPr/>
        </p:nvSpPr>
        <p:spPr bwMode="auto">
          <a:xfrm>
            <a:off x="4716463" y="404813"/>
            <a:ext cx="3816350" cy="638175"/>
          </a:xfrm>
          <a:prstGeom prst="rect">
            <a:avLst/>
          </a:prstGeom>
          <a:noFill/>
          <a:ln w="9525">
            <a:noFill/>
            <a:miter lim="800000"/>
            <a:headEnd/>
            <a:tailEnd/>
          </a:ln>
        </p:spPr>
        <p:txBody>
          <a:bodyPr anchor="ctr"/>
          <a:lstStyle/>
          <a:p>
            <a:pPr algn="ctr"/>
            <a:r>
              <a:rPr lang="en-US" sz="4000" b="1">
                <a:latin typeface="Calibri" pitchFamily="34" charset="0"/>
              </a:rPr>
              <a:t>IT infrastructure</a:t>
            </a:r>
            <a:endParaRPr lang="ru-RU" sz="4000">
              <a:latin typeface="Calibri" pitchFamily="34" charset="0"/>
            </a:endParaRPr>
          </a:p>
        </p:txBody>
      </p:sp>
      <p:pic>
        <p:nvPicPr>
          <p:cNvPr id="32772" name="Picture 7" descr="MASTIS_logo"/>
          <p:cNvPicPr>
            <a:picLocks noChangeAspect="1" noChangeArrowheads="1"/>
          </p:cNvPicPr>
          <p:nvPr/>
        </p:nvPicPr>
        <p:blipFill>
          <a:blip r:embed="rId3"/>
          <a:srcRect/>
          <a:stretch>
            <a:fillRect/>
          </a:stretch>
        </p:blipFill>
        <p:spPr bwMode="auto">
          <a:xfrm>
            <a:off x="336550" y="404813"/>
            <a:ext cx="3948113" cy="7207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ChangeArrowheads="1"/>
          </p:cNvSpPr>
          <p:nvPr/>
        </p:nvSpPr>
        <p:spPr bwMode="auto">
          <a:xfrm>
            <a:off x="684213" y="1412875"/>
            <a:ext cx="7772400" cy="457200"/>
          </a:xfrm>
          <a:prstGeom prst="rect">
            <a:avLst/>
          </a:prstGeom>
          <a:noFill/>
          <a:ln w="9525">
            <a:noFill/>
            <a:miter lim="800000"/>
            <a:headEnd/>
            <a:tailEnd/>
          </a:ln>
        </p:spPr>
        <p:txBody>
          <a:bodyPr>
            <a:spAutoFit/>
          </a:bodyPr>
          <a:lstStyle/>
          <a:p>
            <a:pPr algn="ctr"/>
            <a:r>
              <a:rPr lang="en-US" sz="2400" b="1">
                <a:latin typeface="Calibri" pitchFamily="34" charset="0"/>
                <a:ea typeface="MS PGothic" pitchFamily="34" charset="-128"/>
                <a:cs typeface="Times New Roman" pitchFamily="18" charset="0"/>
              </a:rPr>
              <a:t>Cloud Computing Platform</a:t>
            </a:r>
          </a:p>
        </p:txBody>
      </p:sp>
      <p:sp>
        <p:nvSpPr>
          <p:cNvPr id="34818" name="Text Box 6"/>
          <p:cNvSpPr txBox="1">
            <a:spLocks noChangeArrowheads="1"/>
          </p:cNvSpPr>
          <p:nvPr/>
        </p:nvSpPr>
        <p:spPr bwMode="auto">
          <a:xfrm>
            <a:off x="215900" y="2133600"/>
            <a:ext cx="3492500" cy="3743325"/>
          </a:xfrm>
          <a:prstGeom prst="rect">
            <a:avLst/>
          </a:prstGeom>
          <a:noFill/>
          <a:ln w="9525">
            <a:noFill/>
            <a:miter lim="800000"/>
            <a:headEnd/>
            <a:tailEnd/>
          </a:ln>
        </p:spPr>
        <p:txBody>
          <a:bodyPr>
            <a:spAutoFit/>
          </a:bodyPr>
          <a:lstStyle/>
          <a:p>
            <a:r>
              <a:rPr lang="en-US" sz="2400">
                <a:latin typeface="Calibri" pitchFamily="34" charset="0"/>
                <a:ea typeface="MS PGothic" pitchFamily="34" charset="-128"/>
              </a:rPr>
              <a:t>In cloud computing, hard-ware and software capa-bilities are provided as services over the Internet. Businesses and employees have access to applicati-ons and IT infrastructure anywhere at any time using an Internet-con-nected device. </a:t>
            </a:r>
          </a:p>
        </p:txBody>
      </p:sp>
      <p:pic>
        <p:nvPicPr>
          <p:cNvPr id="34819" name="Picture 7" descr="Ess10_Fig-4-6-Option-1.tif"/>
          <p:cNvPicPr>
            <a:picLocks noChangeAspect="1"/>
          </p:cNvPicPr>
          <p:nvPr/>
        </p:nvPicPr>
        <p:blipFill>
          <a:blip r:embed="rId3"/>
          <a:srcRect/>
          <a:stretch>
            <a:fillRect/>
          </a:stretch>
        </p:blipFill>
        <p:spPr bwMode="auto">
          <a:xfrm>
            <a:off x="3635375" y="1989138"/>
            <a:ext cx="5181600" cy="4232275"/>
          </a:xfrm>
          <a:prstGeom prst="rect">
            <a:avLst/>
          </a:prstGeom>
          <a:noFill/>
          <a:ln w="9525">
            <a:noFill/>
            <a:miter lim="800000"/>
            <a:headEnd/>
            <a:tailEnd/>
          </a:ln>
        </p:spPr>
      </p:pic>
      <p:sp>
        <p:nvSpPr>
          <p:cNvPr id="34820" name="Заголовок 1"/>
          <p:cNvSpPr>
            <a:spLocks/>
          </p:cNvSpPr>
          <p:nvPr/>
        </p:nvSpPr>
        <p:spPr bwMode="auto">
          <a:xfrm>
            <a:off x="4716463" y="404813"/>
            <a:ext cx="3816350" cy="638175"/>
          </a:xfrm>
          <a:prstGeom prst="rect">
            <a:avLst/>
          </a:prstGeom>
          <a:noFill/>
          <a:ln w="9525">
            <a:noFill/>
            <a:miter lim="800000"/>
            <a:headEnd/>
            <a:tailEnd/>
          </a:ln>
        </p:spPr>
        <p:txBody>
          <a:bodyPr anchor="ctr"/>
          <a:lstStyle/>
          <a:p>
            <a:pPr algn="ctr"/>
            <a:r>
              <a:rPr lang="en-US" sz="4000" b="1">
                <a:latin typeface="Calibri" pitchFamily="34" charset="0"/>
              </a:rPr>
              <a:t>IT infrastructure</a:t>
            </a:r>
            <a:endParaRPr lang="ru-RU" sz="4000">
              <a:latin typeface="Calibri" pitchFamily="34" charset="0"/>
            </a:endParaRPr>
          </a:p>
        </p:txBody>
      </p:sp>
      <p:pic>
        <p:nvPicPr>
          <p:cNvPr id="34821" name="Picture 8" descr="MASTIS_logo"/>
          <p:cNvPicPr>
            <a:picLocks noChangeAspect="1" noChangeArrowheads="1"/>
          </p:cNvPicPr>
          <p:nvPr/>
        </p:nvPicPr>
        <p:blipFill>
          <a:blip r:embed="rId4"/>
          <a:srcRect/>
          <a:stretch>
            <a:fillRect/>
          </a:stretch>
        </p:blipFill>
        <p:spPr bwMode="auto">
          <a:xfrm>
            <a:off x="336550" y="404813"/>
            <a:ext cx="3948113" cy="7207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ChangeArrowheads="1"/>
          </p:cNvSpPr>
          <p:nvPr/>
        </p:nvSpPr>
        <p:spPr bwMode="auto">
          <a:xfrm>
            <a:off x="684213" y="1341438"/>
            <a:ext cx="7772400" cy="457200"/>
          </a:xfrm>
          <a:prstGeom prst="rect">
            <a:avLst/>
          </a:prstGeom>
          <a:noFill/>
          <a:ln w="9525">
            <a:noFill/>
            <a:miter lim="800000"/>
            <a:headEnd/>
            <a:tailEnd/>
          </a:ln>
        </p:spPr>
        <p:txBody>
          <a:bodyPr>
            <a:spAutoFit/>
          </a:bodyPr>
          <a:lstStyle/>
          <a:p>
            <a:pPr algn="ctr"/>
            <a:r>
              <a:rPr lang="en-US" sz="2400" b="1">
                <a:latin typeface="Calibri" pitchFamily="34" charset="0"/>
                <a:ea typeface="MS PGothic" pitchFamily="34" charset="-128"/>
                <a:cs typeface="Times New Roman" pitchFamily="18" charset="0"/>
              </a:rPr>
              <a:t>The Major Types of Software</a:t>
            </a:r>
          </a:p>
        </p:txBody>
      </p:sp>
      <p:sp>
        <p:nvSpPr>
          <p:cNvPr id="15362" name="Text Box 6"/>
          <p:cNvSpPr txBox="1">
            <a:spLocks noChangeArrowheads="1"/>
          </p:cNvSpPr>
          <p:nvPr/>
        </p:nvSpPr>
        <p:spPr bwMode="auto">
          <a:xfrm>
            <a:off x="228600" y="1773238"/>
            <a:ext cx="3505200" cy="4968875"/>
          </a:xfrm>
          <a:prstGeom prst="rect">
            <a:avLst/>
          </a:prstGeom>
          <a:noFill/>
          <a:ln w="9525">
            <a:noFill/>
            <a:miter lim="800000"/>
            <a:headEnd/>
            <a:tailEnd/>
          </a:ln>
        </p:spPr>
        <p:txBody>
          <a:bodyPr>
            <a:spAutoFit/>
          </a:bodyPr>
          <a:lstStyle/>
          <a:p>
            <a:pPr>
              <a:spcBef>
                <a:spcPct val="50000"/>
              </a:spcBef>
            </a:pPr>
            <a:r>
              <a:rPr lang="en-US" sz="2000">
                <a:latin typeface="Calibri" pitchFamily="34" charset="0"/>
                <a:ea typeface="MS PGothic" pitchFamily="34" charset="-128"/>
              </a:rPr>
              <a:t>The relationship among the system software, application software, and users can be illustrated by a series of nested boxes. System software—consisting of operating systems, language translators, and utility programs—controls access to the hardware. Application software, including programming languages and </a:t>
            </a:r>
            <a:r>
              <a:rPr lang="ja-JP" altLang="en-US" sz="2000">
                <a:latin typeface="Calibri" pitchFamily="34" charset="0"/>
              </a:rPr>
              <a:t>“</a:t>
            </a:r>
            <a:r>
              <a:rPr lang="en-US" altLang="ja-JP" sz="2000">
                <a:latin typeface="Calibri" pitchFamily="34" charset="0"/>
              </a:rPr>
              <a:t>fourth-generation</a:t>
            </a:r>
            <a:r>
              <a:rPr lang="ja-JP" altLang="en-US" sz="2000">
                <a:latin typeface="Calibri" pitchFamily="34" charset="0"/>
              </a:rPr>
              <a:t>”</a:t>
            </a:r>
            <a:r>
              <a:rPr lang="en-US" altLang="ja-JP" sz="2000">
                <a:latin typeface="Calibri" pitchFamily="34" charset="0"/>
              </a:rPr>
              <a:t> languages, must work through the system software to operate. The user interacts primarily with the application software.</a:t>
            </a:r>
            <a:endParaRPr lang="en-US" sz="2000">
              <a:latin typeface="Calibri" pitchFamily="34" charset="0"/>
              <a:ea typeface="MS PGothic" pitchFamily="34" charset="-128"/>
            </a:endParaRPr>
          </a:p>
        </p:txBody>
      </p:sp>
      <p:pic>
        <p:nvPicPr>
          <p:cNvPr id="15363" name="Picture 7" descr="fig04"/>
          <p:cNvPicPr>
            <a:picLocks noChangeAspect="1" noChangeArrowheads="1"/>
          </p:cNvPicPr>
          <p:nvPr/>
        </p:nvPicPr>
        <p:blipFill>
          <a:blip r:embed="rId3"/>
          <a:srcRect/>
          <a:stretch>
            <a:fillRect/>
          </a:stretch>
        </p:blipFill>
        <p:spPr bwMode="auto">
          <a:xfrm>
            <a:off x="3779838" y="2276475"/>
            <a:ext cx="5105400" cy="3686175"/>
          </a:xfrm>
          <a:prstGeom prst="rect">
            <a:avLst/>
          </a:prstGeom>
          <a:noFill/>
          <a:ln w="9525">
            <a:noFill/>
            <a:miter lim="800000"/>
            <a:headEnd/>
            <a:tailEnd/>
          </a:ln>
        </p:spPr>
      </p:pic>
      <p:sp>
        <p:nvSpPr>
          <p:cNvPr id="15364" name="Заголовок 1"/>
          <p:cNvSpPr>
            <a:spLocks/>
          </p:cNvSpPr>
          <p:nvPr/>
        </p:nvSpPr>
        <p:spPr bwMode="auto">
          <a:xfrm>
            <a:off x="4716463" y="404813"/>
            <a:ext cx="3816350" cy="638175"/>
          </a:xfrm>
          <a:prstGeom prst="rect">
            <a:avLst/>
          </a:prstGeom>
          <a:noFill/>
          <a:ln w="9525">
            <a:noFill/>
            <a:miter lim="800000"/>
            <a:headEnd/>
            <a:tailEnd/>
          </a:ln>
        </p:spPr>
        <p:txBody>
          <a:bodyPr anchor="ctr"/>
          <a:lstStyle/>
          <a:p>
            <a:pPr algn="ctr"/>
            <a:r>
              <a:rPr lang="en-US" sz="4000" b="1">
                <a:latin typeface="Calibri" pitchFamily="34" charset="0"/>
              </a:rPr>
              <a:t>IT infrastructure</a:t>
            </a:r>
            <a:endParaRPr lang="ru-RU" sz="4000">
              <a:latin typeface="Calibri" pitchFamily="34" charset="0"/>
            </a:endParaRPr>
          </a:p>
        </p:txBody>
      </p:sp>
      <p:pic>
        <p:nvPicPr>
          <p:cNvPr id="15365" name="Picture 10" descr="MASTIS_logo"/>
          <p:cNvPicPr>
            <a:picLocks noChangeAspect="1" noChangeArrowheads="1"/>
          </p:cNvPicPr>
          <p:nvPr/>
        </p:nvPicPr>
        <p:blipFill>
          <a:blip r:embed="rId4"/>
          <a:srcRect/>
          <a:stretch>
            <a:fillRect/>
          </a:stretch>
        </p:blipFill>
        <p:spPr bwMode="auto">
          <a:xfrm>
            <a:off x="336550" y="404813"/>
            <a:ext cx="3948113" cy="720725"/>
          </a:xfrm>
          <a:prstGeom prst="rect">
            <a:avLst/>
          </a:prstGeom>
          <a:noFill/>
          <a:ln w="9525">
            <a:noFill/>
            <a:miter lim="800000"/>
            <a:headEnd/>
            <a:tailEnd/>
          </a:ln>
        </p:spPr>
      </p:pic>
      <p:sp>
        <p:nvSpPr>
          <p:cNvPr id="15367" name="Text Box 7"/>
          <p:cNvSpPr txBox="1">
            <a:spLocks noChangeArrowheads="1"/>
          </p:cNvSpPr>
          <p:nvPr/>
        </p:nvSpPr>
        <p:spPr bwMode="auto">
          <a:xfrm>
            <a:off x="2486025" y="6375400"/>
            <a:ext cx="6623050" cy="366713"/>
          </a:xfrm>
          <a:prstGeom prst="rect">
            <a:avLst/>
          </a:prstGeom>
          <a:noFill/>
          <a:ln w="9525">
            <a:noFill/>
            <a:miter lim="800000"/>
            <a:headEnd/>
            <a:tailEnd/>
          </a:ln>
          <a:effectLst/>
        </p:spPr>
        <p:txBody>
          <a:bodyPr wrap="none">
            <a:spAutoFit/>
          </a:bodyPr>
          <a:lstStyle/>
          <a:p>
            <a:r>
              <a:rPr lang="ru-RU"/>
              <a:t>* - http://bs.bnu.edu.cn/bkjx/kjxz/MIS/ppt/laudon_ess7_ch04.pdf</a:t>
            </a:r>
          </a:p>
        </p:txBody>
      </p:sp>
      <p:sp>
        <p:nvSpPr>
          <p:cNvPr id="15368" name="Text Box 8"/>
          <p:cNvSpPr txBox="1">
            <a:spLocks noChangeArrowheads="1"/>
          </p:cNvSpPr>
          <p:nvPr/>
        </p:nvSpPr>
        <p:spPr bwMode="auto">
          <a:xfrm>
            <a:off x="8748713" y="2054225"/>
            <a:ext cx="273050" cy="366713"/>
          </a:xfrm>
          <a:prstGeom prst="rect">
            <a:avLst/>
          </a:prstGeom>
          <a:noFill/>
          <a:ln w="9525">
            <a:noFill/>
            <a:miter lim="800000"/>
            <a:headEnd/>
            <a:tailEnd/>
          </a:ln>
          <a:effectLst/>
        </p:spPr>
        <p:txBody>
          <a:bodyPr wrap="none">
            <a:spAutoFit/>
          </a:bodyPr>
          <a:lstStyle/>
          <a:p>
            <a:r>
              <a:rPr lang="ru-RU"/>
              <a: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4"/>
          <p:cNvPicPr>
            <a:picLocks noChangeAspect="1" noChangeArrowheads="1"/>
          </p:cNvPicPr>
          <p:nvPr/>
        </p:nvPicPr>
        <p:blipFill>
          <a:blip r:embed="rId2"/>
          <a:srcRect/>
          <a:stretch>
            <a:fillRect/>
          </a:stretch>
        </p:blipFill>
        <p:spPr bwMode="auto">
          <a:xfrm>
            <a:off x="1403350" y="1700213"/>
            <a:ext cx="6337300" cy="4679950"/>
          </a:xfrm>
          <a:prstGeom prst="rect">
            <a:avLst/>
          </a:prstGeom>
          <a:noFill/>
          <a:ln w="9525">
            <a:noFill/>
            <a:miter lim="800000"/>
            <a:headEnd/>
            <a:tailEnd/>
          </a:ln>
        </p:spPr>
      </p:pic>
      <p:sp>
        <p:nvSpPr>
          <p:cNvPr id="17410" name="Rectangle 2"/>
          <p:cNvSpPr>
            <a:spLocks noChangeArrowheads="1"/>
          </p:cNvSpPr>
          <p:nvPr/>
        </p:nvSpPr>
        <p:spPr bwMode="auto">
          <a:xfrm>
            <a:off x="684213" y="1268413"/>
            <a:ext cx="7772400" cy="457200"/>
          </a:xfrm>
          <a:prstGeom prst="rect">
            <a:avLst/>
          </a:prstGeom>
          <a:noFill/>
          <a:ln w="9525">
            <a:noFill/>
            <a:miter lim="800000"/>
            <a:headEnd/>
            <a:tailEnd/>
          </a:ln>
        </p:spPr>
        <p:txBody>
          <a:bodyPr>
            <a:spAutoFit/>
          </a:bodyPr>
          <a:lstStyle/>
          <a:p>
            <a:pPr algn="ctr"/>
            <a:r>
              <a:rPr lang="en-US" sz="2400" b="1">
                <a:latin typeface="Calibri" pitchFamily="34" charset="0"/>
                <a:ea typeface="MS PGothic" pitchFamily="34" charset="-128"/>
                <a:cs typeface="Times New Roman" pitchFamily="18" charset="0"/>
              </a:rPr>
              <a:t>Changing sources of firm software</a:t>
            </a:r>
          </a:p>
        </p:txBody>
      </p:sp>
      <p:sp>
        <p:nvSpPr>
          <p:cNvPr id="17411" name="Заголовок 1"/>
          <p:cNvSpPr>
            <a:spLocks/>
          </p:cNvSpPr>
          <p:nvPr/>
        </p:nvSpPr>
        <p:spPr bwMode="auto">
          <a:xfrm>
            <a:off x="4716463" y="404813"/>
            <a:ext cx="3816350" cy="638175"/>
          </a:xfrm>
          <a:prstGeom prst="rect">
            <a:avLst/>
          </a:prstGeom>
          <a:noFill/>
          <a:ln w="9525">
            <a:noFill/>
            <a:miter lim="800000"/>
            <a:headEnd/>
            <a:tailEnd/>
          </a:ln>
        </p:spPr>
        <p:txBody>
          <a:bodyPr anchor="ctr"/>
          <a:lstStyle/>
          <a:p>
            <a:pPr algn="ctr"/>
            <a:r>
              <a:rPr lang="en-US" sz="4000" b="1">
                <a:latin typeface="Calibri" pitchFamily="34" charset="0"/>
              </a:rPr>
              <a:t>IT infrastructure</a:t>
            </a:r>
            <a:endParaRPr lang="ru-RU" sz="4000">
              <a:latin typeface="Calibri" pitchFamily="34" charset="0"/>
            </a:endParaRPr>
          </a:p>
        </p:txBody>
      </p:sp>
      <p:pic>
        <p:nvPicPr>
          <p:cNvPr id="17412" name="Picture 7" descr="MASTIS_logo"/>
          <p:cNvPicPr>
            <a:picLocks noChangeAspect="1" noChangeArrowheads="1"/>
          </p:cNvPicPr>
          <p:nvPr/>
        </p:nvPicPr>
        <p:blipFill>
          <a:blip r:embed="rId3"/>
          <a:srcRect/>
          <a:stretch>
            <a:fillRect/>
          </a:stretch>
        </p:blipFill>
        <p:spPr bwMode="auto">
          <a:xfrm>
            <a:off x="336550" y="404813"/>
            <a:ext cx="3948113" cy="720725"/>
          </a:xfrm>
          <a:prstGeom prst="rect">
            <a:avLst/>
          </a:prstGeom>
          <a:noFill/>
          <a:ln w="9525">
            <a:noFill/>
            <a:miter lim="800000"/>
            <a:headEnd/>
            <a:tailEnd/>
          </a:ln>
        </p:spPr>
      </p:pic>
      <p:sp>
        <p:nvSpPr>
          <p:cNvPr id="17414" name="Text Box 6"/>
          <p:cNvSpPr txBox="1">
            <a:spLocks noChangeArrowheads="1"/>
          </p:cNvSpPr>
          <p:nvPr/>
        </p:nvSpPr>
        <p:spPr bwMode="auto">
          <a:xfrm>
            <a:off x="87313" y="6451600"/>
            <a:ext cx="7458075" cy="304800"/>
          </a:xfrm>
          <a:prstGeom prst="rect">
            <a:avLst/>
          </a:prstGeom>
          <a:noFill/>
          <a:ln w="9525">
            <a:noFill/>
            <a:miter lim="800000"/>
            <a:headEnd/>
            <a:tailEnd/>
          </a:ln>
          <a:effectLst/>
        </p:spPr>
        <p:txBody>
          <a:bodyPr wrap="none">
            <a:spAutoFit/>
          </a:bodyPr>
          <a:lstStyle/>
          <a:p>
            <a:r>
              <a:rPr lang="ru-RU" sz="1400"/>
              <a:t>* - http://mail.tku.edu.tw/myday/teaching/1011/CSIM4C/1011CSIM4C05_Case_Study_IM.pdf</a:t>
            </a:r>
          </a:p>
        </p:txBody>
      </p:sp>
      <p:sp>
        <p:nvSpPr>
          <p:cNvPr id="17415" name="Text Box 7"/>
          <p:cNvSpPr txBox="1">
            <a:spLocks noChangeArrowheads="1"/>
          </p:cNvSpPr>
          <p:nvPr/>
        </p:nvSpPr>
        <p:spPr bwMode="auto">
          <a:xfrm>
            <a:off x="7720013" y="1360488"/>
            <a:ext cx="273050" cy="366712"/>
          </a:xfrm>
          <a:prstGeom prst="rect">
            <a:avLst/>
          </a:prstGeom>
          <a:noFill/>
          <a:ln w="9525">
            <a:noFill/>
            <a:miter lim="800000"/>
            <a:headEnd/>
            <a:tailEnd/>
          </a:ln>
          <a:effectLst/>
        </p:spPr>
        <p:txBody>
          <a:bodyPr wrap="none">
            <a:spAutoFit/>
          </a:bodyPr>
          <a:lstStyle/>
          <a:p>
            <a:r>
              <a:rPr lang="ru-RU"/>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5"/>
          <p:cNvSpPr>
            <a:spLocks noChangeArrowheads="1"/>
          </p:cNvSpPr>
          <p:nvPr/>
        </p:nvSpPr>
        <p:spPr bwMode="auto">
          <a:xfrm>
            <a:off x="685800" y="2362200"/>
            <a:ext cx="7772400" cy="3962400"/>
          </a:xfrm>
          <a:prstGeom prst="rect">
            <a:avLst/>
          </a:prstGeom>
          <a:noFill/>
          <a:ln w="9525">
            <a:noFill/>
            <a:miter lim="800000"/>
            <a:headEnd/>
            <a:tailEnd/>
          </a:ln>
        </p:spPr>
        <p:txBody>
          <a:bodyPr/>
          <a:lstStyle/>
          <a:p>
            <a:pPr marL="342900" indent="-342900">
              <a:spcAft>
                <a:spcPts val="600"/>
              </a:spcAft>
              <a:buFontTx/>
              <a:buChar char="•"/>
            </a:pPr>
            <a:r>
              <a:rPr lang="en-US" sz="2400" b="1">
                <a:latin typeface="Calibri" pitchFamily="34" charset="0"/>
                <a:ea typeface="MS PGothic" pitchFamily="34" charset="-128"/>
              </a:rPr>
              <a:t>The software that controls computer activities</a:t>
            </a:r>
          </a:p>
          <a:p>
            <a:pPr marL="342900" indent="-342900">
              <a:spcAft>
                <a:spcPts val="600"/>
              </a:spcAft>
              <a:buFontTx/>
              <a:buChar char="•"/>
            </a:pPr>
            <a:r>
              <a:rPr lang="en-US" sz="2400" b="1">
                <a:latin typeface="Calibri" pitchFamily="34" charset="0"/>
                <a:ea typeface="MS PGothic" pitchFamily="34" charset="-128"/>
              </a:rPr>
              <a:t>GUIs and multitouch</a:t>
            </a:r>
          </a:p>
          <a:p>
            <a:pPr marL="342900" indent="-342900">
              <a:spcAft>
                <a:spcPts val="600"/>
              </a:spcAft>
              <a:buFontTx/>
              <a:buChar char="•"/>
            </a:pPr>
            <a:r>
              <a:rPr lang="en-US" sz="2400" b="1">
                <a:latin typeface="Calibri" pitchFamily="34" charset="0"/>
                <a:ea typeface="MS PGothic" pitchFamily="34" charset="-128"/>
              </a:rPr>
              <a:t>PC operating systems</a:t>
            </a:r>
          </a:p>
          <a:p>
            <a:pPr marL="742950" lvl="1" indent="-285750">
              <a:spcAft>
                <a:spcPts val="600"/>
              </a:spcAft>
              <a:buFontTx/>
              <a:buChar char="•"/>
            </a:pPr>
            <a:r>
              <a:rPr lang="en-US" sz="2400">
                <a:latin typeface="Calibri" pitchFamily="34" charset="0"/>
                <a:ea typeface="MS PGothic" pitchFamily="34" charset="-128"/>
              </a:rPr>
              <a:t>Windows (Windows 8)</a:t>
            </a:r>
          </a:p>
          <a:p>
            <a:pPr marL="742950" lvl="1" indent="-285750">
              <a:spcAft>
                <a:spcPts val="600"/>
              </a:spcAft>
              <a:buFontTx/>
              <a:buChar char="•"/>
            </a:pPr>
            <a:r>
              <a:rPr lang="en-US" sz="2400">
                <a:latin typeface="Calibri" pitchFamily="34" charset="0"/>
                <a:ea typeface="MS PGothic" pitchFamily="34" charset="-128"/>
              </a:rPr>
              <a:t>Mac (OSX Lion)</a:t>
            </a:r>
          </a:p>
          <a:p>
            <a:pPr marL="742950" lvl="1" indent="-285750">
              <a:spcAft>
                <a:spcPts val="600"/>
              </a:spcAft>
              <a:buFontTx/>
              <a:buChar char="•"/>
            </a:pPr>
            <a:r>
              <a:rPr lang="en-US" sz="2400">
                <a:latin typeface="Calibri" pitchFamily="34" charset="0"/>
                <a:ea typeface="MS PGothic" pitchFamily="34" charset="-128"/>
              </a:rPr>
              <a:t>UNIX</a:t>
            </a:r>
          </a:p>
          <a:p>
            <a:pPr marL="742950" lvl="1" indent="-285750">
              <a:spcAft>
                <a:spcPts val="600"/>
              </a:spcAft>
              <a:buFontTx/>
              <a:buChar char="•"/>
            </a:pPr>
            <a:r>
              <a:rPr lang="en-US" sz="2400">
                <a:latin typeface="Calibri" pitchFamily="34" charset="0"/>
                <a:ea typeface="MS PGothic" pitchFamily="34" charset="-128"/>
              </a:rPr>
              <a:t>Linux (open source)</a:t>
            </a:r>
          </a:p>
          <a:p>
            <a:pPr marL="342900" indent="-342900">
              <a:spcAft>
                <a:spcPts val="600"/>
              </a:spcAft>
              <a:buFontTx/>
              <a:buChar char="•"/>
            </a:pPr>
            <a:r>
              <a:rPr lang="en-US" sz="2400" b="1">
                <a:latin typeface="Calibri" pitchFamily="34" charset="0"/>
                <a:ea typeface="MS PGothic" pitchFamily="34" charset="-128"/>
              </a:rPr>
              <a:t>Mobile operating systems</a:t>
            </a:r>
          </a:p>
          <a:p>
            <a:pPr marL="742950" lvl="1" indent="-285750">
              <a:spcAft>
                <a:spcPts val="600"/>
              </a:spcAft>
              <a:buFontTx/>
              <a:buChar char="•"/>
            </a:pPr>
            <a:r>
              <a:rPr lang="en-US" sz="2400">
                <a:latin typeface="Calibri" pitchFamily="34" charset="0"/>
                <a:ea typeface="MS PGothic" pitchFamily="34" charset="-128"/>
              </a:rPr>
              <a:t>Chrome, Android, iOS</a:t>
            </a:r>
          </a:p>
        </p:txBody>
      </p:sp>
      <p:sp>
        <p:nvSpPr>
          <p:cNvPr id="18434" name="Rectangle 6"/>
          <p:cNvSpPr>
            <a:spLocks noChangeArrowheads="1"/>
          </p:cNvSpPr>
          <p:nvPr/>
        </p:nvSpPr>
        <p:spPr bwMode="auto">
          <a:xfrm>
            <a:off x="762000" y="1627188"/>
            <a:ext cx="7467600" cy="457200"/>
          </a:xfrm>
          <a:prstGeom prst="rect">
            <a:avLst/>
          </a:prstGeom>
          <a:noFill/>
          <a:ln w="9525">
            <a:noFill/>
            <a:miter lim="800000"/>
            <a:headEnd/>
            <a:tailEnd/>
          </a:ln>
        </p:spPr>
        <p:txBody>
          <a:bodyPr>
            <a:spAutoFit/>
          </a:bodyPr>
          <a:lstStyle/>
          <a:p>
            <a:pPr algn="ctr"/>
            <a:r>
              <a:rPr lang="en-US" sz="2400" b="1">
                <a:latin typeface="Calibri" pitchFamily="34" charset="0"/>
                <a:ea typeface="MS PGothic" pitchFamily="34" charset="-128"/>
                <a:cs typeface="Times New Roman" pitchFamily="18" charset="0"/>
              </a:rPr>
              <a:t>Operating System Software</a:t>
            </a:r>
          </a:p>
        </p:txBody>
      </p:sp>
      <p:sp>
        <p:nvSpPr>
          <p:cNvPr id="18435" name="Заголовок 1"/>
          <p:cNvSpPr>
            <a:spLocks/>
          </p:cNvSpPr>
          <p:nvPr/>
        </p:nvSpPr>
        <p:spPr bwMode="auto">
          <a:xfrm>
            <a:off x="4716463" y="404813"/>
            <a:ext cx="3816350" cy="638175"/>
          </a:xfrm>
          <a:prstGeom prst="rect">
            <a:avLst/>
          </a:prstGeom>
          <a:noFill/>
          <a:ln w="9525">
            <a:noFill/>
            <a:miter lim="800000"/>
            <a:headEnd/>
            <a:tailEnd/>
          </a:ln>
        </p:spPr>
        <p:txBody>
          <a:bodyPr anchor="ctr"/>
          <a:lstStyle/>
          <a:p>
            <a:pPr algn="ctr"/>
            <a:r>
              <a:rPr lang="en-US" sz="4000" b="1">
                <a:latin typeface="Calibri" pitchFamily="34" charset="0"/>
              </a:rPr>
              <a:t>IT infrastructure</a:t>
            </a:r>
            <a:endParaRPr lang="ru-RU" sz="4000">
              <a:latin typeface="Calibri" pitchFamily="34" charset="0"/>
            </a:endParaRPr>
          </a:p>
        </p:txBody>
      </p:sp>
      <p:pic>
        <p:nvPicPr>
          <p:cNvPr id="18436" name="Picture 7" descr="MASTIS_logo"/>
          <p:cNvPicPr>
            <a:picLocks noChangeAspect="1" noChangeArrowheads="1"/>
          </p:cNvPicPr>
          <p:nvPr/>
        </p:nvPicPr>
        <p:blipFill>
          <a:blip r:embed="rId3"/>
          <a:srcRect/>
          <a:stretch>
            <a:fillRect/>
          </a:stretch>
        </p:blipFill>
        <p:spPr bwMode="auto">
          <a:xfrm>
            <a:off x="336550" y="404813"/>
            <a:ext cx="3948113" cy="7207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ChangeArrowheads="1"/>
          </p:cNvSpPr>
          <p:nvPr/>
        </p:nvSpPr>
        <p:spPr bwMode="auto">
          <a:xfrm>
            <a:off x="609600" y="1600200"/>
            <a:ext cx="8077200" cy="457200"/>
          </a:xfrm>
          <a:prstGeom prst="rect">
            <a:avLst/>
          </a:prstGeom>
          <a:noFill/>
          <a:ln w="9525">
            <a:noFill/>
            <a:miter lim="800000"/>
            <a:headEnd/>
            <a:tailEnd/>
          </a:ln>
        </p:spPr>
        <p:txBody>
          <a:bodyPr>
            <a:spAutoFit/>
          </a:bodyPr>
          <a:lstStyle/>
          <a:p>
            <a:pPr algn="ctr"/>
            <a:r>
              <a:rPr lang="en-US" sz="2400" b="1">
                <a:latin typeface="Calibri" pitchFamily="34" charset="0"/>
                <a:ea typeface="MS PGothic" pitchFamily="34" charset="-128"/>
                <a:cs typeface="Times New Roman" pitchFamily="18" charset="0"/>
              </a:rPr>
              <a:t>Application Software and Desktop Productivity Tools</a:t>
            </a:r>
          </a:p>
        </p:txBody>
      </p:sp>
      <p:sp>
        <p:nvSpPr>
          <p:cNvPr id="20482" name="Rectangle 5"/>
          <p:cNvSpPr>
            <a:spLocks noChangeArrowheads="1"/>
          </p:cNvSpPr>
          <p:nvPr/>
        </p:nvSpPr>
        <p:spPr bwMode="auto">
          <a:xfrm>
            <a:off x="685800" y="2636838"/>
            <a:ext cx="7772400" cy="3535362"/>
          </a:xfrm>
          <a:prstGeom prst="rect">
            <a:avLst/>
          </a:prstGeom>
          <a:noFill/>
          <a:ln w="9525">
            <a:noFill/>
            <a:miter lim="800000"/>
            <a:headEnd/>
            <a:tailEnd/>
          </a:ln>
        </p:spPr>
        <p:txBody>
          <a:bodyPr/>
          <a:lstStyle/>
          <a:p>
            <a:pPr marL="342900" indent="-342900">
              <a:lnSpc>
                <a:spcPct val="90000"/>
              </a:lnSpc>
              <a:spcBef>
                <a:spcPts val="1200"/>
              </a:spcBef>
              <a:spcAft>
                <a:spcPts val="600"/>
              </a:spcAft>
              <a:buFontTx/>
              <a:buChar char="•"/>
            </a:pPr>
            <a:r>
              <a:rPr lang="en-US" sz="2400" b="1">
                <a:latin typeface="Calibri" pitchFamily="34" charset="0"/>
                <a:ea typeface="MS PGothic" pitchFamily="34" charset="-128"/>
              </a:rPr>
              <a:t>Fourth-generation languages</a:t>
            </a:r>
          </a:p>
          <a:p>
            <a:pPr marL="800100" lvl="1" indent="-342900">
              <a:lnSpc>
                <a:spcPct val="90000"/>
              </a:lnSpc>
              <a:spcBef>
                <a:spcPts val="1200"/>
              </a:spcBef>
              <a:spcAft>
                <a:spcPts val="600"/>
              </a:spcAft>
              <a:buFontTx/>
              <a:buChar char="•"/>
            </a:pPr>
            <a:r>
              <a:rPr lang="en-US" sz="2400">
                <a:latin typeface="Calibri" pitchFamily="34" charset="0"/>
                <a:ea typeface="MS PGothic" pitchFamily="34" charset="-128"/>
              </a:rPr>
              <a:t>Software tools that enable end-users to develop software applications</a:t>
            </a:r>
          </a:p>
          <a:p>
            <a:pPr marL="800100" lvl="1" indent="-342900">
              <a:lnSpc>
                <a:spcPct val="90000"/>
              </a:lnSpc>
              <a:spcBef>
                <a:spcPts val="1200"/>
              </a:spcBef>
              <a:spcAft>
                <a:spcPts val="600"/>
              </a:spcAft>
              <a:buFontTx/>
              <a:buChar char="•"/>
            </a:pPr>
            <a:r>
              <a:rPr lang="en-US" sz="2400">
                <a:latin typeface="Calibri" pitchFamily="34" charset="0"/>
                <a:ea typeface="MS PGothic" pitchFamily="34" charset="-128"/>
              </a:rPr>
              <a:t>Tend to be nonprocedural, may use natural languages</a:t>
            </a:r>
          </a:p>
        </p:txBody>
      </p:sp>
      <p:sp>
        <p:nvSpPr>
          <p:cNvPr id="20483" name="Заголовок 1"/>
          <p:cNvSpPr>
            <a:spLocks/>
          </p:cNvSpPr>
          <p:nvPr/>
        </p:nvSpPr>
        <p:spPr bwMode="auto">
          <a:xfrm>
            <a:off x="4716463" y="404813"/>
            <a:ext cx="3816350" cy="638175"/>
          </a:xfrm>
          <a:prstGeom prst="rect">
            <a:avLst/>
          </a:prstGeom>
          <a:noFill/>
          <a:ln w="9525">
            <a:noFill/>
            <a:miter lim="800000"/>
            <a:headEnd/>
            <a:tailEnd/>
          </a:ln>
        </p:spPr>
        <p:txBody>
          <a:bodyPr anchor="ctr"/>
          <a:lstStyle/>
          <a:p>
            <a:pPr algn="ctr"/>
            <a:r>
              <a:rPr lang="en-US" sz="4000" b="1">
                <a:latin typeface="Calibri" pitchFamily="34" charset="0"/>
              </a:rPr>
              <a:t>IT infrastructure</a:t>
            </a:r>
            <a:endParaRPr lang="ru-RU" sz="4000">
              <a:latin typeface="Calibri" pitchFamily="34" charset="0"/>
            </a:endParaRPr>
          </a:p>
        </p:txBody>
      </p:sp>
      <p:pic>
        <p:nvPicPr>
          <p:cNvPr id="20484" name="Picture 7" descr="MASTIS_logo"/>
          <p:cNvPicPr>
            <a:picLocks noChangeAspect="1" noChangeArrowheads="1"/>
          </p:cNvPicPr>
          <p:nvPr/>
        </p:nvPicPr>
        <p:blipFill>
          <a:blip r:embed="rId3"/>
          <a:srcRect/>
          <a:stretch>
            <a:fillRect/>
          </a:stretch>
        </p:blipFill>
        <p:spPr bwMode="auto">
          <a:xfrm>
            <a:off x="336550" y="404813"/>
            <a:ext cx="3948113" cy="7207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ChangeArrowheads="1"/>
          </p:cNvSpPr>
          <p:nvPr/>
        </p:nvSpPr>
        <p:spPr bwMode="auto">
          <a:xfrm>
            <a:off x="609600" y="1341438"/>
            <a:ext cx="8077200" cy="457200"/>
          </a:xfrm>
          <a:prstGeom prst="rect">
            <a:avLst/>
          </a:prstGeom>
          <a:noFill/>
          <a:ln w="9525">
            <a:noFill/>
            <a:miter lim="800000"/>
            <a:headEnd/>
            <a:tailEnd/>
          </a:ln>
        </p:spPr>
        <p:txBody>
          <a:bodyPr>
            <a:spAutoFit/>
          </a:bodyPr>
          <a:lstStyle/>
          <a:p>
            <a:pPr algn="ctr"/>
            <a:r>
              <a:rPr lang="en-US" sz="2400" b="1">
                <a:latin typeface="Calibri" pitchFamily="34" charset="0"/>
                <a:ea typeface="MS PGothic" pitchFamily="34" charset="-128"/>
                <a:cs typeface="Times New Roman" pitchFamily="18" charset="0"/>
              </a:rPr>
              <a:t>Categories of Fourth-Generation</a:t>
            </a:r>
            <a:r>
              <a:rPr lang="en-US" sz="2400" b="1">
                <a:ea typeface="MS PGothic" pitchFamily="34" charset="-128"/>
                <a:cs typeface="Times New Roman" pitchFamily="18" charset="0"/>
              </a:rPr>
              <a:t> Languages</a:t>
            </a:r>
          </a:p>
        </p:txBody>
      </p:sp>
      <p:graphicFrame>
        <p:nvGraphicFramePr>
          <p:cNvPr id="74784" name="Group 32"/>
          <p:cNvGraphicFramePr>
            <a:graphicFrameLocks noGrp="1"/>
          </p:cNvGraphicFramePr>
          <p:nvPr/>
        </p:nvGraphicFramePr>
        <p:xfrm>
          <a:off x="457200" y="1916113"/>
          <a:ext cx="8153400" cy="4694237"/>
        </p:xfrm>
        <a:graphic>
          <a:graphicData uri="http://schemas.openxmlformats.org/drawingml/2006/table">
            <a:tbl>
              <a:tblPr/>
              <a:tblGrid>
                <a:gridCol w="2203450"/>
                <a:gridCol w="3414713"/>
                <a:gridCol w="2535237"/>
              </a:tblGrid>
              <a:tr h="369888">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900" b="1" i="0" u="none" strike="noStrike" cap="none" normalizeH="0" baseline="0" dirty="0" smtClean="0">
                          <a:ln>
                            <a:noFill/>
                          </a:ln>
                          <a:solidFill>
                            <a:srgbClr val="FFFFFF"/>
                          </a:solidFill>
                          <a:effectLst/>
                          <a:latin typeface="Calibri" pitchFamily="34" charset="0"/>
                          <a:cs typeface="Arial" charset="0"/>
                        </a:rPr>
                        <a:t>Tool</a:t>
                      </a:r>
                    </a:p>
                  </a:txBody>
                  <a:tcP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900" b="1" i="0" u="none" strike="noStrike" cap="none" normalizeH="0" baseline="0" smtClean="0">
                          <a:ln>
                            <a:noFill/>
                          </a:ln>
                          <a:solidFill>
                            <a:srgbClr val="FFFFFF"/>
                          </a:solidFill>
                          <a:effectLst/>
                          <a:latin typeface="Calibri" pitchFamily="34" charset="0"/>
                          <a:cs typeface="Arial" charset="0"/>
                        </a:rPr>
                        <a:t>Description</a:t>
                      </a:r>
                    </a:p>
                  </a:txBody>
                  <a:tcP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900" b="1" i="0" u="none" strike="noStrike" cap="none" normalizeH="0" baseline="0" smtClean="0">
                          <a:ln>
                            <a:noFill/>
                          </a:ln>
                          <a:solidFill>
                            <a:srgbClr val="FFFFFF"/>
                          </a:solidFill>
                          <a:effectLst/>
                          <a:latin typeface="Calibri" pitchFamily="34" charset="0"/>
                          <a:cs typeface="Arial" charset="0"/>
                        </a:rPr>
                        <a:t>Example</a:t>
                      </a:r>
                    </a:p>
                  </a:txBody>
                  <a:tcPr horzOverflow="overflow">
                    <a:lnL>
                      <a:noFill/>
                    </a:lnL>
                    <a:lnR>
                      <a:noFill/>
                    </a:lnR>
                    <a:lnT>
                      <a:noFill/>
                    </a:lnT>
                    <a:lnB>
                      <a:noFill/>
                    </a:lnB>
                    <a:lnTlToBr>
                      <a:noFill/>
                    </a:lnTlToBr>
                    <a:lnBlToTr>
                      <a:noFill/>
                    </a:lnBlToTr>
                    <a:solidFill>
                      <a:schemeClr val="tx1"/>
                    </a:solidFill>
                  </a:tcPr>
                </a:tc>
              </a:tr>
              <a:tr h="620713">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900" b="1" i="0" u="none" strike="noStrike" cap="none" normalizeH="0" baseline="0" smtClean="0">
                          <a:ln>
                            <a:noFill/>
                          </a:ln>
                          <a:solidFill>
                            <a:srgbClr val="000000"/>
                          </a:solidFill>
                          <a:effectLst/>
                          <a:latin typeface="Calibri" pitchFamily="34" charset="0"/>
                          <a:cs typeface="Arial" charset="0"/>
                        </a:rPr>
                        <a:t>PC software tools</a:t>
                      </a:r>
                    </a:p>
                  </a:txBody>
                  <a:tcPr horzOverflow="overflow">
                    <a:lnL>
                      <a:noFill/>
                    </a:lnL>
                    <a:lnR>
                      <a:noFill/>
                    </a:lnR>
                    <a:lnT>
                      <a:noFill/>
                    </a:lnT>
                    <a:lnB>
                      <a:noFill/>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900" b="0" i="0" u="none" strike="noStrike" cap="none" normalizeH="0" baseline="0" smtClean="0">
                          <a:ln>
                            <a:noFill/>
                          </a:ln>
                          <a:solidFill>
                            <a:srgbClr val="000000"/>
                          </a:solidFill>
                          <a:effectLst/>
                          <a:latin typeface="Calibri" pitchFamily="34" charset="0"/>
                          <a:cs typeface="Arial" charset="0"/>
                        </a:rPr>
                        <a:t>General-purpose software packages for PCs</a:t>
                      </a:r>
                    </a:p>
                  </a:txBody>
                  <a:tcPr horzOverflow="overflow">
                    <a:lnL>
                      <a:noFill/>
                    </a:lnL>
                    <a:lnR>
                      <a:noFill/>
                    </a:lnR>
                    <a:lnT>
                      <a:noFill/>
                    </a:lnT>
                    <a:lnB>
                      <a:noFill/>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900" b="0" i="0" u="none" strike="noStrike" cap="none" normalizeH="0" baseline="0" smtClean="0">
                          <a:ln>
                            <a:noFill/>
                          </a:ln>
                          <a:solidFill>
                            <a:srgbClr val="000000"/>
                          </a:solidFill>
                          <a:effectLst/>
                          <a:latin typeface="Calibri" pitchFamily="34" charset="0"/>
                          <a:cs typeface="Arial" charset="0"/>
                        </a:rPr>
                        <a:t>WordPerfect</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900" b="0" i="0" u="none" strike="noStrike" cap="none" normalizeH="0" baseline="0" smtClean="0">
                          <a:ln>
                            <a:noFill/>
                          </a:ln>
                          <a:solidFill>
                            <a:srgbClr val="000000"/>
                          </a:solidFill>
                          <a:effectLst/>
                          <a:latin typeface="Calibri" pitchFamily="34" charset="0"/>
                          <a:cs typeface="Arial" charset="0"/>
                        </a:rPr>
                        <a:t>Microsoft Access</a:t>
                      </a:r>
                    </a:p>
                  </a:txBody>
                  <a:tcPr horzOverflow="overflow">
                    <a:lnL>
                      <a:noFill/>
                    </a:lnL>
                    <a:lnR>
                      <a:noFill/>
                    </a:lnR>
                    <a:lnT>
                      <a:noFill/>
                    </a:lnT>
                    <a:lnB>
                      <a:noFill/>
                    </a:lnB>
                    <a:lnTlToBr>
                      <a:noFill/>
                    </a:lnTlToBr>
                    <a:lnBlToTr>
                      <a:noFill/>
                    </a:lnBlToTr>
                    <a:solidFill>
                      <a:srgbClr val="CBCBCB"/>
                    </a:solidFill>
                  </a:tcPr>
                </a:tc>
              </a:tr>
              <a:tr h="517525">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900" b="1" i="0" u="none" strike="noStrike" cap="none" normalizeH="0" baseline="0" smtClean="0">
                          <a:ln>
                            <a:noFill/>
                          </a:ln>
                          <a:solidFill>
                            <a:srgbClr val="000000"/>
                          </a:solidFill>
                          <a:effectLst/>
                          <a:latin typeface="Calibri" pitchFamily="34" charset="0"/>
                          <a:cs typeface="Arial" charset="0"/>
                        </a:rPr>
                        <a:t>Query language</a:t>
                      </a:r>
                    </a:p>
                  </a:txBody>
                  <a:tcPr horzOverflow="overflow">
                    <a:lnL>
                      <a:noFill/>
                    </a:lnL>
                    <a:lnR>
                      <a:noFill/>
                    </a:lnR>
                    <a:lnT>
                      <a:noFill/>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900" b="0" i="0" u="none" strike="noStrike" cap="none" normalizeH="0" baseline="0" smtClean="0">
                          <a:ln>
                            <a:noFill/>
                          </a:ln>
                          <a:solidFill>
                            <a:srgbClr val="000000"/>
                          </a:solidFill>
                          <a:effectLst/>
                          <a:latin typeface="Calibri" pitchFamily="34" charset="0"/>
                          <a:cs typeface="Arial" charset="0"/>
                        </a:rPr>
                        <a:t>Languages for retrieving data stored in databases or files</a:t>
                      </a:r>
                    </a:p>
                  </a:txBody>
                  <a:tcPr horzOverflow="overflow">
                    <a:lnL>
                      <a:noFill/>
                    </a:lnL>
                    <a:lnR>
                      <a:noFill/>
                    </a:lnR>
                    <a:lnT>
                      <a:noFill/>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900" b="0" i="0" u="none" strike="noStrike" cap="none" normalizeH="0" baseline="0" smtClean="0">
                          <a:ln>
                            <a:noFill/>
                          </a:ln>
                          <a:solidFill>
                            <a:srgbClr val="000000"/>
                          </a:solidFill>
                          <a:effectLst/>
                          <a:latin typeface="Calibri" pitchFamily="34" charset="0"/>
                          <a:cs typeface="Arial" charset="0"/>
                        </a:rPr>
                        <a:t>SQL</a:t>
                      </a:r>
                    </a:p>
                  </a:txBody>
                  <a:tcPr horzOverflow="overflow">
                    <a:lnL>
                      <a:noFill/>
                    </a:lnL>
                    <a:lnR>
                      <a:noFill/>
                    </a:lnR>
                    <a:lnT>
                      <a:noFill/>
                    </a:lnT>
                    <a:lnB>
                      <a:noFill/>
                    </a:lnB>
                    <a:lnTlToBr>
                      <a:noFill/>
                    </a:lnTlToBr>
                    <a:lnBlToTr>
                      <a:noFill/>
                    </a:lnBlToTr>
                    <a:solidFill>
                      <a:srgbClr val="E7E7E7"/>
                    </a:solidFill>
                  </a:tcPr>
                </a:tc>
              </a:tr>
              <a:tr h="517525">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900" b="1" i="0" u="none" strike="noStrike" cap="none" normalizeH="0" baseline="0" smtClean="0">
                          <a:ln>
                            <a:noFill/>
                          </a:ln>
                          <a:solidFill>
                            <a:srgbClr val="000000"/>
                          </a:solidFill>
                          <a:effectLst/>
                          <a:latin typeface="Calibri" pitchFamily="34" charset="0"/>
                          <a:cs typeface="Arial" charset="0"/>
                        </a:rPr>
                        <a:t>Report generator</a:t>
                      </a:r>
                    </a:p>
                  </a:txBody>
                  <a:tcPr horzOverflow="overflow">
                    <a:lnL>
                      <a:noFill/>
                    </a:lnL>
                    <a:lnR>
                      <a:noFill/>
                    </a:lnR>
                    <a:lnT>
                      <a:noFill/>
                    </a:lnT>
                    <a:lnB>
                      <a:noFill/>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900" b="0" i="0" u="none" strike="noStrike" cap="none" normalizeH="0" baseline="0" dirty="0" smtClean="0">
                          <a:ln>
                            <a:noFill/>
                          </a:ln>
                          <a:solidFill>
                            <a:srgbClr val="000000"/>
                          </a:solidFill>
                          <a:effectLst/>
                          <a:latin typeface="Calibri" pitchFamily="34" charset="0"/>
                          <a:cs typeface="Arial" charset="0"/>
                        </a:rPr>
                        <a:t>Specialized tools for creating highly customized reports</a:t>
                      </a:r>
                    </a:p>
                  </a:txBody>
                  <a:tcPr horzOverflow="overflow">
                    <a:lnL>
                      <a:noFill/>
                    </a:lnL>
                    <a:lnR>
                      <a:noFill/>
                    </a:lnR>
                    <a:lnT>
                      <a:noFill/>
                    </a:lnT>
                    <a:lnB>
                      <a:noFill/>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900" b="0" i="0" u="none" strike="noStrike" cap="none" normalizeH="0" baseline="0" smtClean="0">
                          <a:ln>
                            <a:noFill/>
                          </a:ln>
                          <a:solidFill>
                            <a:srgbClr val="000000"/>
                          </a:solidFill>
                          <a:effectLst/>
                          <a:latin typeface="Calibri" pitchFamily="34" charset="0"/>
                          <a:cs typeface="Arial" charset="0"/>
                        </a:rPr>
                        <a:t>Crystal Reports</a:t>
                      </a:r>
                    </a:p>
                  </a:txBody>
                  <a:tcPr horzOverflow="overflow">
                    <a:lnL>
                      <a:noFill/>
                    </a:lnL>
                    <a:lnR>
                      <a:noFill/>
                    </a:lnR>
                    <a:lnT>
                      <a:noFill/>
                    </a:lnT>
                    <a:lnB>
                      <a:noFill/>
                    </a:lnB>
                    <a:lnTlToBr>
                      <a:noFill/>
                    </a:lnTlToBr>
                    <a:lnBlToTr>
                      <a:noFill/>
                    </a:lnBlToTr>
                    <a:solidFill>
                      <a:srgbClr val="CBCBCB"/>
                    </a:solidFill>
                  </a:tcPr>
                </a:tc>
              </a:tr>
              <a:tr h="517525">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900" b="1" i="0" u="none" strike="noStrike" cap="none" normalizeH="0" baseline="0" smtClean="0">
                          <a:ln>
                            <a:noFill/>
                          </a:ln>
                          <a:solidFill>
                            <a:srgbClr val="000000"/>
                          </a:solidFill>
                          <a:effectLst/>
                          <a:latin typeface="Calibri" pitchFamily="34" charset="0"/>
                          <a:cs typeface="Arial" charset="0"/>
                        </a:rPr>
                        <a:t>Graphics language</a:t>
                      </a:r>
                    </a:p>
                  </a:txBody>
                  <a:tcPr horzOverflow="overflow">
                    <a:lnL>
                      <a:noFill/>
                    </a:lnL>
                    <a:lnR>
                      <a:noFill/>
                    </a:lnR>
                    <a:lnT>
                      <a:noFill/>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900" b="0" i="0" u="none" strike="noStrike" cap="none" normalizeH="0" baseline="0" smtClean="0">
                          <a:ln>
                            <a:noFill/>
                          </a:ln>
                          <a:solidFill>
                            <a:srgbClr val="000000"/>
                          </a:solidFill>
                          <a:effectLst/>
                          <a:latin typeface="Calibri" pitchFamily="34" charset="0"/>
                          <a:cs typeface="Arial" charset="0"/>
                        </a:rPr>
                        <a:t>Display data from databases in graphic format</a:t>
                      </a:r>
                    </a:p>
                  </a:txBody>
                  <a:tcPr horzOverflow="overflow">
                    <a:lnL>
                      <a:noFill/>
                    </a:lnL>
                    <a:lnR>
                      <a:noFill/>
                    </a:lnR>
                    <a:lnT>
                      <a:noFill/>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900" b="0" i="0" u="none" strike="noStrike" cap="none" normalizeH="0" baseline="0" smtClean="0">
                          <a:ln>
                            <a:noFill/>
                          </a:ln>
                          <a:solidFill>
                            <a:srgbClr val="000000"/>
                          </a:solidFill>
                          <a:effectLst/>
                          <a:latin typeface="Calibri" pitchFamily="34" charset="0"/>
                          <a:cs typeface="Arial" charset="0"/>
                        </a:rPr>
                        <a:t>SAS Graph</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900" b="0" i="0" u="none" strike="noStrike" cap="none" normalizeH="0" baseline="0" smtClean="0">
                          <a:ln>
                            <a:noFill/>
                          </a:ln>
                          <a:solidFill>
                            <a:srgbClr val="000000"/>
                          </a:solidFill>
                          <a:effectLst/>
                          <a:latin typeface="Calibri" pitchFamily="34" charset="0"/>
                          <a:cs typeface="Arial" charset="0"/>
                        </a:rPr>
                        <a:t>Systat</a:t>
                      </a:r>
                    </a:p>
                  </a:txBody>
                  <a:tcPr horzOverflow="overflow">
                    <a:lnL>
                      <a:noFill/>
                    </a:lnL>
                    <a:lnR>
                      <a:noFill/>
                    </a:lnR>
                    <a:lnT>
                      <a:noFill/>
                    </a:lnT>
                    <a:lnB>
                      <a:noFill/>
                    </a:lnB>
                    <a:lnTlToBr>
                      <a:noFill/>
                    </a:lnTlToBr>
                    <a:lnBlToTr>
                      <a:noFill/>
                    </a:lnBlToTr>
                    <a:solidFill>
                      <a:srgbClr val="E7E7E7"/>
                    </a:solidFill>
                  </a:tcPr>
                </a:tc>
              </a:tr>
              <a:tr h="517525">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900" b="1" i="0" u="none" strike="noStrike" cap="none" normalizeH="0" baseline="0" smtClean="0">
                          <a:ln>
                            <a:noFill/>
                          </a:ln>
                          <a:solidFill>
                            <a:srgbClr val="000000"/>
                          </a:solidFill>
                          <a:effectLst/>
                          <a:latin typeface="Calibri" pitchFamily="34" charset="0"/>
                          <a:cs typeface="Arial" charset="0"/>
                        </a:rPr>
                        <a:t>Application generator</a:t>
                      </a:r>
                    </a:p>
                  </a:txBody>
                  <a:tcPr horzOverflow="overflow">
                    <a:lnL>
                      <a:noFill/>
                    </a:lnL>
                    <a:lnR>
                      <a:noFill/>
                    </a:lnR>
                    <a:lnT>
                      <a:noFill/>
                    </a:lnT>
                    <a:lnB>
                      <a:noFill/>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900" b="0" i="0" u="none" strike="noStrike" cap="none" normalizeH="0" baseline="0" smtClean="0">
                          <a:ln>
                            <a:noFill/>
                          </a:ln>
                          <a:solidFill>
                            <a:srgbClr val="000000"/>
                          </a:solidFill>
                          <a:effectLst/>
                          <a:latin typeface="Calibri" pitchFamily="34" charset="0"/>
                          <a:cs typeface="Arial" charset="0"/>
                        </a:rPr>
                        <a:t>Preprogrammed modules to generate entire applications</a:t>
                      </a:r>
                    </a:p>
                  </a:txBody>
                  <a:tcPr horzOverflow="overflow">
                    <a:lnL>
                      <a:noFill/>
                    </a:lnL>
                    <a:lnR>
                      <a:noFill/>
                    </a:lnR>
                    <a:lnT>
                      <a:noFill/>
                    </a:lnT>
                    <a:lnB>
                      <a:noFill/>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900" b="0" i="0" u="none" strike="noStrike" cap="none" normalizeH="0" baseline="0" smtClean="0">
                          <a:ln>
                            <a:noFill/>
                          </a:ln>
                          <a:solidFill>
                            <a:srgbClr val="000000"/>
                          </a:solidFill>
                          <a:effectLst/>
                          <a:latin typeface="Calibri" pitchFamily="34" charset="0"/>
                          <a:cs typeface="Arial" charset="0"/>
                        </a:rPr>
                        <a:t>WebFOCUS</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900" b="0" i="0" u="none" strike="noStrike" cap="none" normalizeH="0" baseline="0" smtClean="0">
                          <a:ln>
                            <a:noFill/>
                          </a:ln>
                          <a:solidFill>
                            <a:srgbClr val="000000"/>
                          </a:solidFill>
                          <a:effectLst/>
                          <a:latin typeface="Calibri" pitchFamily="34" charset="0"/>
                          <a:cs typeface="Arial" charset="0"/>
                        </a:rPr>
                        <a:t>QuickBase</a:t>
                      </a:r>
                    </a:p>
                  </a:txBody>
                  <a:tcPr horzOverflow="overflow">
                    <a:lnL>
                      <a:noFill/>
                    </a:lnL>
                    <a:lnR>
                      <a:noFill/>
                    </a:lnR>
                    <a:lnT>
                      <a:noFill/>
                    </a:lnT>
                    <a:lnB>
                      <a:noFill/>
                    </a:lnB>
                    <a:lnTlToBr>
                      <a:noFill/>
                    </a:lnTlToBr>
                    <a:lnBlToTr>
                      <a:noFill/>
                    </a:lnBlToTr>
                    <a:solidFill>
                      <a:srgbClr val="CBCBCB"/>
                    </a:solidFill>
                  </a:tcPr>
                </a:tc>
              </a:tr>
              <a:tr h="517525">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900" b="1" i="0" u="none" strike="noStrike" cap="none" normalizeH="0" baseline="0" smtClean="0">
                          <a:ln>
                            <a:noFill/>
                          </a:ln>
                          <a:solidFill>
                            <a:srgbClr val="000000"/>
                          </a:solidFill>
                          <a:effectLst/>
                          <a:latin typeface="Calibri" pitchFamily="34" charset="0"/>
                          <a:cs typeface="Arial" charset="0"/>
                        </a:rPr>
                        <a:t>Application software package</a:t>
                      </a:r>
                    </a:p>
                  </a:txBody>
                  <a:tcPr horzOverflow="overflow">
                    <a:lnL>
                      <a:noFill/>
                    </a:lnL>
                    <a:lnR>
                      <a:noFill/>
                    </a:lnR>
                    <a:lnT>
                      <a:noFill/>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900" b="0" i="0" u="none" strike="noStrike" cap="none" normalizeH="0" baseline="0" smtClean="0">
                          <a:ln>
                            <a:noFill/>
                          </a:ln>
                          <a:solidFill>
                            <a:srgbClr val="000000"/>
                          </a:solidFill>
                          <a:effectLst/>
                          <a:latin typeface="Calibri" pitchFamily="34" charset="0"/>
                          <a:cs typeface="Arial" charset="0"/>
                        </a:rPr>
                        <a:t>Software programs that eliminate need for custom, in-house software</a:t>
                      </a:r>
                    </a:p>
                  </a:txBody>
                  <a:tcPr horzOverflow="overflow">
                    <a:lnL>
                      <a:noFill/>
                    </a:lnL>
                    <a:lnR>
                      <a:noFill/>
                    </a:lnR>
                    <a:lnT>
                      <a:noFill/>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900" b="0" i="0" u="none" strike="noStrike" cap="none" normalizeH="0" baseline="0" smtClean="0">
                          <a:ln>
                            <a:noFill/>
                          </a:ln>
                          <a:solidFill>
                            <a:srgbClr val="000000"/>
                          </a:solidFill>
                          <a:effectLst/>
                          <a:latin typeface="Calibri" pitchFamily="34" charset="0"/>
                          <a:cs typeface="Arial" charset="0"/>
                        </a:rPr>
                        <a:t>Oracle PeopleSoft HCM</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900" b="0" i="0" u="none" strike="noStrike" cap="none" normalizeH="0" baseline="0" smtClean="0">
                          <a:ln>
                            <a:noFill/>
                          </a:ln>
                          <a:solidFill>
                            <a:srgbClr val="000000"/>
                          </a:solidFill>
                          <a:effectLst/>
                          <a:latin typeface="Calibri" pitchFamily="34" charset="0"/>
                          <a:cs typeface="Arial" charset="0"/>
                        </a:rPr>
                        <a:t>mySAP ERP</a:t>
                      </a:r>
                    </a:p>
                  </a:txBody>
                  <a:tcPr horzOverflow="overflow">
                    <a:lnL>
                      <a:noFill/>
                    </a:lnL>
                    <a:lnR>
                      <a:noFill/>
                    </a:lnR>
                    <a:lnT>
                      <a:noFill/>
                    </a:lnT>
                    <a:lnB>
                      <a:noFill/>
                    </a:lnB>
                    <a:lnTlToBr>
                      <a:noFill/>
                    </a:lnTlToBr>
                    <a:lnBlToTr>
                      <a:noFill/>
                    </a:lnBlToTr>
                    <a:solidFill>
                      <a:srgbClr val="E7E7E7"/>
                    </a:solidFill>
                  </a:tcPr>
                </a:tc>
              </a:tr>
            </a:tbl>
          </a:graphicData>
        </a:graphic>
      </p:graphicFrame>
      <p:sp>
        <p:nvSpPr>
          <p:cNvPr id="22552" name="Заголовок 1"/>
          <p:cNvSpPr>
            <a:spLocks/>
          </p:cNvSpPr>
          <p:nvPr/>
        </p:nvSpPr>
        <p:spPr bwMode="auto">
          <a:xfrm>
            <a:off x="4716463" y="404813"/>
            <a:ext cx="3816350" cy="638175"/>
          </a:xfrm>
          <a:prstGeom prst="rect">
            <a:avLst/>
          </a:prstGeom>
          <a:noFill/>
          <a:ln w="9525">
            <a:noFill/>
            <a:miter lim="800000"/>
            <a:headEnd/>
            <a:tailEnd/>
          </a:ln>
        </p:spPr>
        <p:txBody>
          <a:bodyPr anchor="ctr"/>
          <a:lstStyle/>
          <a:p>
            <a:pPr algn="ctr"/>
            <a:r>
              <a:rPr lang="en-US" sz="4000" b="1">
                <a:latin typeface="Calibri" pitchFamily="34" charset="0"/>
              </a:rPr>
              <a:t>IT infrastructure</a:t>
            </a:r>
            <a:endParaRPr lang="ru-RU" sz="4000">
              <a:latin typeface="Calibri" pitchFamily="34" charset="0"/>
            </a:endParaRPr>
          </a:p>
        </p:txBody>
      </p:sp>
      <p:pic>
        <p:nvPicPr>
          <p:cNvPr id="22553" name="Picture 28" descr="MASTIS_logo"/>
          <p:cNvPicPr>
            <a:picLocks noChangeAspect="1" noChangeArrowheads="1"/>
          </p:cNvPicPr>
          <p:nvPr/>
        </p:nvPicPr>
        <p:blipFill>
          <a:blip r:embed="rId3"/>
          <a:srcRect/>
          <a:stretch>
            <a:fillRect/>
          </a:stretch>
        </p:blipFill>
        <p:spPr bwMode="auto">
          <a:xfrm>
            <a:off x="336550" y="404813"/>
            <a:ext cx="3948113" cy="7207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ChangeArrowheads="1"/>
          </p:cNvSpPr>
          <p:nvPr/>
        </p:nvSpPr>
        <p:spPr bwMode="auto">
          <a:xfrm>
            <a:off x="609600" y="1600200"/>
            <a:ext cx="8077200" cy="457200"/>
          </a:xfrm>
          <a:prstGeom prst="rect">
            <a:avLst/>
          </a:prstGeom>
          <a:noFill/>
          <a:ln w="9525">
            <a:noFill/>
            <a:miter lim="800000"/>
            <a:headEnd/>
            <a:tailEnd/>
          </a:ln>
        </p:spPr>
        <p:txBody>
          <a:bodyPr>
            <a:spAutoFit/>
          </a:bodyPr>
          <a:lstStyle/>
          <a:p>
            <a:pPr algn="ctr"/>
            <a:r>
              <a:rPr lang="en-US" sz="2400" b="1">
                <a:latin typeface="Calibri" pitchFamily="34" charset="0"/>
                <a:ea typeface="MS PGothic" pitchFamily="34" charset="-128"/>
                <a:cs typeface="Times New Roman" pitchFamily="18" charset="0"/>
              </a:rPr>
              <a:t>Application Software and Desktop Productivity Tools</a:t>
            </a:r>
          </a:p>
        </p:txBody>
      </p:sp>
      <p:sp>
        <p:nvSpPr>
          <p:cNvPr id="24578" name="Rectangle 5"/>
          <p:cNvSpPr>
            <a:spLocks noChangeArrowheads="1"/>
          </p:cNvSpPr>
          <p:nvPr/>
        </p:nvSpPr>
        <p:spPr bwMode="auto">
          <a:xfrm>
            <a:off x="685800" y="2209800"/>
            <a:ext cx="7772400" cy="3962400"/>
          </a:xfrm>
          <a:prstGeom prst="rect">
            <a:avLst/>
          </a:prstGeom>
          <a:noFill/>
          <a:ln w="9525">
            <a:noFill/>
            <a:miter lim="800000"/>
            <a:headEnd/>
            <a:tailEnd/>
          </a:ln>
        </p:spPr>
        <p:txBody>
          <a:bodyPr/>
          <a:lstStyle/>
          <a:p>
            <a:pPr marL="342900" indent="-342900">
              <a:lnSpc>
                <a:spcPct val="90000"/>
              </a:lnSpc>
              <a:spcBef>
                <a:spcPts val="1200"/>
              </a:spcBef>
              <a:spcAft>
                <a:spcPts val="1200"/>
              </a:spcAft>
              <a:buFontTx/>
              <a:buChar char="•"/>
            </a:pPr>
            <a:r>
              <a:rPr lang="en-US" sz="2400" b="1">
                <a:latin typeface="Calibri" pitchFamily="34" charset="0"/>
                <a:ea typeface="MS PGothic" pitchFamily="34" charset="-128"/>
              </a:rPr>
              <a:t>Software packages and desktop productivity tools</a:t>
            </a:r>
          </a:p>
          <a:p>
            <a:pPr marL="742950" lvl="1" indent="-285750">
              <a:lnSpc>
                <a:spcPct val="60000"/>
              </a:lnSpc>
              <a:spcBef>
                <a:spcPts val="1200"/>
              </a:spcBef>
              <a:spcAft>
                <a:spcPts val="1200"/>
              </a:spcAft>
              <a:buFontTx/>
              <a:buChar char="•"/>
            </a:pPr>
            <a:r>
              <a:rPr lang="en-US" sz="2400">
                <a:latin typeface="Calibri" pitchFamily="34" charset="0"/>
                <a:ea typeface="MS PGothic" pitchFamily="34" charset="-128"/>
              </a:rPr>
              <a:t>Word processing software</a:t>
            </a:r>
          </a:p>
          <a:p>
            <a:pPr marL="742950" lvl="1" indent="-285750">
              <a:lnSpc>
                <a:spcPct val="60000"/>
              </a:lnSpc>
              <a:spcBef>
                <a:spcPts val="1200"/>
              </a:spcBef>
              <a:spcAft>
                <a:spcPts val="1200"/>
              </a:spcAft>
              <a:buFontTx/>
              <a:buChar char="•"/>
            </a:pPr>
            <a:r>
              <a:rPr lang="en-US" sz="2400">
                <a:latin typeface="Calibri" pitchFamily="34" charset="0"/>
                <a:ea typeface="MS PGothic" pitchFamily="34" charset="-128"/>
              </a:rPr>
              <a:t>Spreadsheet software</a:t>
            </a:r>
          </a:p>
          <a:p>
            <a:pPr marL="742950" lvl="1" indent="-285750">
              <a:lnSpc>
                <a:spcPct val="60000"/>
              </a:lnSpc>
              <a:spcBef>
                <a:spcPts val="1200"/>
              </a:spcBef>
              <a:spcAft>
                <a:spcPts val="1200"/>
              </a:spcAft>
              <a:buFontTx/>
              <a:buChar char="•"/>
            </a:pPr>
            <a:r>
              <a:rPr lang="en-US" sz="2400">
                <a:latin typeface="Calibri" pitchFamily="34" charset="0"/>
                <a:ea typeface="MS PGothic" pitchFamily="34" charset="-128"/>
              </a:rPr>
              <a:t>Data management software</a:t>
            </a:r>
          </a:p>
          <a:p>
            <a:pPr marL="742950" lvl="1" indent="-285750">
              <a:lnSpc>
                <a:spcPct val="60000"/>
              </a:lnSpc>
              <a:spcBef>
                <a:spcPts val="1200"/>
              </a:spcBef>
              <a:spcAft>
                <a:spcPts val="1200"/>
              </a:spcAft>
              <a:buFontTx/>
              <a:buChar char="•"/>
            </a:pPr>
            <a:r>
              <a:rPr lang="en-US" sz="2400">
                <a:latin typeface="Calibri" pitchFamily="34" charset="0"/>
                <a:ea typeface="MS PGothic" pitchFamily="34" charset="-128"/>
              </a:rPr>
              <a:t>Presentation graphics</a:t>
            </a:r>
          </a:p>
          <a:p>
            <a:pPr marL="742950" lvl="1" indent="-285750">
              <a:lnSpc>
                <a:spcPct val="60000"/>
              </a:lnSpc>
              <a:spcBef>
                <a:spcPts val="1200"/>
              </a:spcBef>
              <a:spcAft>
                <a:spcPts val="1200"/>
              </a:spcAft>
              <a:buFontTx/>
              <a:buChar char="•"/>
            </a:pPr>
            <a:r>
              <a:rPr lang="en-US" sz="2400">
                <a:latin typeface="Calibri" pitchFamily="34" charset="0"/>
                <a:ea typeface="MS PGothic" pitchFamily="34" charset="-128"/>
              </a:rPr>
              <a:t>Software suites</a:t>
            </a:r>
          </a:p>
          <a:p>
            <a:pPr marL="742950" lvl="1" indent="-285750">
              <a:lnSpc>
                <a:spcPct val="60000"/>
              </a:lnSpc>
              <a:spcBef>
                <a:spcPts val="1200"/>
              </a:spcBef>
              <a:spcAft>
                <a:spcPts val="1200"/>
              </a:spcAft>
              <a:buFontTx/>
              <a:buChar char="•"/>
            </a:pPr>
            <a:r>
              <a:rPr lang="en-US" sz="2400">
                <a:latin typeface="Calibri" pitchFamily="34" charset="0"/>
                <a:ea typeface="MS PGothic" pitchFamily="34" charset="-128"/>
              </a:rPr>
              <a:t>Web browsers</a:t>
            </a:r>
          </a:p>
        </p:txBody>
      </p:sp>
      <p:sp>
        <p:nvSpPr>
          <p:cNvPr id="24579" name="Заголовок 1"/>
          <p:cNvSpPr>
            <a:spLocks/>
          </p:cNvSpPr>
          <p:nvPr/>
        </p:nvSpPr>
        <p:spPr bwMode="auto">
          <a:xfrm>
            <a:off x="4716463" y="404813"/>
            <a:ext cx="3816350" cy="638175"/>
          </a:xfrm>
          <a:prstGeom prst="rect">
            <a:avLst/>
          </a:prstGeom>
          <a:noFill/>
          <a:ln w="9525">
            <a:noFill/>
            <a:miter lim="800000"/>
            <a:headEnd/>
            <a:tailEnd/>
          </a:ln>
        </p:spPr>
        <p:txBody>
          <a:bodyPr anchor="ctr"/>
          <a:lstStyle/>
          <a:p>
            <a:pPr algn="ctr"/>
            <a:r>
              <a:rPr lang="en-US" sz="4000" b="1">
                <a:latin typeface="Calibri" pitchFamily="34" charset="0"/>
              </a:rPr>
              <a:t>IT infrastructure</a:t>
            </a:r>
            <a:endParaRPr lang="ru-RU" sz="4000">
              <a:latin typeface="Calibri" pitchFamily="34" charset="0"/>
            </a:endParaRPr>
          </a:p>
        </p:txBody>
      </p:sp>
      <p:pic>
        <p:nvPicPr>
          <p:cNvPr id="24580" name="Picture 7" descr="MASTIS_logo"/>
          <p:cNvPicPr>
            <a:picLocks noChangeAspect="1" noChangeArrowheads="1"/>
          </p:cNvPicPr>
          <p:nvPr/>
        </p:nvPicPr>
        <p:blipFill>
          <a:blip r:embed="rId3"/>
          <a:srcRect/>
          <a:stretch>
            <a:fillRect/>
          </a:stretch>
        </p:blipFill>
        <p:spPr bwMode="auto">
          <a:xfrm>
            <a:off x="336550" y="404813"/>
            <a:ext cx="3948113" cy="7207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685800" y="1196975"/>
            <a:ext cx="7772400" cy="457200"/>
          </a:xfrm>
          <a:prstGeom prst="rect">
            <a:avLst/>
          </a:prstGeom>
          <a:noFill/>
          <a:ln w="9525">
            <a:noFill/>
            <a:miter lim="800000"/>
            <a:headEnd/>
            <a:tailEnd/>
          </a:ln>
        </p:spPr>
        <p:txBody>
          <a:bodyPr>
            <a:spAutoFit/>
          </a:bodyPr>
          <a:lstStyle/>
          <a:p>
            <a:pPr algn="ctr"/>
            <a:r>
              <a:rPr lang="en-US" sz="2400" b="1">
                <a:latin typeface="Calibri" pitchFamily="34" charset="0"/>
                <a:ea typeface="MS PGothic" pitchFamily="34" charset="-128"/>
                <a:cs typeface="Times New Roman" pitchFamily="18" charset="0"/>
              </a:rPr>
              <a:t>Spreadsheet Software</a:t>
            </a:r>
          </a:p>
        </p:txBody>
      </p:sp>
      <p:sp>
        <p:nvSpPr>
          <p:cNvPr id="26626" name="Text Box 6"/>
          <p:cNvSpPr txBox="1">
            <a:spLocks noChangeArrowheads="1"/>
          </p:cNvSpPr>
          <p:nvPr/>
        </p:nvSpPr>
        <p:spPr bwMode="auto">
          <a:xfrm>
            <a:off x="250825" y="1538288"/>
            <a:ext cx="3889375" cy="4894262"/>
          </a:xfrm>
          <a:prstGeom prst="rect">
            <a:avLst/>
          </a:prstGeom>
          <a:noFill/>
          <a:ln w="9525">
            <a:noFill/>
            <a:miter lim="800000"/>
            <a:headEnd/>
            <a:tailEnd/>
          </a:ln>
        </p:spPr>
        <p:txBody>
          <a:bodyPr>
            <a:spAutoFit/>
          </a:bodyPr>
          <a:lstStyle/>
          <a:p>
            <a:r>
              <a:rPr lang="en-US" sz="2400">
                <a:latin typeface="Calibri" pitchFamily="34" charset="0"/>
                <a:ea typeface="MS PGothic" pitchFamily="34" charset="-128"/>
              </a:rPr>
              <a:t>Spreadsheet software organizes data into columns and rows for analysis and manipulation. Contemporary spreadsheet software provides graphing abilities for a clear, visual representation of the data in the spreadsheets. This sample break-even analysis is represented as numbers in a spreadsheet as well as a line graph for easy interpretation.</a:t>
            </a:r>
          </a:p>
        </p:txBody>
      </p:sp>
      <p:pic>
        <p:nvPicPr>
          <p:cNvPr id="26627" name="Picture 2"/>
          <p:cNvPicPr>
            <a:picLocks noChangeAspect="1" noChangeArrowheads="1"/>
          </p:cNvPicPr>
          <p:nvPr/>
        </p:nvPicPr>
        <p:blipFill>
          <a:blip r:embed="rId3"/>
          <a:srcRect/>
          <a:stretch>
            <a:fillRect/>
          </a:stretch>
        </p:blipFill>
        <p:spPr bwMode="auto">
          <a:xfrm>
            <a:off x="4356100" y="2133600"/>
            <a:ext cx="4478338" cy="4049713"/>
          </a:xfrm>
          <a:prstGeom prst="rect">
            <a:avLst/>
          </a:prstGeom>
          <a:noFill/>
          <a:ln w="9525">
            <a:noFill/>
            <a:miter lim="800000"/>
            <a:headEnd/>
            <a:tailEnd/>
          </a:ln>
        </p:spPr>
      </p:pic>
      <p:sp>
        <p:nvSpPr>
          <p:cNvPr id="26628" name="Заголовок 1"/>
          <p:cNvSpPr>
            <a:spLocks/>
          </p:cNvSpPr>
          <p:nvPr/>
        </p:nvSpPr>
        <p:spPr bwMode="auto">
          <a:xfrm>
            <a:off x="4716463" y="404813"/>
            <a:ext cx="3816350" cy="638175"/>
          </a:xfrm>
          <a:prstGeom prst="rect">
            <a:avLst/>
          </a:prstGeom>
          <a:noFill/>
          <a:ln w="9525">
            <a:noFill/>
            <a:miter lim="800000"/>
            <a:headEnd/>
            <a:tailEnd/>
          </a:ln>
        </p:spPr>
        <p:txBody>
          <a:bodyPr anchor="ctr"/>
          <a:lstStyle/>
          <a:p>
            <a:pPr algn="ctr"/>
            <a:r>
              <a:rPr lang="en-US" sz="4000" b="1">
                <a:latin typeface="Calibri" pitchFamily="34" charset="0"/>
              </a:rPr>
              <a:t>IT infrastructure</a:t>
            </a:r>
            <a:endParaRPr lang="ru-RU" sz="4000">
              <a:latin typeface="Calibri" pitchFamily="34" charset="0"/>
            </a:endParaRPr>
          </a:p>
        </p:txBody>
      </p:sp>
      <p:pic>
        <p:nvPicPr>
          <p:cNvPr id="26629" name="Picture 10" descr="MASTIS_logo"/>
          <p:cNvPicPr>
            <a:picLocks noChangeAspect="1" noChangeArrowheads="1"/>
          </p:cNvPicPr>
          <p:nvPr/>
        </p:nvPicPr>
        <p:blipFill>
          <a:blip r:embed="rId4"/>
          <a:srcRect/>
          <a:stretch>
            <a:fillRect/>
          </a:stretch>
        </p:blipFill>
        <p:spPr bwMode="auto">
          <a:xfrm>
            <a:off x="336550" y="404813"/>
            <a:ext cx="3948113" cy="7207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a:spLocks noChangeArrowheads="1"/>
          </p:cNvSpPr>
          <p:nvPr/>
        </p:nvSpPr>
        <p:spPr bwMode="auto">
          <a:xfrm>
            <a:off x="685800" y="2057400"/>
            <a:ext cx="8077200" cy="4038600"/>
          </a:xfrm>
          <a:prstGeom prst="rect">
            <a:avLst/>
          </a:prstGeom>
          <a:noFill/>
          <a:ln w="12700">
            <a:noFill/>
            <a:miter lim="800000"/>
            <a:headEnd/>
            <a:tailEnd/>
          </a:ln>
        </p:spPr>
        <p:txBody>
          <a:bodyPr lIns="90488" tIns="44450" rIns="90488" bIns="44450"/>
          <a:lstStyle/>
          <a:p>
            <a:pPr marL="342900" indent="-342900">
              <a:buFontTx/>
              <a:buChar char="•"/>
            </a:pPr>
            <a:r>
              <a:rPr lang="en-US" sz="2400" b="1">
                <a:latin typeface="Calibri" pitchFamily="34" charset="0"/>
                <a:ea typeface="MS PGothic" pitchFamily="34" charset="-128"/>
                <a:cs typeface="Times New Roman" pitchFamily="18" charset="0"/>
              </a:rPr>
              <a:t>Java:</a:t>
            </a:r>
          </a:p>
          <a:p>
            <a:pPr marL="742950" lvl="1" indent="-285750">
              <a:buFontTx/>
              <a:buChar char="•"/>
            </a:pPr>
            <a:r>
              <a:rPr lang="en-US" sz="2400">
                <a:latin typeface="Calibri" pitchFamily="34" charset="0"/>
                <a:ea typeface="MS PGothic" pitchFamily="34" charset="-128"/>
                <a:cs typeface="Times New Roman" pitchFamily="18" charset="0"/>
              </a:rPr>
              <a:t>Operating system-independent, processor-independent, object-oriented programming language</a:t>
            </a:r>
          </a:p>
          <a:p>
            <a:pPr marL="342900" indent="-342900">
              <a:buFontTx/>
              <a:buChar char="•"/>
            </a:pPr>
            <a:r>
              <a:rPr lang="en-US" sz="2400" b="1">
                <a:latin typeface="Calibri" pitchFamily="34" charset="0"/>
                <a:ea typeface="MS PGothic" pitchFamily="34" charset="-128"/>
                <a:cs typeface="Times New Roman" pitchFamily="18" charset="0"/>
              </a:rPr>
              <a:t>Hypertext markup language (HTML):</a:t>
            </a:r>
          </a:p>
          <a:p>
            <a:pPr marL="742950" lvl="1" indent="-285750">
              <a:buFontTx/>
              <a:buChar char="•"/>
            </a:pPr>
            <a:r>
              <a:rPr lang="en-US" sz="2400">
                <a:latin typeface="Calibri" pitchFamily="34" charset="0"/>
                <a:ea typeface="MS PGothic" pitchFamily="34" charset="-128"/>
                <a:cs typeface="Times New Roman" pitchFamily="18" charset="0"/>
              </a:rPr>
              <a:t>Page description language for specifying how elements are placed on a Web page and for creating links to other pages and objects</a:t>
            </a:r>
          </a:p>
          <a:p>
            <a:pPr marL="342900" indent="-342900">
              <a:buFontTx/>
              <a:buChar char="•"/>
            </a:pPr>
            <a:r>
              <a:rPr lang="en-US" sz="2400" b="1">
                <a:latin typeface="Calibri" pitchFamily="34" charset="0"/>
                <a:ea typeface="MS PGothic" pitchFamily="34" charset="-128"/>
                <a:cs typeface="Times New Roman" pitchFamily="18" charset="0"/>
              </a:rPr>
              <a:t>HTML5</a:t>
            </a:r>
          </a:p>
          <a:p>
            <a:pPr marL="742950" lvl="1" indent="-285750">
              <a:buFontTx/>
              <a:buChar char="•"/>
            </a:pPr>
            <a:r>
              <a:rPr lang="en-US" sz="2400">
                <a:latin typeface="Calibri" pitchFamily="34" charset="0"/>
                <a:ea typeface="MS PGothic" pitchFamily="34" charset="-128"/>
                <a:cs typeface="Times New Roman" pitchFamily="18" charset="0"/>
              </a:rPr>
              <a:t>Next evolution of HTML</a:t>
            </a:r>
          </a:p>
          <a:p>
            <a:pPr marL="742950" lvl="1" indent="-285750">
              <a:buFontTx/>
              <a:buChar char="•"/>
            </a:pPr>
            <a:r>
              <a:rPr lang="en-US" sz="2400">
                <a:latin typeface="Calibri" pitchFamily="34" charset="0"/>
                <a:ea typeface="MS PGothic" pitchFamily="34" charset="-128"/>
                <a:cs typeface="Times New Roman" pitchFamily="18" charset="0"/>
              </a:rPr>
              <a:t>Enables multimedia embedding without 3</a:t>
            </a:r>
            <a:r>
              <a:rPr lang="en-US" sz="2400" baseline="30000">
                <a:latin typeface="Calibri" pitchFamily="34" charset="0"/>
                <a:ea typeface="MS PGothic" pitchFamily="34" charset="-128"/>
                <a:cs typeface="Times New Roman" pitchFamily="18" charset="0"/>
              </a:rPr>
              <a:t>rd</a:t>
            </a:r>
            <a:r>
              <a:rPr lang="en-US" sz="2400">
                <a:latin typeface="Calibri" pitchFamily="34" charset="0"/>
                <a:ea typeface="MS PGothic" pitchFamily="34" charset="-128"/>
                <a:cs typeface="Times New Roman" pitchFamily="18" charset="0"/>
              </a:rPr>
              <a:t> party add-ons like Flash</a:t>
            </a:r>
          </a:p>
        </p:txBody>
      </p:sp>
      <p:sp>
        <p:nvSpPr>
          <p:cNvPr id="28674" name="Rectangle 4"/>
          <p:cNvSpPr>
            <a:spLocks noChangeArrowheads="1"/>
          </p:cNvSpPr>
          <p:nvPr/>
        </p:nvSpPr>
        <p:spPr bwMode="auto">
          <a:xfrm>
            <a:off x="762000" y="1600200"/>
            <a:ext cx="7696200" cy="457200"/>
          </a:xfrm>
          <a:prstGeom prst="rect">
            <a:avLst/>
          </a:prstGeom>
          <a:noFill/>
          <a:ln w="9525">
            <a:noFill/>
            <a:miter lim="800000"/>
            <a:headEnd/>
            <a:tailEnd/>
          </a:ln>
        </p:spPr>
        <p:txBody>
          <a:bodyPr>
            <a:spAutoFit/>
          </a:bodyPr>
          <a:lstStyle/>
          <a:p>
            <a:pPr algn="ctr"/>
            <a:r>
              <a:rPr lang="en-US" sz="2400" b="1">
                <a:latin typeface="Calibri" pitchFamily="34" charset="0"/>
                <a:ea typeface="MS PGothic" pitchFamily="34" charset="-128"/>
                <a:cs typeface="Times New Roman" pitchFamily="18" charset="0"/>
              </a:rPr>
              <a:t>Software for the Web: Java and HTML</a:t>
            </a:r>
          </a:p>
        </p:txBody>
      </p:sp>
      <p:sp>
        <p:nvSpPr>
          <p:cNvPr id="28675" name="Заголовок 1"/>
          <p:cNvSpPr>
            <a:spLocks/>
          </p:cNvSpPr>
          <p:nvPr/>
        </p:nvSpPr>
        <p:spPr bwMode="auto">
          <a:xfrm>
            <a:off x="4716463" y="404813"/>
            <a:ext cx="3816350" cy="638175"/>
          </a:xfrm>
          <a:prstGeom prst="rect">
            <a:avLst/>
          </a:prstGeom>
          <a:noFill/>
          <a:ln w="9525">
            <a:noFill/>
            <a:miter lim="800000"/>
            <a:headEnd/>
            <a:tailEnd/>
          </a:ln>
        </p:spPr>
        <p:txBody>
          <a:bodyPr anchor="ctr"/>
          <a:lstStyle/>
          <a:p>
            <a:pPr algn="ctr"/>
            <a:r>
              <a:rPr lang="en-US" sz="4000" b="1">
                <a:latin typeface="Calibri" pitchFamily="34" charset="0"/>
              </a:rPr>
              <a:t>IT infrastructure</a:t>
            </a:r>
            <a:endParaRPr lang="ru-RU" sz="4000">
              <a:latin typeface="Calibri" pitchFamily="34" charset="0"/>
            </a:endParaRPr>
          </a:p>
        </p:txBody>
      </p:sp>
      <p:pic>
        <p:nvPicPr>
          <p:cNvPr id="28676" name="Picture 7" descr="MASTIS_logo"/>
          <p:cNvPicPr>
            <a:picLocks noChangeAspect="1" noChangeArrowheads="1"/>
          </p:cNvPicPr>
          <p:nvPr/>
        </p:nvPicPr>
        <p:blipFill>
          <a:blip r:embed="rId3"/>
          <a:srcRect/>
          <a:stretch>
            <a:fillRect/>
          </a:stretch>
        </p:blipFill>
        <p:spPr bwMode="auto">
          <a:xfrm>
            <a:off x="336550" y="404813"/>
            <a:ext cx="3948113" cy="7207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TotalTime>
  <Words>1052</Words>
  <Application>Microsoft Office PowerPoint</Application>
  <PresentationFormat>Экран (4:3)</PresentationFormat>
  <Paragraphs>122</Paragraphs>
  <Slides>12</Slides>
  <Notes>10</Notes>
  <HiddenSlides>0</HiddenSlides>
  <MMClips>0</MMClips>
  <ScaleCrop>false</ScaleCrop>
  <HeadingPairs>
    <vt:vector size="6" baseType="variant">
      <vt:variant>
        <vt:lpstr>Использованные шрифты</vt:lpstr>
      </vt:variant>
      <vt:variant>
        <vt:i4>4</vt:i4>
      </vt:variant>
      <vt:variant>
        <vt:lpstr>Шаблон оформления</vt:lpstr>
      </vt:variant>
      <vt:variant>
        <vt:i4>1</vt:i4>
      </vt:variant>
      <vt:variant>
        <vt:lpstr>Заголовки слайдов</vt:lpstr>
      </vt:variant>
      <vt:variant>
        <vt:i4>12</vt:i4>
      </vt:variant>
    </vt:vector>
  </HeadingPairs>
  <TitlesOfParts>
    <vt:vector size="17" baseType="lpstr">
      <vt:lpstr>Arial</vt:lpstr>
      <vt:lpstr>Calibri</vt:lpstr>
      <vt:lpstr>MS PGothic</vt:lpstr>
      <vt:lpstr>Times New Roman</vt:lpstr>
      <vt:lpstr>Тема Office</vt:lpstr>
      <vt:lpstr>IT infrastructure</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infrastructure</dc:title>
  <dc:creator>V.M.Dubovoy</dc:creator>
  <cp:lastModifiedBy>Microsoft Office</cp:lastModifiedBy>
  <cp:revision>21</cp:revision>
  <dcterms:created xsi:type="dcterms:W3CDTF">2019-01-17T17:54:36Z</dcterms:created>
  <dcterms:modified xsi:type="dcterms:W3CDTF">2019-02-22T09:36:23Z</dcterms:modified>
</cp:coreProperties>
</file>