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5"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3820" autoAdjust="0"/>
  </p:normalViewPr>
  <p:slideViewPr>
    <p:cSldViewPr>
      <p:cViewPr varScale="1">
        <p:scale>
          <a:sx n="49" d="100"/>
          <a:sy n="49" d="100"/>
        </p:scale>
        <p:origin x="-190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EC497-E272-465C-89F9-87FE2B4FBC1C}" type="datetimeFigureOut">
              <a:rPr lang="en-US" smtClean="0"/>
              <a:t>2/27/2019</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FA5C18-597D-4064-9CBE-617B65A949DB}" type="slidenum">
              <a:rPr lang="en-US" smtClean="0"/>
              <a:t>‹#›</a:t>
            </a:fld>
            <a:endParaRPr lang="en-US"/>
          </a:p>
        </p:txBody>
      </p:sp>
    </p:spTree>
    <p:extLst>
      <p:ext uri="{BB962C8B-B14F-4D97-AF65-F5344CB8AC3E}">
        <p14:creationId xmlns:p14="http://schemas.microsoft.com/office/powerpoint/2010/main" val="86604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nterprisestorageforum.com/sans/features/article.php/3735451/Storage-Networking-Basics-Understanding-Storage-Routing.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Storage networking is a field that borrows from many disciplines and technology categories to help data flow across a network to the various systems that make a business tick.</a:t>
            </a:r>
          </a:p>
          <a:p>
            <a:pPr marL="0" marR="0" indent="0" algn="l" defTabSz="914400" rtl="0" eaLnBrk="1" fontAlgn="auto" latinLnBrk="0" hangingPunct="1">
              <a:lnSpc>
                <a:spcPct val="100000"/>
              </a:lnSpc>
              <a:spcBef>
                <a:spcPts val="0"/>
              </a:spcBef>
              <a:spcAft>
                <a:spcPts val="0"/>
              </a:spcAft>
              <a:buClrTx/>
              <a:buSzTx/>
              <a:buFontTx/>
              <a:buNone/>
              <a:tabLst/>
              <a:defRPr/>
            </a:pPr>
            <a:r>
              <a:rPr lang="en" dirty="0"/>
              <a:t>Essentially, they all deliver data services from external storage systems across a network and allow multiple users or devices to share storage capacity.</a:t>
            </a:r>
          </a:p>
          <a:p>
            <a:endParaRPr lang="en-US" dirty="0"/>
          </a:p>
        </p:txBody>
      </p:sp>
      <p:sp>
        <p:nvSpPr>
          <p:cNvPr id="4" name="Номер слайда 3"/>
          <p:cNvSpPr>
            <a:spLocks noGrp="1"/>
          </p:cNvSpPr>
          <p:nvPr>
            <p:ph type="sldNum" sz="quarter" idx="10"/>
          </p:nvPr>
        </p:nvSpPr>
        <p:spPr/>
        <p:txBody>
          <a:bodyPr/>
          <a:lstStyle/>
          <a:p>
            <a:fld id="{68FA5C18-597D-4064-9CBE-617B65A949DB}" type="slidenum">
              <a:rPr lang="en-US" smtClean="0"/>
              <a:t>4</a:t>
            </a:fld>
            <a:endParaRPr lang="en-US" dirty="0"/>
          </a:p>
        </p:txBody>
      </p:sp>
    </p:spTree>
    <p:extLst>
      <p:ext uri="{BB962C8B-B14F-4D97-AF65-F5344CB8AC3E}">
        <p14:creationId xmlns:p14="http://schemas.microsoft.com/office/powerpoint/2010/main" val="232221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NAS systems or appliances are specifically designed to provide file-level storage over a network using traditional Ethernet-based networks. Housing one or more drives, NAS devices enable multiple devices to access, save, and share files. Supported protocols often include Network File System (NFS) and Server Message Block (SMB). NAS systems can range from compact appliances for small office/home offices (SOHO) to enterprise-grade arrays.</a:t>
            </a:r>
          </a:p>
          <a:p>
            <a:endParaRPr lang="en-US" dirty="0"/>
          </a:p>
        </p:txBody>
      </p:sp>
      <p:sp>
        <p:nvSpPr>
          <p:cNvPr id="4" name="Номер слайда 3"/>
          <p:cNvSpPr>
            <a:spLocks noGrp="1"/>
          </p:cNvSpPr>
          <p:nvPr>
            <p:ph type="sldNum" sz="quarter" idx="10"/>
          </p:nvPr>
        </p:nvSpPr>
        <p:spPr/>
        <p:txBody>
          <a:bodyPr/>
          <a:lstStyle/>
          <a:p>
            <a:fld id="{68FA5C18-597D-4064-9CBE-617B65A949DB}" type="slidenum">
              <a:rPr lang="en-US" smtClean="0"/>
              <a:t>5</a:t>
            </a:fld>
            <a:endParaRPr lang="en-US" dirty="0"/>
          </a:p>
        </p:txBody>
      </p:sp>
    </p:spTree>
    <p:extLst>
      <p:ext uri="{BB962C8B-B14F-4D97-AF65-F5344CB8AC3E}">
        <p14:creationId xmlns:p14="http://schemas.microsoft.com/office/powerpoint/2010/main" val="330836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a:t>A SAN is its own network of storage systems that provides block-level storage services to networked devices. SAN configurations are as varied as the organizations that use them, due to their application requirements, storage utilization objectives and countless other factors, but they all generally feature a </a:t>
            </a:r>
            <a:r>
              <a:rPr lang="en" dirty="0">
                <a:hlinkClick r:id="rId3"/>
              </a:rPr>
              <a:t>SAN fabric</a:t>
            </a:r>
            <a:r>
              <a:rPr lang="en" dirty="0"/>
              <a:t> containing switches that connect servers or host systems to storage via host bus adapters (HBAs).</a:t>
            </a:r>
          </a:p>
          <a:p>
            <a:endParaRPr lang="en-US" dirty="0"/>
          </a:p>
        </p:txBody>
      </p:sp>
      <p:sp>
        <p:nvSpPr>
          <p:cNvPr id="4" name="Номер слайда 3"/>
          <p:cNvSpPr>
            <a:spLocks noGrp="1"/>
          </p:cNvSpPr>
          <p:nvPr>
            <p:ph type="sldNum" sz="quarter" idx="10"/>
          </p:nvPr>
        </p:nvSpPr>
        <p:spPr/>
        <p:txBody>
          <a:bodyPr/>
          <a:lstStyle/>
          <a:p>
            <a:fld id="{68FA5C18-597D-4064-9CBE-617B65A949DB}" type="slidenum">
              <a:rPr lang="en-US" smtClean="0"/>
              <a:t>6</a:t>
            </a:fld>
            <a:endParaRPr lang="en-US" dirty="0"/>
          </a:p>
        </p:txBody>
      </p:sp>
    </p:spTree>
    <p:extLst>
      <p:ext uri="{BB962C8B-B14F-4D97-AF65-F5344CB8AC3E}">
        <p14:creationId xmlns:p14="http://schemas.microsoft.com/office/powerpoint/2010/main" val="274626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 b="1" dirty="0"/>
              <a:t>While data storage reliability is an important goal, no technology is perfect. There will always be a need to maintain accurate and easily accessible backups.</a:t>
            </a:r>
          </a:p>
          <a:p>
            <a:r>
              <a:rPr lang="en" dirty="0"/>
              <a:t>The ability of a data storage system to operate for long periods of time without failure reflects the number and quality of components and directly affects the value and marketability of the system. Selection of components with very long MTBF (mean time between failure) ratings can increase probable operating life of a storage system, but usually at increased cost. Higher levels of redundancy, such as additional spare controllers, buses, and/or storage devices may also result in higher system cost.</a:t>
            </a:r>
          </a:p>
          <a:p>
            <a:r>
              <a:rPr lang="en" dirty="0"/>
              <a:t>Reliability is more important than cost when it comes to making data storage purchasing decisions, a new study has indicated.</a:t>
            </a:r>
          </a:p>
          <a:p>
            <a:r>
              <a:rPr lang="en" dirty="0"/>
              <a:t>Research from Western Digital found that 39 per cent of IT decision makers believe reliability is the most important factor regarding data storage purchasing decisions, in comparison to the 25 per cent who cite cost.</a:t>
            </a:r>
            <a:br>
              <a:rPr lang="en" dirty="0"/>
            </a:br>
            <a:endParaRPr lang="en-US" dirty="0"/>
          </a:p>
        </p:txBody>
      </p:sp>
      <p:sp>
        <p:nvSpPr>
          <p:cNvPr id="4" name="Номер слайда 3"/>
          <p:cNvSpPr>
            <a:spLocks noGrp="1"/>
          </p:cNvSpPr>
          <p:nvPr>
            <p:ph type="sldNum" sz="quarter" idx="10"/>
          </p:nvPr>
        </p:nvSpPr>
        <p:spPr/>
        <p:txBody>
          <a:bodyPr/>
          <a:lstStyle/>
          <a:p>
            <a:fld id="{68FA5C18-597D-4064-9CBE-617B65A949DB}" type="slidenum">
              <a:rPr lang="en-US" smtClean="0"/>
              <a:t>7</a:t>
            </a:fld>
            <a:endParaRPr lang="en-US"/>
          </a:p>
        </p:txBody>
      </p:sp>
    </p:spTree>
    <p:extLst>
      <p:ext uri="{BB962C8B-B14F-4D97-AF65-F5344CB8AC3E}">
        <p14:creationId xmlns:p14="http://schemas.microsoft.com/office/powerpoint/2010/main" val="7984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a:p>
        </p:txBody>
      </p:sp>
      <p:sp>
        <p:nvSpPr>
          <p:cNvPr id="4" name="Дата 3"/>
          <p:cNvSpPr>
            <a:spLocks noGrp="1"/>
          </p:cNvSpPr>
          <p:nvPr>
            <p:ph type="dt" sz="half" idx="10"/>
          </p:nvPr>
        </p:nvSpPr>
        <p:spPr/>
        <p:txBody>
          <a:bodyPr/>
          <a:lstStyle/>
          <a:p>
            <a:fld id="{D1D56A16-CEB2-4D6A-8F7B-C62EE0A7C071}" type="datetimeFigureOut">
              <a:rPr lang="en-US" smtClean="0"/>
              <a:t>2/27/2019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244219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D1D56A16-CEB2-4D6A-8F7B-C62EE0A7C071}" type="datetimeFigureOut">
              <a:rPr lang="en-US" smtClean="0"/>
              <a:t>2/27/2019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102527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D1D56A16-CEB2-4D6A-8F7B-C62EE0A7C071}" type="datetimeFigureOut">
              <a:rPr lang="en-US" smtClean="0"/>
              <a:t>2/27/2019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145297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10"/>
          </p:nvPr>
        </p:nvSpPr>
        <p:spPr/>
        <p:txBody>
          <a:bodyPr/>
          <a:lstStyle/>
          <a:p>
            <a:fld id="{D1D56A16-CEB2-4D6A-8F7B-C62EE0A7C071}" type="datetimeFigureOut">
              <a:rPr lang="en-US" smtClean="0"/>
              <a:t>2/27/2019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162222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1D56A16-CEB2-4D6A-8F7B-C62EE0A7C071}" type="datetimeFigureOut">
              <a:rPr lang="en-US" smtClean="0"/>
              <a:t>2/27/2019</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96079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p>
            <a:fld id="{D1D56A16-CEB2-4D6A-8F7B-C62EE0A7C071}" type="datetimeFigureOut">
              <a:rPr lang="en-US" smtClean="0"/>
              <a:t>2/27/2019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43078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p>
            <a:fld id="{D1D56A16-CEB2-4D6A-8F7B-C62EE0A7C071}" type="datetimeFigureOut">
              <a:rPr lang="en-US" smtClean="0"/>
              <a:t>2/27/2019</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383320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
          <p:cNvSpPr>
            <a:spLocks noGrp="1"/>
          </p:cNvSpPr>
          <p:nvPr>
            <p:ph type="dt" sz="half" idx="10"/>
          </p:nvPr>
        </p:nvSpPr>
        <p:spPr/>
        <p:txBody>
          <a:bodyPr/>
          <a:lstStyle/>
          <a:p>
            <a:fld id="{D1D56A16-CEB2-4D6A-8F7B-C62EE0A7C071}" type="datetimeFigureOut">
              <a:rPr lang="en-US" smtClean="0"/>
              <a:t>2/27/2019</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40862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D56A16-CEB2-4D6A-8F7B-C62EE0A7C071}" type="datetimeFigureOut">
              <a:rPr lang="en-US" smtClean="0"/>
              <a:t>2/27/2019</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286436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1D56A16-CEB2-4D6A-8F7B-C62EE0A7C071}" type="datetimeFigureOut">
              <a:rPr lang="en-US" smtClean="0"/>
              <a:t>2/27/2019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365079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1D56A16-CEB2-4D6A-8F7B-C62EE0A7C071}" type="datetimeFigureOut">
              <a:rPr lang="en-US" smtClean="0"/>
              <a:t>2/27/2019</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58023E2-80B0-41D1-B720-8468456C6416}" type="slidenum">
              <a:rPr lang="en-US" smtClean="0"/>
              <a:t>‹#›</a:t>
            </a:fld>
            <a:endParaRPr lang="en-US"/>
          </a:p>
        </p:txBody>
      </p:sp>
    </p:spTree>
    <p:extLst>
      <p:ext uri="{BB962C8B-B14F-4D97-AF65-F5344CB8AC3E}">
        <p14:creationId xmlns:p14="http://schemas.microsoft.com/office/powerpoint/2010/main" val="94312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56A16-CEB2-4D6A-8F7B-C62EE0A7C071}" type="datetimeFigureOut">
              <a:rPr lang="en-US" smtClean="0"/>
              <a:t>2/27/2019</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023E2-80B0-41D1-B720-8468456C6416}" type="slidenum">
              <a:rPr lang="en-US" smtClean="0"/>
              <a:t>‹#›</a:t>
            </a:fld>
            <a:endParaRPr lang="en-US"/>
          </a:p>
        </p:txBody>
      </p:sp>
    </p:spTree>
    <p:extLst>
      <p:ext uri="{BB962C8B-B14F-4D97-AF65-F5344CB8AC3E}">
        <p14:creationId xmlns:p14="http://schemas.microsoft.com/office/powerpoint/2010/main" val="1101878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2996952"/>
            <a:ext cx="7632848" cy="1368152"/>
          </a:xfrm>
        </p:spPr>
        <p:txBody>
          <a:bodyPr>
            <a:noAutofit/>
          </a:bodyPr>
          <a:lstStyle/>
          <a:p>
            <a:r>
              <a:rPr lang="en-US" sz="3600" dirty="0">
                <a:solidFill>
                  <a:schemeClr val="tx1"/>
                </a:solidFill>
              </a:rPr>
              <a:t>Subtopic  </a:t>
            </a:r>
            <a:r>
              <a:rPr lang="ru-RU" sz="3600" dirty="0">
                <a:solidFill>
                  <a:schemeClr val="tx1"/>
                </a:solidFill>
              </a:rPr>
              <a:t>1.1.5 </a:t>
            </a:r>
            <a:r>
              <a:rPr lang="en-US" sz="3600" dirty="0">
                <a:solidFill>
                  <a:schemeClr val="tx1"/>
                </a:solidFill>
              </a:rPr>
              <a:t>Data storage infrastructure</a:t>
            </a:r>
          </a:p>
          <a:p>
            <a:endParaRPr lang="en-US" sz="3600" dirty="0">
              <a:solidFill>
                <a:schemeClr val="tx1"/>
              </a:solidFill>
            </a:endParaRPr>
          </a:p>
          <a:p>
            <a:r>
              <a:rPr lang="en-US" sz="3600" dirty="0">
                <a:solidFill>
                  <a:schemeClr val="tx1"/>
                </a:solidFill>
              </a:rPr>
              <a:t/>
            </a:r>
            <a:br>
              <a:rPr lang="en-US" sz="3600" dirty="0">
                <a:solidFill>
                  <a:schemeClr val="tx1"/>
                </a:solidFill>
              </a:rPr>
            </a:br>
            <a:endParaRPr lang="ru-RU" sz="3600" dirty="0">
              <a:solidFill>
                <a:schemeClr val="tx1"/>
              </a:solidFill>
            </a:endParaRPr>
          </a:p>
        </p:txBody>
      </p:sp>
      <p:sp>
        <p:nvSpPr>
          <p:cNvPr id="8" name="Заголовок 1">
            <a:extLst>
              <a:ext uri="{FF2B5EF4-FFF2-40B4-BE49-F238E27FC236}">
                <a16:creationId xmlns:a16="http://schemas.microsoft.com/office/drawing/2014/main" xmlns="" id="{4027AFB1-83D0-DC4E-B149-75456407405D}"/>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9" name="Рисунок 8">
            <a:extLst>
              <a:ext uri="{FF2B5EF4-FFF2-40B4-BE49-F238E27FC236}">
                <a16:creationId xmlns:a16="http://schemas.microsoft.com/office/drawing/2014/main" xmlns="" id="{4F4FEFD9-3B3F-3045-91AF-028B844FE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Tree>
    <p:extLst>
      <p:ext uri="{BB962C8B-B14F-4D97-AF65-F5344CB8AC3E}">
        <p14:creationId xmlns:p14="http://schemas.microsoft.com/office/powerpoint/2010/main" val="9442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D91A7DC-C962-374A-9B3C-3CA28879DEAD}"/>
              </a:ext>
            </a:extLst>
          </p:cNvPr>
          <p:cNvPicPr>
            <a:picLocks noChangeAspect="1"/>
          </p:cNvPicPr>
          <p:nvPr/>
        </p:nvPicPr>
        <p:blipFill>
          <a:blip r:embed="rId2"/>
          <a:stretch>
            <a:fillRect/>
          </a:stretch>
        </p:blipFill>
        <p:spPr>
          <a:xfrm>
            <a:off x="759043" y="2204864"/>
            <a:ext cx="7828119" cy="3381598"/>
          </a:xfrm>
          <a:prstGeom prst="rect">
            <a:avLst/>
          </a:prstGeom>
        </p:spPr>
      </p:pic>
      <p:sp>
        <p:nvSpPr>
          <p:cNvPr id="7" name="Заголовок 1">
            <a:extLst>
              <a:ext uri="{FF2B5EF4-FFF2-40B4-BE49-F238E27FC236}">
                <a16:creationId xmlns:a16="http://schemas.microsoft.com/office/drawing/2014/main" xmlns="" id="{99BF701F-F8AE-0F49-A99B-405B2E51BD87}"/>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8" name="Рисунок 7">
            <a:extLst>
              <a:ext uri="{FF2B5EF4-FFF2-40B4-BE49-F238E27FC236}">
                <a16:creationId xmlns:a16="http://schemas.microsoft.com/office/drawing/2014/main" xmlns="" id="{F3D6A817-2CC2-BB44-AF9E-B3F226BB0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
        <p:nvSpPr>
          <p:cNvPr id="6" name="Прямоугольник 5">
            <a:extLst>
              <a:ext uri="{FF2B5EF4-FFF2-40B4-BE49-F238E27FC236}">
                <a16:creationId xmlns:a16="http://schemas.microsoft.com/office/drawing/2014/main" xmlns="" id="{BEA0693B-0A90-B54D-8F6B-5CB61801354C}"/>
              </a:ext>
            </a:extLst>
          </p:cNvPr>
          <p:cNvSpPr/>
          <p:nvPr/>
        </p:nvSpPr>
        <p:spPr>
          <a:xfrm>
            <a:off x="319226" y="1271539"/>
            <a:ext cx="8429237" cy="646331"/>
          </a:xfrm>
          <a:prstGeom prst="rect">
            <a:avLst/>
          </a:prstGeom>
        </p:spPr>
        <p:txBody>
          <a:bodyPr wrap="square">
            <a:spAutoFit/>
          </a:bodyPr>
          <a:lstStyle/>
          <a:p>
            <a:r>
              <a:rPr lang="ru-RU" dirty="0" err="1"/>
              <a:t>https</a:t>
            </a:r>
            <a:r>
              <a:rPr lang="ru-RU" dirty="0"/>
              <a:t>://</a:t>
            </a:r>
            <a:r>
              <a:rPr lang="ru-RU" dirty="0" err="1"/>
              <a:t>prohoster.info</a:t>
            </a:r>
            <a:r>
              <a:rPr lang="ru-RU" dirty="0"/>
              <a:t>/</a:t>
            </a:r>
            <a:r>
              <a:rPr lang="ru-RU" dirty="0" err="1"/>
              <a:t>kompaniya</a:t>
            </a:r>
            <a:r>
              <a:rPr lang="ru-RU" dirty="0"/>
              <a:t>/</a:t>
            </a:r>
            <a:r>
              <a:rPr lang="ru-RU" dirty="0" err="1"/>
              <a:t>blog</a:t>
            </a:r>
            <a:r>
              <a:rPr lang="ru-RU" dirty="0"/>
              <a:t>/arenda-virtualnogo-servera-windows-s-vps-kvm-pozvolit-stabilno-zarabatyvat-i-zashhitit-tsennye-dannye</a:t>
            </a:r>
          </a:p>
        </p:txBody>
      </p:sp>
    </p:spTree>
    <p:extLst>
      <p:ext uri="{BB962C8B-B14F-4D97-AF65-F5344CB8AC3E}">
        <p14:creationId xmlns:p14="http://schemas.microsoft.com/office/powerpoint/2010/main" val="4107429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782" y="1840029"/>
            <a:ext cx="4948241" cy="4748025"/>
          </a:xfrm>
          <a:prstGeom prst="rect">
            <a:avLst/>
          </a:prstGeom>
        </p:spPr>
      </p:pic>
      <p:sp>
        <p:nvSpPr>
          <p:cNvPr id="7" name="Заголовок 1">
            <a:extLst>
              <a:ext uri="{FF2B5EF4-FFF2-40B4-BE49-F238E27FC236}">
                <a16:creationId xmlns:a16="http://schemas.microsoft.com/office/drawing/2014/main" xmlns="" id="{EB576617-2896-7E49-8FF4-CF8C4D5257B5}"/>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8" name="Рисунок 7">
            <a:extLst>
              <a:ext uri="{FF2B5EF4-FFF2-40B4-BE49-F238E27FC236}">
                <a16:creationId xmlns:a16="http://schemas.microsoft.com/office/drawing/2014/main" xmlns="" id="{B596388E-BC15-1B4A-A500-0C1A08FE4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
        <p:nvSpPr>
          <p:cNvPr id="6" name="Прямоугольник 5">
            <a:extLst>
              <a:ext uri="{FF2B5EF4-FFF2-40B4-BE49-F238E27FC236}">
                <a16:creationId xmlns:a16="http://schemas.microsoft.com/office/drawing/2014/main" xmlns="" id="{DA9590A9-0FEB-4C4E-B82A-43BD23FB7005}"/>
              </a:ext>
            </a:extLst>
          </p:cNvPr>
          <p:cNvSpPr/>
          <p:nvPr/>
        </p:nvSpPr>
        <p:spPr>
          <a:xfrm>
            <a:off x="323528" y="1302583"/>
            <a:ext cx="8496944" cy="369332"/>
          </a:xfrm>
          <a:prstGeom prst="rect">
            <a:avLst/>
          </a:prstGeom>
        </p:spPr>
        <p:txBody>
          <a:bodyPr wrap="square">
            <a:spAutoFit/>
          </a:bodyPr>
          <a:lstStyle/>
          <a:p>
            <a:r>
              <a:rPr lang="ru-RU" dirty="0" err="1"/>
              <a:t>https</a:t>
            </a:r>
            <a:r>
              <a:rPr lang="ru-RU" dirty="0"/>
              <a:t>://</a:t>
            </a:r>
            <a:r>
              <a:rPr lang="ru-RU" dirty="0" err="1"/>
              <a:t>www.acutesoft.com</a:t>
            </a:r>
            <a:r>
              <a:rPr lang="ru-RU" dirty="0"/>
              <a:t>/</a:t>
            </a:r>
            <a:r>
              <a:rPr lang="ru-RU" dirty="0" err="1"/>
              <a:t>it-services</a:t>
            </a:r>
            <a:r>
              <a:rPr lang="ru-RU" dirty="0"/>
              <a:t>/</a:t>
            </a:r>
            <a:r>
              <a:rPr lang="ru-RU" dirty="0" err="1"/>
              <a:t>it-infrastructure-services</a:t>
            </a:r>
            <a:r>
              <a:rPr lang="ru-RU" dirty="0"/>
              <a:t>/</a:t>
            </a:r>
            <a:r>
              <a:rPr lang="ru-RU" dirty="0" err="1"/>
              <a:t>storage-management</a:t>
            </a:r>
            <a:r>
              <a:rPr lang="ru-RU" dirty="0"/>
              <a:t>/</a:t>
            </a:r>
          </a:p>
        </p:txBody>
      </p:sp>
      <p:sp>
        <p:nvSpPr>
          <p:cNvPr id="9" name="Прямоугольник 8">
            <a:extLst>
              <a:ext uri="{FF2B5EF4-FFF2-40B4-BE49-F238E27FC236}">
                <a16:creationId xmlns:a16="http://schemas.microsoft.com/office/drawing/2014/main" xmlns="" id="{FD32BAA0-DE82-0C4B-A156-ECB41FD0C530}"/>
              </a:ext>
            </a:extLst>
          </p:cNvPr>
          <p:cNvSpPr/>
          <p:nvPr/>
        </p:nvSpPr>
        <p:spPr>
          <a:xfrm>
            <a:off x="323528" y="1924974"/>
            <a:ext cx="4082192" cy="4524315"/>
          </a:xfrm>
          <a:prstGeom prst="rect">
            <a:avLst/>
          </a:prstGeom>
        </p:spPr>
        <p:txBody>
          <a:bodyPr wrap="square">
            <a:spAutoFit/>
          </a:bodyPr>
          <a:lstStyle/>
          <a:p>
            <a:pPr fontAlgn="base">
              <a:buFont typeface="Arial" panose="020B0604020202020204" pitchFamily="34" charset="0"/>
              <a:buChar char="•"/>
            </a:pPr>
            <a:r>
              <a:rPr lang="en" b="1" dirty="0">
                <a:solidFill>
                  <a:srgbClr val="666666"/>
                </a:solidFill>
                <a:latin typeface="Arial" panose="020B0604020202020204" pitchFamily="34" charset="0"/>
              </a:rPr>
              <a:t>Disk Storage Systems:</a:t>
            </a:r>
            <a:r>
              <a:rPr lang="en" dirty="0">
                <a:solidFill>
                  <a:srgbClr val="666666"/>
                </a:solidFill>
                <a:latin typeface="Arial" panose="020B0604020202020204" pitchFamily="34" charset="0"/>
              </a:rPr>
              <a:t> Disk Array (Enterprise SAN), Modular Array (entry level SAN), IP SAN, DAS/J-BOD, Storage Blades, and NAS solutions.</a:t>
            </a:r>
          </a:p>
          <a:p>
            <a:pPr fontAlgn="base">
              <a:buFont typeface="Arial" panose="020B0604020202020204" pitchFamily="34" charset="0"/>
              <a:buChar char="•"/>
            </a:pPr>
            <a:r>
              <a:rPr lang="en" b="1" dirty="0">
                <a:solidFill>
                  <a:srgbClr val="666666"/>
                </a:solidFill>
                <a:latin typeface="Arial" panose="020B0604020202020204" pitchFamily="34" charset="0"/>
              </a:rPr>
              <a:t>Disk Backup Systems:</a:t>
            </a:r>
            <a:r>
              <a:rPr lang="en" dirty="0">
                <a:solidFill>
                  <a:srgbClr val="666666"/>
                </a:solidFill>
                <a:latin typeface="Arial" panose="020B0604020202020204" pitchFamily="34" charset="0"/>
              </a:rPr>
              <a:t> Virtual Library Systems, D2D Backup, Removable Disks.</a:t>
            </a:r>
          </a:p>
          <a:p>
            <a:pPr fontAlgn="base">
              <a:buFont typeface="Arial" panose="020B0604020202020204" pitchFamily="34" charset="0"/>
              <a:buChar char="•"/>
            </a:pPr>
            <a:r>
              <a:rPr lang="en" b="1" dirty="0">
                <a:solidFill>
                  <a:srgbClr val="666666"/>
                </a:solidFill>
                <a:latin typeface="Arial" panose="020B0604020202020204" pitchFamily="34" charset="0"/>
              </a:rPr>
              <a:t>Tape Drives &amp; Blades:</a:t>
            </a:r>
            <a:r>
              <a:rPr lang="en" dirty="0">
                <a:solidFill>
                  <a:srgbClr val="666666"/>
                </a:solidFill>
                <a:latin typeface="Arial" panose="020B0604020202020204" pitchFamily="34" charset="0"/>
              </a:rPr>
              <a:t> LTO, DAT, and Simple to fully Automated Tape Libraries.</a:t>
            </a:r>
          </a:p>
          <a:p>
            <a:pPr fontAlgn="base">
              <a:buFont typeface="Arial" panose="020B0604020202020204" pitchFamily="34" charset="0"/>
              <a:buChar char="•"/>
            </a:pPr>
            <a:r>
              <a:rPr lang="en" dirty="0">
                <a:solidFill>
                  <a:srgbClr val="666666"/>
                </a:solidFill>
                <a:latin typeface="Arial" panose="020B0604020202020204" pitchFamily="34" charset="0"/>
              </a:rPr>
              <a:t>Backup and Archival Solutions</a:t>
            </a:r>
          </a:p>
          <a:p>
            <a:pPr fontAlgn="base">
              <a:buFont typeface="Arial" panose="020B0604020202020204" pitchFamily="34" charset="0"/>
              <a:buChar char="•"/>
            </a:pPr>
            <a:r>
              <a:rPr lang="en" dirty="0">
                <a:solidFill>
                  <a:srgbClr val="666666"/>
                </a:solidFill>
                <a:latin typeface="Arial" panose="020B0604020202020204" pitchFamily="34" charset="0"/>
              </a:rPr>
              <a:t>Virtualized and Unified Storage Solutions.</a:t>
            </a:r>
          </a:p>
          <a:p>
            <a:pPr fontAlgn="base">
              <a:buFont typeface="Arial" panose="020B0604020202020204" pitchFamily="34" charset="0"/>
              <a:buChar char="•"/>
            </a:pPr>
            <a:r>
              <a:rPr lang="en" dirty="0">
                <a:solidFill>
                  <a:srgbClr val="666666"/>
                </a:solidFill>
                <a:latin typeface="Arial" panose="020B0604020202020204" pitchFamily="34" charset="0"/>
              </a:rPr>
              <a:t>Disaster Recovery and Business Continuity Solutions.</a:t>
            </a:r>
            <a:endParaRPr lang="en"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3128512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7584" y="2392144"/>
            <a:ext cx="7920880" cy="2246769"/>
          </a:xfrm>
          <a:prstGeom prst="rect">
            <a:avLst/>
          </a:prstGeom>
        </p:spPr>
        <p:txBody>
          <a:bodyPr wrap="square">
            <a:spAutoFit/>
          </a:bodyPr>
          <a:lstStyle/>
          <a:p>
            <a:r>
              <a:rPr lang="en" sz="2800" dirty="0"/>
              <a:t>There are various forms of </a:t>
            </a:r>
            <a:r>
              <a:rPr lang="en" sz="2800" i="1" dirty="0"/>
              <a:t>storage networking</a:t>
            </a:r>
            <a:r>
              <a:rPr lang="en" sz="2800" dirty="0"/>
              <a:t>, including:</a:t>
            </a:r>
          </a:p>
          <a:p>
            <a:r>
              <a:rPr lang="ru-RU" sz="2800" b="1" dirty="0"/>
              <a:t>	-</a:t>
            </a:r>
            <a:r>
              <a:rPr lang="en" sz="2800" dirty="0"/>
              <a:t> </a:t>
            </a:r>
            <a:r>
              <a:rPr lang="en" sz="2800" b="1" dirty="0"/>
              <a:t>network-attached storage (NAS) </a:t>
            </a:r>
          </a:p>
          <a:p>
            <a:r>
              <a:rPr lang="ru-RU" sz="2800" b="1" dirty="0"/>
              <a:t>	-</a:t>
            </a:r>
            <a:r>
              <a:rPr lang="en" sz="2800" b="1" dirty="0"/>
              <a:t> storage area networks (SANs).</a:t>
            </a:r>
            <a:r>
              <a:rPr lang="en" sz="2800" dirty="0"/>
              <a:t> </a:t>
            </a:r>
          </a:p>
          <a:p>
            <a:endParaRPr lang="en-US" sz="2800" b="1" dirty="0"/>
          </a:p>
        </p:txBody>
      </p:sp>
      <p:sp>
        <p:nvSpPr>
          <p:cNvPr id="7" name="Заголовок 1">
            <a:extLst>
              <a:ext uri="{FF2B5EF4-FFF2-40B4-BE49-F238E27FC236}">
                <a16:creationId xmlns:a16="http://schemas.microsoft.com/office/drawing/2014/main" xmlns="" id="{A70C3AC1-A65E-D648-8328-9F6603514745}"/>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8" name="Рисунок 7">
            <a:extLst>
              <a:ext uri="{FF2B5EF4-FFF2-40B4-BE49-F238E27FC236}">
                <a16:creationId xmlns:a16="http://schemas.microsoft.com/office/drawing/2014/main" xmlns="" id="{6D5B7DAA-93FC-1245-A336-CA9F5D04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Tree>
    <p:extLst>
      <p:ext uri="{BB962C8B-B14F-4D97-AF65-F5344CB8AC3E}">
        <p14:creationId xmlns:p14="http://schemas.microsoft.com/office/powerpoint/2010/main" val="3602234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130" y="2139616"/>
            <a:ext cx="6731739" cy="4307035"/>
          </a:xfrm>
          <a:prstGeom prst="rect">
            <a:avLst/>
          </a:prstGeom>
        </p:spPr>
      </p:pic>
      <p:sp>
        <p:nvSpPr>
          <p:cNvPr id="7" name="Заголовок 1">
            <a:extLst>
              <a:ext uri="{FF2B5EF4-FFF2-40B4-BE49-F238E27FC236}">
                <a16:creationId xmlns:a16="http://schemas.microsoft.com/office/drawing/2014/main" xmlns="" id="{4BE062BE-518D-144D-A97D-FA14E390A126}"/>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8" name="Рисунок 7">
            <a:extLst>
              <a:ext uri="{FF2B5EF4-FFF2-40B4-BE49-F238E27FC236}">
                <a16:creationId xmlns:a16="http://schemas.microsoft.com/office/drawing/2014/main" xmlns="" id="{EB897FE4-15EB-1E46-B773-16B87C17B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
        <p:nvSpPr>
          <p:cNvPr id="9" name="Прямоугольник 8">
            <a:extLst>
              <a:ext uri="{FF2B5EF4-FFF2-40B4-BE49-F238E27FC236}">
                <a16:creationId xmlns:a16="http://schemas.microsoft.com/office/drawing/2014/main" xmlns="" id="{5452BEEB-5BE8-6E41-9FCD-78F2086CB948}"/>
              </a:ext>
            </a:extLst>
          </p:cNvPr>
          <p:cNvSpPr/>
          <p:nvPr/>
        </p:nvSpPr>
        <p:spPr>
          <a:xfrm>
            <a:off x="432048" y="1755255"/>
            <a:ext cx="7956376" cy="377602"/>
          </a:xfrm>
          <a:prstGeom prst="rect">
            <a:avLst/>
          </a:prstGeom>
        </p:spPr>
        <p:txBody>
          <a:bodyPr wrap="square">
            <a:spAutoFit/>
          </a:bodyPr>
          <a:lstStyle/>
          <a:p>
            <a:r>
              <a:rPr lang="ru-RU" dirty="0" err="1"/>
              <a:t>http</a:t>
            </a:r>
            <a:r>
              <a:rPr lang="ru-RU" dirty="0"/>
              <a:t>://</a:t>
            </a:r>
            <a:r>
              <a:rPr lang="ru-RU" dirty="0" err="1"/>
              <a:t>cctvcoimbatore.co.in</a:t>
            </a:r>
            <a:r>
              <a:rPr lang="ru-RU" dirty="0"/>
              <a:t>/</a:t>
            </a:r>
            <a:r>
              <a:rPr lang="ru-RU" dirty="0" err="1"/>
              <a:t>index.php?route</a:t>
            </a:r>
            <a:r>
              <a:rPr lang="ru-RU" dirty="0"/>
              <a:t>=</a:t>
            </a:r>
            <a:r>
              <a:rPr lang="ru-RU" dirty="0" err="1"/>
              <a:t>product</a:t>
            </a:r>
            <a:r>
              <a:rPr lang="ru-RU" dirty="0"/>
              <a:t>/</a:t>
            </a:r>
            <a:r>
              <a:rPr lang="ru-RU" dirty="0" err="1"/>
              <a:t>product&amp;product_id</a:t>
            </a:r>
            <a:r>
              <a:rPr lang="ru-RU" dirty="0"/>
              <a:t>=79</a:t>
            </a:r>
          </a:p>
        </p:txBody>
      </p:sp>
    </p:spTree>
    <p:extLst>
      <p:ext uri="{BB962C8B-B14F-4D97-AF65-F5344CB8AC3E}">
        <p14:creationId xmlns:p14="http://schemas.microsoft.com/office/powerpoint/2010/main" val="354030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34022" y="1279586"/>
            <a:ext cx="5976664" cy="461665"/>
          </a:xfrm>
          <a:prstGeom prst="rect">
            <a:avLst/>
          </a:prstGeom>
        </p:spPr>
        <p:txBody>
          <a:bodyPr wrap="square">
            <a:spAutoFit/>
          </a:bodyPr>
          <a:lstStyle/>
          <a:p>
            <a:pPr algn="ctr"/>
            <a:r>
              <a:rPr lang="en" sz="2400" b="1" dirty="0"/>
              <a:t>Storage area network (SAN)</a:t>
            </a:r>
            <a:endParaRPr lang="en-US" sz="2400" b="1"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776" y="2466076"/>
            <a:ext cx="4918696" cy="3336804"/>
          </a:xfrm>
          <a:prstGeom prst="rect">
            <a:avLst/>
          </a:prstGeom>
        </p:spPr>
      </p:pic>
      <p:sp>
        <p:nvSpPr>
          <p:cNvPr id="8" name="Заголовок 1">
            <a:extLst>
              <a:ext uri="{FF2B5EF4-FFF2-40B4-BE49-F238E27FC236}">
                <a16:creationId xmlns:a16="http://schemas.microsoft.com/office/drawing/2014/main" xmlns="" id="{2B52F7DA-B1B0-234B-8D62-FF0248B16DC0}"/>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9" name="Рисунок 8">
            <a:extLst>
              <a:ext uri="{FF2B5EF4-FFF2-40B4-BE49-F238E27FC236}">
                <a16:creationId xmlns:a16="http://schemas.microsoft.com/office/drawing/2014/main" xmlns="" id="{E40E0AB5-000A-CC44-A812-EA412917A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
        <p:nvSpPr>
          <p:cNvPr id="10" name="Прямоугольник 9">
            <a:extLst>
              <a:ext uri="{FF2B5EF4-FFF2-40B4-BE49-F238E27FC236}">
                <a16:creationId xmlns:a16="http://schemas.microsoft.com/office/drawing/2014/main" xmlns="" id="{C027A3A5-6462-814A-AAAF-82A9C6EB8075}"/>
              </a:ext>
            </a:extLst>
          </p:cNvPr>
          <p:cNvSpPr/>
          <p:nvPr/>
        </p:nvSpPr>
        <p:spPr>
          <a:xfrm>
            <a:off x="432901" y="1626967"/>
            <a:ext cx="8030516" cy="369332"/>
          </a:xfrm>
          <a:prstGeom prst="rect">
            <a:avLst/>
          </a:prstGeom>
        </p:spPr>
        <p:txBody>
          <a:bodyPr wrap="square">
            <a:spAutoFit/>
          </a:bodyPr>
          <a:lstStyle/>
          <a:p>
            <a:r>
              <a:rPr lang="ru-RU" dirty="0" err="1"/>
              <a:t>https</a:t>
            </a:r>
            <a:r>
              <a:rPr lang="ru-RU" dirty="0"/>
              <a:t>://</a:t>
            </a:r>
            <a:r>
              <a:rPr lang="ru-RU" dirty="0" err="1"/>
              <a:t>www.snia.org</a:t>
            </a:r>
            <a:r>
              <a:rPr lang="ru-RU" dirty="0"/>
              <a:t>/</a:t>
            </a:r>
            <a:r>
              <a:rPr lang="ru-RU" dirty="0" err="1"/>
              <a:t>education</a:t>
            </a:r>
            <a:r>
              <a:rPr lang="ru-RU" dirty="0"/>
              <a:t>/</a:t>
            </a:r>
            <a:r>
              <a:rPr lang="ru-RU" dirty="0" err="1"/>
              <a:t>storage_networking_primer</a:t>
            </a:r>
            <a:r>
              <a:rPr lang="ru-RU" dirty="0"/>
              <a:t>/</a:t>
            </a:r>
            <a:r>
              <a:rPr lang="ru-RU" dirty="0" err="1"/>
              <a:t>san</a:t>
            </a:r>
            <a:r>
              <a:rPr lang="ru-RU" dirty="0"/>
              <a:t>/</a:t>
            </a:r>
            <a:r>
              <a:rPr lang="ru-RU" dirty="0" err="1"/>
              <a:t>what_san</a:t>
            </a:r>
            <a:endParaRPr lang="ru-RU" dirty="0"/>
          </a:p>
        </p:txBody>
      </p:sp>
      <p:sp>
        <p:nvSpPr>
          <p:cNvPr id="11" name="Прямоугольник 10">
            <a:extLst>
              <a:ext uri="{FF2B5EF4-FFF2-40B4-BE49-F238E27FC236}">
                <a16:creationId xmlns:a16="http://schemas.microsoft.com/office/drawing/2014/main" xmlns="" id="{B943861C-0B9D-C648-BAC8-CB972CE10A9D}"/>
              </a:ext>
            </a:extLst>
          </p:cNvPr>
          <p:cNvSpPr/>
          <p:nvPr/>
        </p:nvSpPr>
        <p:spPr>
          <a:xfrm>
            <a:off x="179512" y="2176226"/>
            <a:ext cx="3744416" cy="3970318"/>
          </a:xfrm>
          <a:prstGeom prst="rect">
            <a:avLst/>
          </a:prstGeom>
        </p:spPr>
        <p:txBody>
          <a:bodyPr wrap="square">
            <a:spAutoFit/>
          </a:bodyPr>
          <a:lstStyle/>
          <a:p>
            <a:r>
              <a:rPr lang="en" dirty="0">
                <a:solidFill>
                  <a:srgbClr val="000000"/>
                </a:solidFill>
                <a:latin typeface="Roboto"/>
              </a:rPr>
              <a:t>SANs are often used to:</a:t>
            </a:r>
          </a:p>
          <a:p>
            <a:endParaRPr lang="en" dirty="0">
              <a:solidFill>
                <a:srgbClr val="000000"/>
              </a:solidFill>
              <a:latin typeface="Roboto"/>
            </a:endParaRPr>
          </a:p>
          <a:p>
            <a:pPr>
              <a:buFont typeface="Arial" panose="020B0604020202020204" pitchFamily="34" charset="0"/>
              <a:buChar char="•"/>
            </a:pPr>
            <a:r>
              <a:rPr lang="en" dirty="0">
                <a:solidFill>
                  <a:srgbClr val="000000"/>
                </a:solidFill>
                <a:latin typeface="Roboto"/>
              </a:rPr>
              <a:t>Improve application availability</a:t>
            </a:r>
          </a:p>
          <a:p>
            <a:pPr>
              <a:buFont typeface="Arial" panose="020B0604020202020204" pitchFamily="34" charset="0"/>
              <a:buChar char="•"/>
            </a:pPr>
            <a:endParaRPr lang="en" dirty="0">
              <a:solidFill>
                <a:srgbClr val="000000"/>
              </a:solidFill>
              <a:latin typeface="Roboto"/>
            </a:endParaRPr>
          </a:p>
          <a:p>
            <a:pPr>
              <a:buFont typeface="Arial" panose="020B0604020202020204" pitchFamily="34" charset="0"/>
              <a:buChar char="•"/>
            </a:pPr>
            <a:r>
              <a:rPr lang="en" dirty="0">
                <a:solidFill>
                  <a:srgbClr val="000000"/>
                </a:solidFill>
                <a:latin typeface="Roboto"/>
              </a:rPr>
              <a:t>Enhance application performance</a:t>
            </a:r>
          </a:p>
          <a:p>
            <a:r>
              <a:rPr lang="en" dirty="0">
                <a:solidFill>
                  <a:srgbClr val="000000"/>
                </a:solidFill>
                <a:latin typeface="Roboto"/>
              </a:rPr>
              <a:t> </a:t>
            </a:r>
          </a:p>
          <a:p>
            <a:pPr>
              <a:buFont typeface="Arial" panose="020B0604020202020204" pitchFamily="34" charset="0"/>
              <a:buChar char="•"/>
            </a:pPr>
            <a:r>
              <a:rPr lang="en" dirty="0">
                <a:solidFill>
                  <a:srgbClr val="000000"/>
                </a:solidFill>
                <a:latin typeface="Roboto"/>
              </a:rPr>
              <a:t>Increase storage utilization and effectiveness and improve data protection and security.</a:t>
            </a:r>
          </a:p>
          <a:p>
            <a:endParaRPr lang="en" dirty="0">
              <a:solidFill>
                <a:srgbClr val="000000"/>
              </a:solidFill>
              <a:latin typeface="Roboto"/>
            </a:endParaRPr>
          </a:p>
          <a:p>
            <a:pPr>
              <a:buFont typeface="Arial" panose="020B0604020202020204" pitchFamily="34" charset="0"/>
              <a:buChar char="•"/>
            </a:pPr>
            <a:r>
              <a:rPr lang="en" dirty="0">
                <a:solidFill>
                  <a:srgbClr val="000000"/>
                </a:solidFill>
                <a:latin typeface="Roboto"/>
              </a:rPr>
              <a:t>SANs also typically play an important role in an organization's Business Continuity Management (BCM) activities.</a:t>
            </a:r>
            <a:endParaRPr lang="en" b="0" i="0" dirty="0">
              <a:solidFill>
                <a:srgbClr val="000000"/>
              </a:solidFill>
              <a:effectLst/>
              <a:latin typeface="Roboto"/>
            </a:endParaRPr>
          </a:p>
        </p:txBody>
      </p:sp>
    </p:spTree>
    <p:extLst>
      <p:ext uri="{BB962C8B-B14F-4D97-AF65-F5344CB8AC3E}">
        <p14:creationId xmlns:p14="http://schemas.microsoft.com/office/powerpoint/2010/main" val="162230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47664" y="1653778"/>
            <a:ext cx="6336704" cy="461665"/>
          </a:xfrm>
          <a:prstGeom prst="rect">
            <a:avLst/>
          </a:prstGeom>
        </p:spPr>
        <p:txBody>
          <a:bodyPr wrap="square">
            <a:spAutoFit/>
          </a:bodyPr>
          <a:lstStyle/>
          <a:p>
            <a:r>
              <a:rPr lang="en-US" sz="2400" b="1" dirty="0"/>
              <a:t>Importance of data storage characteristics</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198" y="2566579"/>
            <a:ext cx="4781603" cy="3343073"/>
          </a:xfrm>
          <a:prstGeom prst="rect">
            <a:avLst/>
          </a:prstGeom>
        </p:spPr>
      </p:pic>
      <p:sp>
        <p:nvSpPr>
          <p:cNvPr id="8" name="Заголовок 1">
            <a:extLst>
              <a:ext uri="{FF2B5EF4-FFF2-40B4-BE49-F238E27FC236}">
                <a16:creationId xmlns:a16="http://schemas.microsoft.com/office/drawing/2014/main" xmlns="" id="{7948C7CD-1111-3243-9F84-45D871E2DBF7}"/>
              </a:ext>
            </a:extLst>
          </p:cNvPr>
          <p:cNvSpPr txBox="1">
            <a:spLocks/>
          </p:cNvSpPr>
          <p:nvPr/>
        </p:nvSpPr>
        <p:spPr>
          <a:xfrm>
            <a:off x="5292080" y="411349"/>
            <a:ext cx="3667944" cy="6381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000" b="1"/>
              <a:t>IT infrastructure</a:t>
            </a:r>
            <a:endParaRPr lang="ru-RU" sz="4000" dirty="0"/>
          </a:p>
        </p:txBody>
      </p:sp>
      <p:pic>
        <p:nvPicPr>
          <p:cNvPr id="9" name="Рисунок 8">
            <a:extLst>
              <a:ext uri="{FF2B5EF4-FFF2-40B4-BE49-F238E27FC236}">
                <a16:creationId xmlns:a16="http://schemas.microsoft.com/office/drawing/2014/main" xmlns="" id="{28EE1BF9-AA5B-664F-9AE9-9EC452E9C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03684"/>
            <a:ext cx="4680520" cy="853506"/>
          </a:xfrm>
          <a:prstGeom prst="rect">
            <a:avLst/>
          </a:prstGeom>
        </p:spPr>
      </p:pic>
    </p:spTree>
    <p:extLst>
      <p:ext uri="{BB962C8B-B14F-4D97-AF65-F5344CB8AC3E}">
        <p14:creationId xmlns:p14="http://schemas.microsoft.com/office/powerpoint/2010/main" val="471173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405</Words>
  <Application>Microsoft Office PowerPoint</Application>
  <PresentationFormat>Экран (4:3)</PresentationFormat>
  <Paragraphs>46</Paragraphs>
  <Slides>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infrastructure</dc:title>
  <dc:creator>V.M.Dubovoy</dc:creator>
  <cp:lastModifiedBy>V.M.Dubovoy</cp:lastModifiedBy>
  <cp:revision>12</cp:revision>
  <dcterms:created xsi:type="dcterms:W3CDTF">2019-01-27T08:34:33Z</dcterms:created>
  <dcterms:modified xsi:type="dcterms:W3CDTF">2019-02-27T17:30:05Z</dcterms:modified>
</cp:coreProperties>
</file>