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2" r:id="rId2"/>
    <p:sldId id="257" r:id="rId3"/>
    <p:sldId id="273" r:id="rId4"/>
    <p:sldId id="274" r:id="rId5"/>
    <p:sldId id="275" r:id="rId6"/>
    <p:sldId id="276" r:id="rId7"/>
    <p:sldId id="277" r:id="rId8"/>
    <p:sldId id="278" r:id="rId9"/>
    <p:sldId id="279" r:id="rId10"/>
    <p:sldId id="280" r:id="rId11"/>
    <p:sldId id="282" r:id="rId12"/>
    <p:sldId id="283" r:id="rId13"/>
    <p:sldId id="284" r:id="rId14"/>
    <p:sldId id="285" r:id="rId15"/>
    <p:sldId id="286" r:id="rId16"/>
    <p:sldId id="290" r:id="rId17"/>
    <p:sldId id="291" r:id="rId18"/>
    <p:sldId id="292" r:id="rId19"/>
    <p:sldId id="293" r:id="rId20"/>
    <p:sldId id="294" r:id="rId2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152"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C694936-5845-4B1C-9F99-0A93775F3D95}" type="datetimeFigureOut">
              <a:rPr lang="en-US"/>
              <a:pPr>
                <a:defRPr/>
              </a:pPr>
              <a:t>3/7/2019</a:t>
            </a:fld>
            <a:endParaRPr lang="en-US"/>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en-US"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A17AD52-1E57-48A4-AFE0-AA4312DE2DAA}" type="slidenum">
              <a:rPr lang="en-US"/>
              <a:pPr>
                <a:defRPr/>
              </a:pPr>
              <a:t>‹#›</a:t>
            </a:fld>
            <a:endParaRPr lang="en-US"/>
          </a:p>
        </p:txBody>
      </p:sp>
    </p:spTree>
    <p:extLst>
      <p:ext uri="{BB962C8B-B14F-4D97-AF65-F5344CB8AC3E}">
        <p14:creationId xmlns:p14="http://schemas.microsoft.com/office/powerpoint/2010/main" val="21073671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r>
              <a:rPr lang="en-US" smtClean="0"/>
              <a:t>You might point out to students the confusion that results from the word </a:t>
            </a:r>
            <a:r>
              <a:rPr lang="ja-JP" altLang="en-US" smtClean="0"/>
              <a:t>“</a:t>
            </a:r>
            <a:r>
              <a:rPr lang="en-US" altLang="ja-JP" smtClean="0"/>
              <a:t>server.</a:t>
            </a:r>
            <a:r>
              <a:rPr lang="ja-JP" altLang="en-US" smtClean="0"/>
              <a:t>”</a:t>
            </a:r>
            <a:r>
              <a:rPr lang="en-US" altLang="ja-JP" smtClean="0"/>
              <a:t> A server is a physical computer. It’s also the software that runs on that computer which </a:t>
            </a:r>
            <a:r>
              <a:rPr lang="ja-JP" altLang="en-US" smtClean="0"/>
              <a:t>“</a:t>
            </a:r>
            <a:r>
              <a:rPr lang="en-US" altLang="ja-JP" smtClean="0"/>
              <a:t>serves</a:t>
            </a:r>
            <a:r>
              <a:rPr lang="ja-JP" altLang="en-US" smtClean="0"/>
              <a:t>”</a:t>
            </a:r>
            <a:r>
              <a:rPr lang="en-US" altLang="ja-JP" smtClean="0"/>
              <a:t> user requests. The intended meaning often comes from the context in which it is used. If someone says we had to </a:t>
            </a:r>
            <a:r>
              <a:rPr lang="ja-JP" altLang="en-US" smtClean="0"/>
              <a:t>“</a:t>
            </a:r>
            <a:r>
              <a:rPr lang="en-US" altLang="ja-JP" smtClean="0"/>
              <a:t>purchase a number of servers,</a:t>
            </a:r>
            <a:r>
              <a:rPr lang="ja-JP" altLang="en-US" smtClean="0"/>
              <a:t>”</a:t>
            </a:r>
            <a:r>
              <a:rPr lang="en-US" altLang="ja-JP" smtClean="0"/>
              <a:t> it usually means the purchase of computers. When people say </a:t>
            </a:r>
            <a:r>
              <a:rPr lang="ja-JP" altLang="en-US" smtClean="0"/>
              <a:t>“</a:t>
            </a:r>
            <a:r>
              <a:rPr lang="en-US" altLang="ja-JP" smtClean="0"/>
              <a:t>the server is down</a:t>
            </a:r>
            <a:r>
              <a:rPr lang="ja-JP" altLang="en-US" smtClean="0"/>
              <a:t>”</a:t>
            </a:r>
            <a:r>
              <a:rPr lang="en-US" altLang="ja-JP" smtClean="0"/>
              <a:t> they usually mean the computer is down. </a:t>
            </a:r>
            <a:endParaRPr lang="en-US" smtClean="0"/>
          </a:p>
        </p:txBody>
      </p:sp>
      <p:sp>
        <p:nvSpPr>
          <p:cNvPr id="26627"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a:fld id="{51176D50-82A7-408D-A7C9-53031000A746}" type="slidenum">
              <a:rPr lang="en-US" sz="1200">
                <a:latin typeface="Times New Roman" pitchFamily="18" charset="0"/>
                <a:ea typeface="MS PGothic" pitchFamily="34" charset="-128"/>
              </a:rPr>
              <a:pPr algn="r"/>
              <a:t>11</a:t>
            </a:fld>
            <a:endParaRPr lang="en-US" sz="1200">
              <a:latin typeface="Times New Roman" pitchFamily="18" charset="0"/>
              <a:ea typeface="MS PGothic"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r>
              <a:rPr lang="en-US" smtClean="0"/>
              <a:t>Corporations and even small firms usually separate the application processing (usually a database application) from the Web page server function. Although not necessarily on different physical servers, often this separation does involve a separate physical server for applications. </a:t>
            </a:r>
          </a:p>
        </p:txBody>
      </p:sp>
      <p:sp>
        <p:nvSpPr>
          <p:cNvPr id="28675"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a:fld id="{C1FC5B93-9DDF-49D3-9F45-3E1D91534210}" type="slidenum">
              <a:rPr lang="en-US" sz="1200">
                <a:latin typeface="Times New Roman" pitchFamily="18" charset="0"/>
                <a:ea typeface="MS PGothic" pitchFamily="34" charset="-128"/>
              </a:rPr>
              <a:pPr algn="r"/>
              <a:t>12</a:t>
            </a:fld>
            <a:endParaRPr lang="en-US" sz="1200">
              <a:latin typeface="Times New Roman" pitchFamily="18" charset="0"/>
              <a:ea typeface="MS PGothic"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4F19FB9B-7AC7-4322-AC46-2CDD94F66127}" type="datetimeFigureOut">
              <a:rPr lang="ru-RU"/>
              <a:pPr>
                <a:defRPr/>
              </a:pPr>
              <a:t>07.03.2019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3A42E00-3495-47D8-B594-0720D945AFD0}"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314BE27-F3F6-42E5-BE9B-27BB5F46BC75}" type="datetimeFigureOut">
              <a:rPr lang="ru-RU"/>
              <a:pPr>
                <a:defRPr/>
              </a:pPr>
              <a:t>07.03.2019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53541E5-7063-4E84-9B53-B3FFEAD18D84}"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F1606FD-5FC6-40EF-A7E4-A0C9CFC5F5AB}" type="datetimeFigureOut">
              <a:rPr lang="ru-RU"/>
              <a:pPr>
                <a:defRPr/>
              </a:pPr>
              <a:t>07.03.2019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A7B71C6-B376-4878-9B8C-DC29FFF6BAB5}"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2BC550E-48F6-4BE2-9D2C-BE256562C7FB}" type="datetimeFigureOut">
              <a:rPr lang="ru-RU"/>
              <a:pPr>
                <a:defRPr/>
              </a:pPr>
              <a:t>07.03.2019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B58F616-4621-4C53-B0CF-BE54404D686E}"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2CB05BA2-48B2-4125-8905-41E931D358F3}" type="datetimeFigureOut">
              <a:rPr lang="ru-RU"/>
              <a:pPr>
                <a:defRPr/>
              </a:pPr>
              <a:t>07.03.2019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6F53071-0CCC-4AFC-9429-424BF0E923AF}"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1AD17147-5EB9-48D4-8B7E-2BA923EDE87B}" type="datetimeFigureOut">
              <a:rPr lang="ru-RU"/>
              <a:pPr>
                <a:defRPr/>
              </a:pPr>
              <a:t>07.03.2019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282E344-3F4F-4E65-B778-3B981A4CD6E9}"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2CBF1195-7412-4A83-B06D-CD3C1C3D6CC3}" type="datetimeFigureOut">
              <a:rPr lang="ru-RU"/>
              <a:pPr>
                <a:defRPr/>
              </a:pPr>
              <a:t>07.03.2019</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BB0A0086-917E-4CE3-905C-B74D70565860}"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37A1B670-0628-42FB-903F-094B56D529C0}" type="datetimeFigureOut">
              <a:rPr lang="ru-RU"/>
              <a:pPr>
                <a:defRPr/>
              </a:pPr>
              <a:t>07.03.2019</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4E68D153-749E-4705-A32B-576EEC96B274}"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99259997-CB8E-46F8-B119-847436E9F108}" type="datetimeFigureOut">
              <a:rPr lang="ru-RU"/>
              <a:pPr>
                <a:defRPr/>
              </a:pPr>
              <a:t>07.03.2019</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074EE732-8C7B-4F5A-A3D7-2FCB46845907}"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273524C-D476-48D8-A8B0-B8CDF7C06391}" type="datetimeFigureOut">
              <a:rPr lang="ru-RU"/>
              <a:pPr>
                <a:defRPr/>
              </a:pPr>
              <a:t>07.03.2019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114B5E2-7B56-4EAC-9AEF-1CEFF4E61484}"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21E01B4-ED01-43AF-9359-5975CCC2EE30}" type="datetimeFigureOut">
              <a:rPr lang="ru-RU"/>
              <a:pPr>
                <a:defRPr/>
              </a:pPr>
              <a:t>07.03.2019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8A2953E-5A97-49D5-B9E7-8A981A259E4F}"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9AB5E4"/>
            </a:gs>
            <a:gs pos="50000">
              <a:srgbClr val="C2D1ED"/>
            </a:gs>
            <a:gs pos="100000">
              <a:srgbClr val="E1E8F5"/>
            </a:gs>
          </a:gsLst>
          <a:lin ang="5400000"/>
        </a:gra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B2C9209-B6AA-48F2-A8B9-9992E16385C7}" type="datetimeFigureOut">
              <a:rPr lang="ru-RU"/>
              <a:pPr>
                <a:defRPr/>
              </a:pPr>
              <a:t>07.03.2019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6F1ED51-CD02-401F-9F22-C292F72D8AEA}"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moodle.hneu.edu.ua/mod/resource/view.php?id=4650"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moodle.hneu.edu.ua/mod/resource/view.php?id=4651"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Подзаголовок 2"/>
          <p:cNvSpPr>
            <a:spLocks noGrp="1"/>
          </p:cNvSpPr>
          <p:nvPr>
            <p:ph type="subTitle" idx="1"/>
          </p:nvPr>
        </p:nvSpPr>
        <p:spPr>
          <a:xfrm>
            <a:off x="755650" y="2997200"/>
            <a:ext cx="7632700" cy="1368425"/>
          </a:xfrm>
        </p:spPr>
        <p:txBody>
          <a:bodyPr/>
          <a:lstStyle/>
          <a:p>
            <a:pPr eaLnBrk="1" hangingPunct="1"/>
            <a:r>
              <a:rPr lang="en-US" sz="3600" smtClean="0">
                <a:solidFill>
                  <a:schemeClr val="tx1"/>
                </a:solidFill>
              </a:rPr>
              <a:t>Subtopic  1.1.4. </a:t>
            </a:r>
          </a:p>
          <a:p>
            <a:pPr eaLnBrk="1" hangingPunct="1"/>
            <a:r>
              <a:rPr lang="en-US" sz="3600" b="1" smtClean="0">
                <a:solidFill>
                  <a:schemeClr val="tx1"/>
                </a:solidFill>
              </a:rPr>
              <a:t>Evolution of IT- infrastructure.</a:t>
            </a:r>
            <a:endParaRPr lang="ru-RU" sz="3600" b="1" smtClean="0">
              <a:solidFill>
                <a:schemeClr val="tx1"/>
              </a:solidFill>
            </a:endParaRPr>
          </a:p>
        </p:txBody>
      </p:sp>
      <p:sp>
        <p:nvSpPr>
          <p:cNvPr id="14341" name="Заголовок 1"/>
          <p:cNvSpPr>
            <a:spLocks/>
          </p:cNvSpPr>
          <p:nvPr/>
        </p:nvSpPr>
        <p:spPr bwMode="auto">
          <a:xfrm>
            <a:off x="4716463" y="404813"/>
            <a:ext cx="3816350" cy="638175"/>
          </a:xfrm>
          <a:prstGeom prst="rect">
            <a:avLst/>
          </a:prstGeom>
          <a:noFill/>
          <a:ln w="9525">
            <a:noFill/>
            <a:miter lim="800000"/>
            <a:headEnd/>
            <a:tailEnd/>
          </a:ln>
        </p:spPr>
        <p:txBody>
          <a:bodyPr anchor="ctr"/>
          <a:lstStyle/>
          <a:p>
            <a:pPr algn="ctr"/>
            <a:r>
              <a:rPr lang="en-US" sz="4000" b="1">
                <a:latin typeface="Calibri" pitchFamily="34" charset="0"/>
              </a:rPr>
              <a:t>IT infrastructure</a:t>
            </a:r>
            <a:endParaRPr lang="ru-RU" sz="4000">
              <a:latin typeface="Calibri" pitchFamily="34" charset="0"/>
            </a:endParaRPr>
          </a:p>
        </p:txBody>
      </p:sp>
      <p:pic>
        <p:nvPicPr>
          <p:cNvPr id="14342" name="Picture 6" descr="MASTIS_logo"/>
          <p:cNvPicPr>
            <a:picLocks noChangeAspect="1" noChangeArrowheads="1"/>
          </p:cNvPicPr>
          <p:nvPr/>
        </p:nvPicPr>
        <p:blipFill>
          <a:blip r:embed="rId2"/>
          <a:srcRect/>
          <a:stretch>
            <a:fillRect/>
          </a:stretch>
        </p:blipFill>
        <p:spPr bwMode="auto">
          <a:xfrm>
            <a:off x="336550" y="404813"/>
            <a:ext cx="3948113" cy="72072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Объект 2"/>
          <p:cNvSpPr>
            <a:spLocks noGrp="1"/>
          </p:cNvSpPr>
          <p:nvPr>
            <p:ph idx="4294967295"/>
          </p:nvPr>
        </p:nvSpPr>
        <p:spPr>
          <a:xfrm>
            <a:off x="250825" y="1412875"/>
            <a:ext cx="8642350" cy="5040313"/>
          </a:xfrm>
        </p:spPr>
        <p:txBody>
          <a:bodyPr/>
          <a:lstStyle/>
          <a:p>
            <a:pPr marL="0" indent="0" algn="ctr" eaLnBrk="1" hangingPunct="1">
              <a:spcBef>
                <a:spcPct val="0"/>
              </a:spcBef>
              <a:buFontTx/>
              <a:buNone/>
            </a:pPr>
            <a:r>
              <a:rPr lang="ru-RU" sz="2800" b="1" smtClean="0"/>
              <a:t>CLIENT/SERVER ERA: </a:t>
            </a:r>
            <a:r>
              <a:rPr lang="ru-RU" sz="2800" smtClean="0"/>
              <a:t>(1983 TO PRESENT)</a:t>
            </a:r>
            <a:r>
              <a:rPr lang="en-US" sz="2800" smtClean="0"/>
              <a:t>.</a:t>
            </a:r>
          </a:p>
          <a:p>
            <a:pPr marL="0" indent="0" eaLnBrk="1" hangingPunct="1">
              <a:lnSpc>
                <a:spcPct val="80000"/>
              </a:lnSpc>
              <a:buFont typeface="Arial" charset="0"/>
              <a:buNone/>
            </a:pPr>
            <a:endParaRPr lang="ru-RU" sz="2400" smtClean="0"/>
          </a:p>
          <a:p>
            <a:pPr marL="0" indent="0" eaLnBrk="1" hangingPunct="1">
              <a:lnSpc>
                <a:spcPct val="80000"/>
              </a:lnSpc>
              <a:buFont typeface="Arial" charset="0"/>
              <a:buNone/>
            </a:pPr>
            <a:r>
              <a:rPr lang="en-US" sz="2400" smtClean="0"/>
              <a:t>In client/server computing,</a:t>
            </a:r>
          </a:p>
          <a:p>
            <a:pPr marL="0" indent="0" eaLnBrk="1" hangingPunct="1">
              <a:lnSpc>
                <a:spcPct val="80000"/>
              </a:lnSpc>
              <a:buFont typeface="Arial" charset="0"/>
              <a:buNone/>
            </a:pPr>
            <a:r>
              <a:rPr lang="en-US" sz="2400" smtClean="0"/>
              <a:t> desktop or laptop computers</a:t>
            </a:r>
          </a:p>
          <a:p>
            <a:pPr marL="0" indent="0" eaLnBrk="1" hangingPunct="1">
              <a:lnSpc>
                <a:spcPct val="80000"/>
              </a:lnSpc>
              <a:buFont typeface="Arial" charset="0"/>
              <a:buNone/>
            </a:pPr>
            <a:r>
              <a:rPr lang="en-US" sz="2400" smtClean="0"/>
              <a:t> called clients are networked to</a:t>
            </a:r>
          </a:p>
          <a:p>
            <a:pPr marL="0" indent="0" eaLnBrk="1" hangingPunct="1">
              <a:lnSpc>
                <a:spcPct val="80000"/>
              </a:lnSpc>
              <a:buFont typeface="Arial" charset="0"/>
              <a:buNone/>
            </a:pPr>
            <a:r>
              <a:rPr lang="en-US" sz="2400" smtClean="0"/>
              <a:t> server computers that provide </a:t>
            </a:r>
          </a:p>
          <a:p>
            <a:pPr marL="0" indent="0" eaLnBrk="1" hangingPunct="1">
              <a:lnSpc>
                <a:spcPct val="80000"/>
              </a:lnSpc>
              <a:buFont typeface="Arial" charset="0"/>
              <a:buNone/>
            </a:pPr>
            <a:r>
              <a:rPr lang="en-US" sz="2400" smtClean="0"/>
              <a:t>the client computers with a va-</a:t>
            </a:r>
          </a:p>
          <a:p>
            <a:pPr marL="0" indent="0" eaLnBrk="1" hangingPunct="1">
              <a:lnSpc>
                <a:spcPct val="80000"/>
              </a:lnSpc>
              <a:buFont typeface="Arial" charset="0"/>
              <a:buNone/>
            </a:pPr>
            <a:r>
              <a:rPr lang="en-US" sz="2400" smtClean="0"/>
              <a:t>riety of services and capabilities. </a:t>
            </a:r>
          </a:p>
          <a:p>
            <a:pPr marL="0" indent="0" eaLnBrk="1" hangingPunct="1">
              <a:lnSpc>
                <a:spcPct val="80000"/>
              </a:lnSpc>
              <a:buFont typeface="Arial" charset="0"/>
              <a:buNone/>
            </a:pPr>
            <a:r>
              <a:rPr lang="en-US" sz="2400" smtClean="0"/>
              <a:t>Computer processing work is </a:t>
            </a:r>
          </a:p>
          <a:p>
            <a:pPr marL="0" indent="0" eaLnBrk="1" hangingPunct="1">
              <a:lnSpc>
                <a:spcPct val="80000"/>
              </a:lnSpc>
              <a:buFont typeface="Arial" charset="0"/>
              <a:buNone/>
            </a:pPr>
            <a:r>
              <a:rPr lang="en-US" sz="2400" smtClean="0"/>
              <a:t>split between these two types </a:t>
            </a:r>
          </a:p>
          <a:p>
            <a:pPr marL="0" indent="0" eaLnBrk="1" hangingPunct="1">
              <a:lnSpc>
                <a:spcPct val="80000"/>
              </a:lnSpc>
              <a:buFont typeface="Arial" charset="0"/>
              <a:buNone/>
            </a:pPr>
            <a:r>
              <a:rPr lang="en-US" sz="2400" smtClean="0"/>
              <a:t>of machines. The client is the user point of entry, whereas the server provides communication among the clients, processes and stores shared data, serves up Web pages, or manages network activities. </a:t>
            </a:r>
          </a:p>
        </p:txBody>
      </p:sp>
      <p:pic>
        <p:nvPicPr>
          <p:cNvPr id="23556" name="Picture 6" descr="4"/>
          <p:cNvPicPr>
            <a:picLocks noChangeAspect="1" noChangeArrowheads="1"/>
          </p:cNvPicPr>
          <p:nvPr/>
        </p:nvPicPr>
        <p:blipFill>
          <a:blip r:embed="rId2"/>
          <a:srcRect/>
          <a:stretch>
            <a:fillRect/>
          </a:stretch>
        </p:blipFill>
        <p:spPr bwMode="auto">
          <a:xfrm>
            <a:off x="4643438" y="2205038"/>
            <a:ext cx="3968750" cy="2944812"/>
          </a:xfrm>
          <a:prstGeom prst="rect">
            <a:avLst/>
          </a:prstGeom>
          <a:noFill/>
          <a:ln w="9525">
            <a:noFill/>
            <a:miter lim="800000"/>
            <a:headEnd/>
            <a:tailEnd/>
          </a:ln>
        </p:spPr>
      </p:pic>
      <p:sp>
        <p:nvSpPr>
          <p:cNvPr id="23558" name="Заголовок 1"/>
          <p:cNvSpPr>
            <a:spLocks/>
          </p:cNvSpPr>
          <p:nvPr/>
        </p:nvSpPr>
        <p:spPr bwMode="auto">
          <a:xfrm>
            <a:off x="4716463" y="404813"/>
            <a:ext cx="3816350" cy="638175"/>
          </a:xfrm>
          <a:prstGeom prst="rect">
            <a:avLst/>
          </a:prstGeom>
          <a:noFill/>
          <a:ln w="9525">
            <a:noFill/>
            <a:miter lim="800000"/>
            <a:headEnd/>
            <a:tailEnd/>
          </a:ln>
        </p:spPr>
        <p:txBody>
          <a:bodyPr anchor="ctr"/>
          <a:lstStyle/>
          <a:p>
            <a:pPr algn="ctr"/>
            <a:r>
              <a:rPr lang="en-US" sz="4000" b="1">
                <a:latin typeface="Calibri" pitchFamily="34" charset="0"/>
              </a:rPr>
              <a:t>IT infrastructure</a:t>
            </a:r>
            <a:endParaRPr lang="ru-RU" sz="4000">
              <a:latin typeface="Calibri" pitchFamily="34" charset="0"/>
            </a:endParaRPr>
          </a:p>
        </p:txBody>
      </p:sp>
      <p:pic>
        <p:nvPicPr>
          <p:cNvPr id="23559" name="Picture 7" descr="MASTIS_logo"/>
          <p:cNvPicPr>
            <a:picLocks noChangeAspect="1" noChangeArrowheads="1"/>
          </p:cNvPicPr>
          <p:nvPr/>
        </p:nvPicPr>
        <p:blipFill>
          <a:blip r:embed="rId3"/>
          <a:srcRect/>
          <a:stretch>
            <a:fillRect/>
          </a:stretch>
        </p:blipFill>
        <p:spPr bwMode="auto">
          <a:xfrm>
            <a:off x="336550" y="404813"/>
            <a:ext cx="3948113" cy="720725"/>
          </a:xfrm>
          <a:prstGeom prst="rect">
            <a:avLst/>
          </a:prstGeom>
          <a:noFill/>
        </p:spPr>
      </p:pic>
      <p:sp>
        <p:nvSpPr>
          <p:cNvPr id="23560" name="Text Box 8"/>
          <p:cNvSpPr txBox="1">
            <a:spLocks noChangeArrowheads="1"/>
          </p:cNvSpPr>
          <p:nvPr/>
        </p:nvSpPr>
        <p:spPr bwMode="auto">
          <a:xfrm>
            <a:off x="395288" y="6491288"/>
            <a:ext cx="7562850" cy="366712"/>
          </a:xfrm>
          <a:prstGeom prst="rect">
            <a:avLst/>
          </a:prstGeom>
          <a:noFill/>
          <a:ln w="9525">
            <a:noFill/>
            <a:miter lim="800000"/>
            <a:headEnd/>
            <a:tailEnd/>
          </a:ln>
          <a:effectLst/>
        </p:spPr>
        <p:txBody>
          <a:bodyPr wrap="none">
            <a:spAutoFit/>
          </a:bodyPr>
          <a:lstStyle/>
          <a:p>
            <a:r>
              <a:rPr lang="ru-RU"/>
              <a:t>* - https://www.linkedin.com/pulse/evolution-infrastructure-paul-m-veillard</a:t>
            </a:r>
          </a:p>
        </p:txBody>
      </p:sp>
      <p:sp>
        <p:nvSpPr>
          <p:cNvPr id="23561" name="Text Box 9"/>
          <p:cNvSpPr txBox="1">
            <a:spLocks noChangeArrowheads="1"/>
          </p:cNvSpPr>
          <p:nvPr/>
        </p:nvSpPr>
        <p:spPr bwMode="auto">
          <a:xfrm>
            <a:off x="8656638" y="1865313"/>
            <a:ext cx="273050" cy="366712"/>
          </a:xfrm>
          <a:prstGeom prst="rect">
            <a:avLst/>
          </a:prstGeom>
          <a:noFill/>
          <a:ln w="9525">
            <a:noFill/>
            <a:miter lim="800000"/>
            <a:headEnd/>
            <a:tailEnd/>
          </a:ln>
          <a:effectLst/>
        </p:spPr>
        <p:txBody>
          <a:bodyPr wrap="none">
            <a:spAutoFit/>
          </a:bodyPr>
          <a:lstStyle/>
          <a:p>
            <a:r>
              <a:rPr lang="ru-RU"/>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6"/>
          <p:cNvSpPr txBox="1">
            <a:spLocks noChangeArrowheads="1"/>
          </p:cNvSpPr>
          <p:nvPr/>
        </p:nvSpPr>
        <p:spPr bwMode="auto">
          <a:xfrm>
            <a:off x="539750" y="5294313"/>
            <a:ext cx="8353425" cy="1200150"/>
          </a:xfrm>
          <a:prstGeom prst="rect">
            <a:avLst/>
          </a:prstGeom>
          <a:noFill/>
          <a:ln w="9525">
            <a:noFill/>
            <a:miter lim="800000"/>
            <a:headEnd/>
            <a:tailEnd/>
          </a:ln>
        </p:spPr>
        <p:txBody>
          <a:bodyPr>
            <a:spAutoFit/>
          </a:bodyPr>
          <a:lstStyle/>
          <a:p>
            <a:r>
              <a:rPr lang="en-US" sz="2400">
                <a:latin typeface="Calibri" pitchFamily="34" charset="0"/>
                <a:ea typeface="MS PGothic" pitchFamily="34" charset="-128"/>
              </a:rPr>
              <a:t>In </a:t>
            </a:r>
            <a:r>
              <a:rPr lang="en-US" sz="2400" b="1">
                <a:latin typeface="Calibri" pitchFamily="34" charset="0"/>
                <a:ea typeface="MS PGothic" pitchFamily="34" charset="-128"/>
              </a:rPr>
              <a:t>client/server</a:t>
            </a:r>
            <a:r>
              <a:rPr lang="en-US" sz="2400">
                <a:latin typeface="Calibri" pitchFamily="34" charset="0"/>
                <a:ea typeface="MS PGothic" pitchFamily="34" charset="-128"/>
              </a:rPr>
              <a:t> computing, computer processing is split</a:t>
            </a:r>
          </a:p>
          <a:p>
            <a:r>
              <a:rPr lang="en-US" sz="2400">
                <a:latin typeface="Calibri" pitchFamily="34" charset="0"/>
                <a:ea typeface="MS PGothic" pitchFamily="34" charset="-128"/>
              </a:rPr>
              <a:t> between client machines and server machines linked by a </a:t>
            </a:r>
          </a:p>
          <a:p>
            <a:r>
              <a:rPr lang="en-US" sz="2400">
                <a:latin typeface="Calibri" pitchFamily="34" charset="0"/>
                <a:ea typeface="MS PGothic" pitchFamily="34" charset="-128"/>
              </a:rPr>
              <a:t>Network users interface with the client machines.</a:t>
            </a:r>
          </a:p>
        </p:txBody>
      </p:sp>
      <p:pic>
        <p:nvPicPr>
          <p:cNvPr id="25602" name="Picture 7" descr="fig04"/>
          <p:cNvPicPr>
            <a:picLocks noChangeAspect="1" noChangeArrowheads="1"/>
          </p:cNvPicPr>
          <p:nvPr/>
        </p:nvPicPr>
        <p:blipFill>
          <a:blip r:embed="rId3"/>
          <a:srcRect/>
          <a:stretch>
            <a:fillRect/>
          </a:stretch>
        </p:blipFill>
        <p:spPr bwMode="auto">
          <a:xfrm>
            <a:off x="1763713" y="2060575"/>
            <a:ext cx="5903912" cy="2994025"/>
          </a:xfrm>
          <a:prstGeom prst="rect">
            <a:avLst/>
          </a:prstGeom>
          <a:noFill/>
          <a:ln w="9525">
            <a:noFill/>
            <a:miter lim="800000"/>
            <a:headEnd/>
            <a:tailEnd/>
          </a:ln>
        </p:spPr>
      </p:pic>
      <p:sp>
        <p:nvSpPr>
          <p:cNvPr id="25605" name="Объект 2"/>
          <p:cNvSpPr>
            <a:spLocks/>
          </p:cNvSpPr>
          <p:nvPr/>
        </p:nvSpPr>
        <p:spPr bwMode="auto">
          <a:xfrm>
            <a:off x="250825" y="1412875"/>
            <a:ext cx="8642350" cy="5040313"/>
          </a:xfrm>
          <a:prstGeom prst="rect">
            <a:avLst/>
          </a:prstGeom>
          <a:noFill/>
          <a:ln w="9525">
            <a:noFill/>
            <a:miter lim="800000"/>
            <a:headEnd/>
            <a:tailEnd/>
          </a:ln>
        </p:spPr>
        <p:txBody>
          <a:bodyPr/>
          <a:lstStyle/>
          <a:p>
            <a:pPr algn="ctr"/>
            <a:r>
              <a:rPr lang="ru-RU" sz="2800" b="1">
                <a:latin typeface="Calibri" pitchFamily="34" charset="0"/>
              </a:rPr>
              <a:t>CLIENT/SERVER ERA: </a:t>
            </a:r>
            <a:r>
              <a:rPr lang="ru-RU" sz="2800">
                <a:latin typeface="Calibri" pitchFamily="34" charset="0"/>
              </a:rPr>
              <a:t>(1983 TO PRESENT)</a:t>
            </a:r>
            <a:r>
              <a:rPr lang="en-US" sz="2800">
                <a:latin typeface="Calibri" pitchFamily="34" charset="0"/>
              </a:rPr>
              <a:t>.</a:t>
            </a:r>
          </a:p>
        </p:txBody>
      </p:sp>
      <p:sp>
        <p:nvSpPr>
          <p:cNvPr id="25607" name="Заголовок 1"/>
          <p:cNvSpPr>
            <a:spLocks/>
          </p:cNvSpPr>
          <p:nvPr/>
        </p:nvSpPr>
        <p:spPr bwMode="auto">
          <a:xfrm>
            <a:off x="4716463" y="404813"/>
            <a:ext cx="3816350" cy="638175"/>
          </a:xfrm>
          <a:prstGeom prst="rect">
            <a:avLst/>
          </a:prstGeom>
          <a:noFill/>
          <a:ln w="9525">
            <a:noFill/>
            <a:miter lim="800000"/>
            <a:headEnd/>
            <a:tailEnd/>
          </a:ln>
        </p:spPr>
        <p:txBody>
          <a:bodyPr anchor="ctr"/>
          <a:lstStyle/>
          <a:p>
            <a:pPr algn="ctr"/>
            <a:r>
              <a:rPr lang="en-US" sz="4000" b="1">
                <a:latin typeface="Calibri" pitchFamily="34" charset="0"/>
              </a:rPr>
              <a:t>IT infrastructure</a:t>
            </a:r>
            <a:endParaRPr lang="ru-RU" sz="4000">
              <a:latin typeface="Calibri" pitchFamily="34" charset="0"/>
            </a:endParaRPr>
          </a:p>
        </p:txBody>
      </p:sp>
      <p:pic>
        <p:nvPicPr>
          <p:cNvPr id="25608" name="Picture 8" descr="MASTIS_logo"/>
          <p:cNvPicPr>
            <a:picLocks noChangeAspect="1" noChangeArrowheads="1"/>
          </p:cNvPicPr>
          <p:nvPr/>
        </p:nvPicPr>
        <p:blipFill>
          <a:blip r:embed="rId4"/>
          <a:srcRect/>
          <a:stretch>
            <a:fillRect/>
          </a:stretch>
        </p:blipFill>
        <p:spPr bwMode="auto">
          <a:xfrm>
            <a:off x="336550" y="404813"/>
            <a:ext cx="3948113" cy="720725"/>
          </a:xfrm>
          <a:prstGeom prst="rect">
            <a:avLst/>
          </a:prstGeom>
          <a:noFill/>
        </p:spPr>
      </p:pic>
      <p:sp>
        <p:nvSpPr>
          <p:cNvPr id="25609" name="Text Box 9"/>
          <p:cNvSpPr txBox="1">
            <a:spLocks noChangeArrowheads="1"/>
          </p:cNvSpPr>
          <p:nvPr/>
        </p:nvSpPr>
        <p:spPr bwMode="auto">
          <a:xfrm>
            <a:off x="179388" y="6381750"/>
            <a:ext cx="7562850" cy="366713"/>
          </a:xfrm>
          <a:prstGeom prst="rect">
            <a:avLst/>
          </a:prstGeom>
          <a:noFill/>
          <a:ln w="9525">
            <a:noFill/>
            <a:miter lim="800000"/>
            <a:headEnd/>
            <a:tailEnd/>
          </a:ln>
          <a:effectLst/>
        </p:spPr>
        <p:txBody>
          <a:bodyPr wrap="none">
            <a:spAutoFit/>
          </a:bodyPr>
          <a:lstStyle/>
          <a:p>
            <a:r>
              <a:rPr lang="ru-RU"/>
              <a:t>* - https://www.linkedin.com/pulse/evolution-infrastructure-paul-m-veillard</a:t>
            </a:r>
          </a:p>
        </p:txBody>
      </p:sp>
      <p:sp>
        <p:nvSpPr>
          <p:cNvPr id="25610" name="Text Box 10"/>
          <p:cNvSpPr txBox="1">
            <a:spLocks noChangeArrowheads="1"/>
          </p:cNvSpPr>
          <p:nvPr/>
        </p:nvSpPr>
        <p:spPr bwMode="auto">
          <a:xfrm>
            <a:off x="7720013" y="1792288"/>
            <a:ext cx="273050" cy="366712"/>
          </a:xfrm>
          <a:prstGeom prst="rect">
            <a:avLst/>
          </a:prstGeom>
          <a:noFill/>
          <a:ln w="9525">
            <a:noFill/>
            <a:miter lim="800000"/>
            <a:headEnd/>
            <a:tailEnd/>
          </a:ln>
          <a:effectLst/>
        </p:spPr>
        <p:txBody>
          <a:bodyPr wrap="none">
            <a:spAutoFit/>
          </a:bodyPr>
          <a:lstStyle/>
          <a:p>
            <a:r>
              <a:rPr lang="ru-RU"/>
              <a:t>*</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p:cNvPicPr>
            <a:picLocks noChangeAspect="1" noChangeArrowheads="1"/>
          </p:cNvPicPr>
          <p:nvPr/>
        </p:nvPicPr>
        <p:blipFill>
          <a:blip r:embed="rId3"/>
          <a:srcRect/>
          <a:stretch>
            <a:fillRect/>
          </a:stretch>
        </p:blipFill>
        <p:spPr bwMode="auto">
          <a:xfrm>
            <a:off x="611188" y="2060575"/>
            <a:ext cx="7921625" cy="3224213"/>
          </a:xfrm>
          <a:prstGeom prst="rect">
            <a:avLst/>
          </a:prstGeom>
          <a:noFill/>
          <a:ln w="9525">
            <a:noFill/>
            <a:miter lim="800000"/>
            <a:headEnd/>
            <a:tailEnd/>
          </a:ln>
        </p:spPr>
      </p:pic>
      <p:sp>
        <p:nvSpPr>
          <p:cNvPr id="27650" name="Text Box 6"/>
          <p:cNvSpPr txBox="1">
            <a:spLocks noChangeArrowheads="1"/>
          </p:cNvSpPr>
          <p:nvPr/>
        </p:nvSpPr>
        <p:spPr bwMode="auto">
          <a:xfrm>
            <a:off x="250825" y="5651500"/>
            <a:ext cx="8642350" cy="830263"/>
          </a:xfrm>
          <a:prstGeom prst="rect">
            <a:avLst/>
          </a:prstGeom>
          <a:noFill/>
          <a:ln w="9525">
            <a:noFill/>
            <a:miter lim="800000"/>
            <a:headEnd/>
            <a:tailEnd/>
          </a:ln>
        </p:spPr>
        <p:txBody>
          <a:bodyPr>
            <a:spAutoFit/>
          </a:bodyPr>
          <a:lstStyle/>
          <a:p>
            <a:pPr>
              <a:spcBef>
                <a:spcPct val="50000"/>
              </a:spcBef>
            </a:pPr>
            <a:r>
              <a:rPr lang="en-US" sz="2400">
                <a:latin typeface="Calibri" pitchFamily="34" charset="0"/>
                <a:ea typeface="MS PGothic" pitchFamily="34" charset="-128"/>
              </a:rPr>
              <a:t>In a multitiered client/server network (N-Tier), client requests for service are handled by different levels of servers.</a:t>
            </a:r>
          </a:p>
        </p:txBody>
      </p:sp>
      <p:sp>
        <p:nvSpPr>
          <p:cNvPr id="27653" name="Объект 2"/>
          <p:cNvSpPr>
            <a:spLocks/>
          </p:cNvSpPr>
          <p:nvPr/>
        </p:nvSpPr>
        <p:spPr bwMode="auto">
          <a:xfrm>
            <a:off x="250825" y="1412875"/>
            <a:ext cx="8642350" cy="5040313"/>
          </a:xfrm>
          <a:prstGeom prst="rect">
            <a:avLst/>
          </a:prstGeom>
          <a:noFill/>
          <a:ln w="9525">
            <a:noFill/>
            <a:miter lim="800000"/>
            <a:headEnd/>
            <a:tailEnd/>
          </a:ln>
        </p:spPr>
        <p:txBody>
          <a:bodyPr/>
          <a:lstStyle/>
          <a:p>
            <a:pPr algn="ctr"/>
            <a:r>
              <a:rPr lang="ru-RU" sz="2800" b="1">
                <a:latin typeface="Calibri" pitchFamily="34" charset="0"/>
              </a:rPr>
              <a:t>CLIENT/SERVER ERA: </a:t>
            </a:r>
            <a:r>
              <a:rPr lang="ru-RU" sz="2800">
                <a:latin typeface="Calibri" pitchFamily="34" charset="0"/>
              </a:rPr>
              <a:t>(1983 TO PRESENT)</a:t>
            </a:r>
            <a:r>
              <a:rPr lang="en-US" sz="2800">
                <a:latin typeface="Calibri" pitchFamily="34" charset="0"/>
              </a:rPr>
              <a:t>.</a:t>
            </a:r>
          </a:p>
        </p:txBody>
      </p:sp>
      <p:sp>
        <p:nvSpPr>
          <p:cNvPr id="27655" name="Заголовок 1"/>
          <p:cNvSpPr>
            <a:spLocks/>
          </p:cNvSpPr>
          <p:nvPr/>
        </p:nvSpPr>
        <p:spPr bwMode="auto">
          <a:xfrm>
            <a:off x="4716463" y="404813"/>
            <a:ext cx="3816350" cy="638175"/>
          </a:xfrm>
          <a:prstGeom prst="rect">
            <a:avLst/>
          </a:prstGeom>
          <a:noFill/>
          <a:ln w="9525">
            <a:noFill/>
            <a:miter lim="800000"/>
            <a:headEnd/>
            <a:tailEnd/>
          </a:ln>
        </p:spPr>
        <p:txBody>
          <a:bodyPr anchor="ctr"/>
          <a:lstStyle/>
          <a:p>
            <a:pPr algn="ctr"/>
            <a:r>
              <a:rPr lang="en-US" sz="4000" b="1">
                <a:latin typeface="Calibri" pitchFamily="34" charset="0"/>
              </a:rPr>
              <a:t>IT infrastructure</a:t>
            </a:r>
            <a:endParaRPr lang="ru-RU" sz="4000">
              <a:latin typeface="Calibri" pitchFamily="34" charset="0"/>
            </a:endParaRPr>
          </a:p>
        </p:txBody>
      </p:sp>
      <p:pic>
        <p:nvPicPr>
          <p:cNvPr id="27656" name="Picture 8" descr="MASTIS_logo"/>
          <p:cNvPicPr>
            <a:picLocks noChangeAspect="1" noChangeArrowheads="1"/>
          </p:cNvPicPr>
          <p:nvPr/>
        </p:nvPicPr>
        <p:blipFill>
          <a:blip r:embed="rId4"/>
          <a:srcRect/>
          <a:stretch>
            <a:fillRect/>
          </a:stretch>
        </p:blipFill>
        <p:spPr bwMode="auto">
          <a:xfrm>
            <a:off x="336550" y="404813"/>
            <a:ext cx="3948113" cy="720725"/>
          </a:xfrm>
          <a:prstGeom prst="rect">
            <a:avLst/>
          </a:prstGeom>
          <a:noFill/>
        </p:spPr>
      </p:pic>
      <p:sp>
        <p:nvSpPr>
          <p:cNvPr id="27657" name="Text Box 9"/>
          <p:cNvSpPr txBox="1">
            <a:spLocks noChangeArrowheads="1"/>
          </p:cNvSpPr>
          <p:nvPr/>
        </p:nvSpPr>
        <p:spPr bwMode="auto">
          <a:xfrm>
            <a:off x="177800" y="6400800"/>
            <a:ext cx="7562850" cy="366713"/>
          </a:xfrm>
          <a:prstGeom prst="rect">
            <a:avLst/>
          </a:prstGeom>
          <a:noFill/>
          <a:ln w="9525">
            <a:noFill/>
            <a:miter lim="800000"/>
            <a:headEnd/>
            <a:tailEnd/>
          </a:ln>
          <a:effectLst/>
        </p:spPr>
        <p:txBody>
          <a:bodyPr wrap="none">
            <a:spAutoFit/>
          </a:bodyPr>
          <a:lstStyle/>
          <a:p>
            <a:r>
              <a:rPr lang="ru-RU"/>
              <a:t>* - https://www.linkedin.com/pulse/evolution-infrastructure-paul-m-veillard</a:t>
            </a:r>
          </a:p>
        </p:txBody>
      </p:sp>
      <p:sp>
        <p:nvSpPr>
          <p:cNvPr id="27658" name="Text Box 10"/>
          <p:cNvSpPr txBox="1">
            <a:spLocks noChangeArrowheads="1"/>
          </p:cNvSpPr>
          <p:nvPr/>
        </p:nvSpPr>
        <p:spPr bwMode="auto">
          <a:xfrm>
            <a:off x="8459788" y="1773238"/>
            <a:ext cx="273050" cy="366712"/>
          </a:xfrm>
          <a:prstGeom prst="rect">
            <a:avLst/>
          </a:prstGeom>
          <a:noFill/>
          <a:ln w="9525">
            <a:noFill/>
            <a:miter lim="800000"/>
            <a:headEnd/>
            <a:tailEnd/>
          </a:ln>
          <a:effectLst/>
        </p:spPr>
        <p:txBody>
          <a:bodyPr wrap="none">
            <a:spAutoFit/>
          </a:bodyPr>
          <a:lstStyle/>
          <a:p>
            <a:r>
              <a:rPr lang="ru-RU"/>
              <a:t>*</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Объект 2"/>
          <p:cNvSpPr>
            <a:spLocks noGrp="1"/>
          </p:cNvSpPr>
          <p:nvPr>
            <p:ph idx="4294967295"/>
          </p:nvPr>
        </p:nvSpPr>
        <p:spPr>
          <a:xfrm>
            <a:off x="250825" y="1412875"/>
            <a:ext cx="8642350" cy="5040313"/>
          </a:xfrm>
        </p:spPr>
        <p:txBody>
          <a:bodyPr/>
          <a:lstStyle/>
          <a:p>
            <a:pPr marL="0" indent="0" algn="ctr" eaLnBrk="1" hangingPunct="1">
              <a:spcBef>
                <a:spcPct val="0"/>
              </a:spcBef>
              <a:buFontTx/>
              <a:buNone/>
            </a:pPr>
            <a:r>
              <a:rPr lang="ru-RU" sz="2800" b="1" smtClean="0"/>
              <a:t>ENTERPRISE INTERNET COMPUTING ERA</a:t>
            </a:r>
            <a:r>
              <a:rPr lang="en-US" sz="2800" smtClean="0"/>
              <a:t>:</a:t>
            </a:r>
            <a:r>
              <a:rPr lang="ru-RU" sz="2800" smtClean="0"/>
              <a:t> </a:t>
            </a:r>
            <a:endParaRPr lang="en-US" sz="2800" smtClean="0"/>
          </a:p>
          <a:p>
            <a:pPr marL="0" indent="0" algn="ctr" eaLnBrk="1" hangingPunct="1">
              <a:spcBef>
                <a:spcPct val="0"/>
              </a:spcBef>
              <a:buFontTx/>
              <a:buNone/>
            </a:pPr>
            <a:r>
              <a:rPr lang="ru-RU" sz="2800" smtClean="0"/>
              <a:t>(1992  TO  PRESENT)</a:t>
            </a:r>
            <a:r>
              <a:rPr lang="en-US" sz="2800" b="1" smtClean="0"/>
              <a:t>.</a:t>
            </a:r>
          </a:p>
        </p:txBody>
      </p:sp>
      <p:pic>
        <p:nvPicPr>
          <p:cNvPr id="29700" name="Picture 6" descr="5"/>
          <p:cNvPicPr>
            <a:picLocks noChangeAspect="1" noChangeArrowheads="1"/>
          </p:cNvPicPr>
          <p:nvPr/>
        </p:nvPicPr>
        <p:blipFill>
          <a:blip r:embed="rId2"/>
          <a:srcRect/>
          <a:stretch>
            <a:fillRect/>
          </a:stretch>
        </p:blipFill>
        <p:spPr bwMode="auto">
          <a:xfrm>
            <a:off x="2124075" y="2492375"/>
            <a:ext cx="5214938" cy="3957638"/>
          </a:xfrm>
          <a:prstGeom prst="rect">
            <a:avLst/>
          </a:prstGeom>
          <a:noFill/>
          <a:ln w="9525">
            <a:noFill/>
            <a:miter lim="800000"/>
            <a:headEnd/>
            <a:tailEnd/>
          </a:ln>
        </p:spPr>
      </p:pic>
      <p:sp>
        <p:nvSpPr>
          <p:cNvPr id="29702" name="Заголовок 1"/>
          <p:cNvSpPr>
            <a:spLocks/>
          </p:cNvSpPr>
          <p:nvPr/>
        </p:nvSpPr>
        <p:spPr bwMode="auto">
          <a:xfrm>
            <a:off x="4716463" y="404813"/>
            <a:ext cx="3816350" cy="638175"/>
          </a:xfrm>
          <a:prstGeom prst="rect">
            <a:avLst/>
          </a:prstGeom>
          <a:noFill/>
          <a:ln w="9525">
            <a:noFill/>
            <a:miter lim="800000"/>
            <a:headEnd/>
            <a:tailEnd/>
          </a:ln>
        </p:spPr>
        <p:txBody>
          <a:bodyPr anchor="ctr"/>
          <a:lstStyle/>
          <a:p>
            <a:pPr algn="ctr"/>
            <a:r>
              <a:rPr lang="en-US" sz="4000" b="1">
                <a:latin typeface="Calibri" pitchFamily="34" charset="0"/>
              </a:rPr>
              <a:t>IT infrastructure</a:t>
            </a:r>
            <a:endParaRPr lang="ru-RU" sz="4000">
              <a:latin typeface="Calibri" pitchFamily="34" charset="0"/>
            </a:endParaRPr>
          </a:p>
        </p:txBody>
      </p:sp>
      <p:pic>
        <p:nvPicPr>
          <p:cNvPr id="29703" name="Picture 7" descr="MASTIS_logo"/>
          <p:cNvPicPr>
            <a:picLocks noChangeAspect="1" noChangeArrowheads="1"/>
          </p:cNvPicPr>
          <p:nvPr/>
        </p:nvPicPr>
        <p:blipFill>
          <a:blip r:embed="rId3"/>
          <a:srcRect/>
          <a:stretch>
            <a:fillRect/>
          </a:stretch>
        </p:blipFill>
        <p:spPr bwMode="auto">
          <a:xfrm>
            <a:off x="336550" y="404813"/>
            <a:ext cx="3948113" cy="720725"/>
          </a:xfrm>
          <a:prstGeom prst="rect">
            <a:avLst/>
          </a:prstGeom>
          <a:noFill/>
        </p:spPr>
      </p:pic>
      <p:sp>
        <p:nvSpPr>
          <p:cNvPr id="29704" name="Text Box 8"/>
          <p:cNvSpPr txBox="1">
            <a:spLocks noChangeArrowheads="1"/>
          </p:cNvSpPr>
          <p:nvPr/>
        </p:nvSpPr>
        <p:spPr bwMode="auto">
          <a:xfrm>
            <a:off x="87313" y="6329363"/>
            <a:ext cx="7562850" cy="366712"/>
          </a:xfrm>
          <a:prstGeom prst="rect">
            <a:avLst/>
          </a:prstGeom>
          <a:noFill/>
          <a:ln w="9525">
            <a:noFill/>
            <a:miter lim="800000"/>
            <a:headEnd/>
            <a:tailEnd/>
          </a:ln>
          <a:effectLst/>
        </p:spPr>
        <p:txBody>
          <a:bodyPr wrap="none">
            <a:spAutoFit/>
          </a:bodyPr>
          <a:lstStyle/>
          <a:p>
            <a:r>
              <a:rPr lang="ru-RU"/>
              <a:t>* - https://www.linkedin.com/pulse/evolution-infrastructure-paul-m-veillard</a:t>
            </a:r>
          </a:p>
        </p:txBody>
      </p:sp>
      <p:sp>
        <p:nvSpPr>
          <p:cNvPr id="29705" name="Text Box 9"/>
          <p:cNvSpPr txBox="1">
            <a:spLocks noChangeArrowheads="1"/>
          </p:cNvSpPr>
          <p:nvPr/>
        </p:nvSpPr>
        <p:spPr bwMode="auto">
          <a:xfrm>
            <a:off x="7308850" y="2276475"/>
            <a:ext cx="273050" cy="366713"/>
          </a:xfrm>
          <a:prstGeom prst="rect">
            <a:avLst/>
          </a:prstGeom>
          <a:noFill/>
          <a:ln w="9525">
            <a:noFill/>
            <a:miter lim="800000"/>
            <a:headEnd/>
            <a:tailEnd/>
          </a:ln>
          <a:effectLst/>
        </p:spPr>
        <p:txBody>
          <a:bodyPr wrap="none">
            <a:spAutoFit/>
          </a:bodyPr>
          <a:lstStyle/>
          <a:p>
            <a:r>
              <a:rPr lang="ru-RU"/>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Объект 2"/>
          <p:cNvSpPr>
            <a:spLocks noGrp="1"/>
          </p:cNvSpPr>
          <p:nvPr>
            <p:ph idx="4294967295"/>
          </p:nvPr>
        </p:nvSpPr>
        <p:spPr>
          <a:xfrm>
            <a:off x="250825" y="1412875"/>
            <a:ext cx="8642350" cy="5040313"/>
          </a:xfrm>
        </p:spPr>
        <p:txBody>
          <a:bodyPr/>
          <a:lstStyle/>
          <a:p>
            <a:pPr marL="0" indent="0" algn="ctr" eaLnBrk="1" hangingPunct="1">
              <a:spcBef>
                <a:spcPct val="0"/>
              </a:spcBef>
              <a:buFontTx/>
              <a:buNone/>
            </a:pPr>
            <a:r>
              <a:rPr lang="ru-RU" sz="2800" b="1" smtClean="0"/>
              <a:t>ENTERPRISE INTERNET COMPUTING ERA</a:t>
            </a:r>
            <a:r>
              <a:rPr lang="en-US" sz="2800" smtClean="0"/>
              <a:t>:</a:t>
            </a:r>
            <a:r>
              <a:rPr lang="ru-RU" sz="2800" smtClean="0"/>
              <a:t> </a:t>
            </a:r>
            <a:endParaRPr lang="en-US" sz="2800" smtClean="0"/>
          </a:p>
          <a:p>
            <a:pPr marL="0" indent="0" algn="ctr" eaLnBrk="1" hangingPunct="1">
              <a:spcBef>
                <a:spcPct val="0"/>
              </a:spcBef>
              <a:buFontTx/>
              <a:buNone/>
            </a:pPr>
            <a:r>
              <a:rPr lang="ru-RU" sz="2800" smtClean="0"/>
              <a:t>(1992  TO  PRESENT)</a:t>
            </a:r>
            <a:r>
              <a:rPr lang="en-US" sz="2800" b="1" smtClean="0"/>
              <a:t>.</a:t>
            </a:r>
          </a:p>
          <a:p>
            <a:pPr marL="0" indent="0" eaLnBrk="1" hangingPunct="1">
              <a:spcBef>
                <a:spcPct val="0"/>
              </a:spcBef>
              <a:buFontTx/>
              <a:buNone/>
            </a:pPr>
            <a:endParaRPr lang="ru-RU" sz="2400" smtClean="0"/>
          </a:p>
          <a:p>
            <a:pPr marL="0" indent="0" eaLnBrk="1" hangingPunct="1">
              <a:spcBef>
                <a:spcPct val="0"/>
              </a:spcBef>
              <a:buFontTx/>
              <a:buNone/>
            </a:pPr>
            <a:r>
              <a:rPr lang="en-US" sz="2400" smtClean="0"/>
              <a:t>The success of the client/server model posed a new set of problems for corporations. Many large firms found it difficult to integrate all of their local area networks (LANs) into a single, coherent corporate computing environment. Applications developed by local departments and divisions in a firm, or in different geographic areas, could not communicate easily with one another and share data. In the early 1990s, firms turned to networking standards and software tools that could integrate into an enterprise-wide infrastructure.</a:t>
            </a:r>
          </a:p>
        </p:txBody>
      </p:sp>
      <p:sp>
        <p:nvSpPr>
          <p:cNvPr id="30725" name="Заголовок 1"/>
          <p:cNvSpPr>
            <a:spLocks/>
          </p:cNvSpPr>
          <p:nvPr/>
        </p:nvSpPr>
        <p:spPr bwMode="auto">
          <a:xfrm>
            <a:off x="4716463" y="404813"/>
            <a:ext cx="3816350" cy="638175"/>
          </a:xfrm>
          <a:prstGeom prst="rect">
            <a:avLst/>
          </a:prstGeom>
          <a:noFill/>
          <a:ln w="9525">
            <a:noFill/>
            <a:miter lim="800000"/>
            <a:headEnd/>
            <a:tailEnd/>
          </a:ln>
        </p:spPr>
        <p:txBody>
          <a:bodyPr anchor="ctr"/>
          <a:lstStyle/>
          <a:p>
            <a:pPr algn="ctr"/>
            <a:r>
              <a:rPr lang="en-US" sz="4000" b="1">
                <a:latin typeface="Calibri" pitchFamily="34" charset="0"/>
              </a:rPr>
              <a:t>IT infrastructure</a:t>
            </a:r>
            <a:endParaRPr lang="ru-RU" sz="4000">
              <a:latin typeface="Calibri" pitchFamily="34" charset="0"/>
            </a:endParaRPr>
          </a:p>
        </p:txBody>
      </p:sp>
      <p:pic>
        <p:nvPicPr>
          <p:cNvPr id="30726" name="Picture 6" descr="MASTIS_logo"/>
          <p:cNvPicPr>
            <a:picLocks noChangeAspect="1" noChangeArrowheads="1"/>
          </p:cNvPicPr>
          <p:nvPr/>
        </p:nvPicPr>
        <p:blipFill>
          <a:blip r:embed="rId2"/>
          <a:srcRect/>
          <a:stretch>
            <a:fillRect/>
          </a:stretch>
        </p:blipFill>
        <p:spPr bwMode="auto">
          <a:xfrm>
            <a:off x="336550" y="404813"/>
            <a:ext cx="3948113" cy="72072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Объект 2"/>
          <p:cNvSpPr>
            <a:spLocks noGrp="1"/>
          </p:cNvSpPr>
          <p:nvPr>
            <p:ph idx="4294967295"/>
          </p:nvPr>
        </p:nvSpPr>
        <p:spPr>
          <a:xfrm>
            <a:off x="250825" y="1412875"/>
            <a:ext cx="8642350" cy="5040313"/>
          </a:xfrm>
        </p:spPr>
        <p:txBody>
          <a:bodyPr/>
          <a:lstStyle/>
          <a:p>
            <a:pPr marL="0" indent="0" algn="ctr" eaLnBrk="1" hangingPunct="1">
              <a:spcBef>
                <a:spcPct val="0"/>
              </a:spcBef>
              <a:buFontTx/>
              <a:buNone/>
            </a:pPr>
            <a:r>
              <a:rPr lang="ru-RU" sz="2800" b="1" smtClean="0"/>
              <a:t>ENTERPRISE INTERNET COMPUTING ERA</a:t>
            </a:r>
            <a:r>
              <a:rPr lang="en-US" sz="2800" smtClean="0"/>
              <a:t>:</a:t>
            </a:r>
            <a:r>
              <a:rPr lang="ru-RU" sz="2800" smtClean="0"/>
              <a:t> </a:t>
            </a:r>
            <a:endParaRPr lang="en-US" sz="2800" smtClean="0"/>
          </a:p>
          <a:p>
            <a:pPr marL="0" indent="0" algn="ctr" eaLnBrk="1" hangingPunct="1">
              <a:spcBef>
                <a:spcPct val="0"/>
              </a:spcBef>
              <a:buFontTx/>
              <a:buNone/>
            </a:pPr>
            <a:r>
              <a:rPr lang="ru-RU" sz="2800" smtClean="0"/>
              <a:t>(1992  TO  PRESENT)</a:t>
            </a:r>
            <a:r>
              <a:rPr lang="en-US" sz="2800" b="1" smtClean="0"/>
              <a:t>.</a:t>
            </a:r>
          </a:p>
          <a:p>
            <a:pPr marL="0" indent="0" eaLnBrk="1" hangingPunct="1">
              <a:spcBef>
                <a:spcPct val="0"/>
              </a:spcBef>
              <a:buFontTx/>
              <a:buNone/>
            </a:pPr>
            <a:endParaRPr lang="en-US" sz="2800" smtClean="0"/>
          </a:p>
          <a:p>
            <a:pPr marL="0" indent="0" eaLnBrk="1" hangingPunct="1">
              <a:spcBef>
                <a:spcPct val="0"/>
              </a:spcBef>
              <a:buFontTx/>
              <a:buNone/>
            </a:pPr>
            <a:r>
              <a:rPr lang="en-US" sz="2400" smtClean="0"/>
              <a:t>The resulting IT infrastructure links different types and brands of computer hardware and smaller networks into an enterprise-wide network so that information can flow freely across the organization and between the firm and other organizations. Enterprise net- works link mainframes, servers, PCs, mobile phones, and other handheld devices, and connect to public infrastructures such as the telephone system, the Internet, and public network services.</a:t>
            </a:r>
          </a:p>
        </p:txBody>
      </p:sp>
      <p:sp>
        <p:nvSpPr>
          <p:cNvPr id="31749" name="Заголовок 1"/>
          <p:cNvSpPr>
            <a:spLocks/>
          </p:cNvSpPr>
          <p:nvPr/>
        </p:nvSpPr>
        <p:spPr bwMode="auto">
          <a:xfrm>
            <a:off x="4716463" y="404813"/>
            <a:ext cx="3816350" cy="638175"/>
          </a:xfrm>
          <a:prstGeom prst="rect">
            <a:avLst/>
          </a:prstGeom>
          <a:noFill/>
          <a:ln w="9525">
            <a:noFill/>
            <a:miter lim="800000"/>
            <a:headEnd/>
            <a:tailEnd/>
          </a:ln>
        </p:spPr>
        <p:txBody>
          <a:bodyPr anchor="ctr"/>
          <a:lstStyle/>
          <a:p>
            <a:pPr algn="ctr"/>
            <a:r>
              <a:rPr lang="en-US" sz="4000" b="1">
                <a:latin typeface="Calibri" pitchFamily="34" charset="0"/>
              </a:rPr>
              <a:t>IT infrastructure</a:t>
            </a:r>
            <a:endParaRPr lang="ru-RU" sz="4000">
              <a:latin typeface="Calibri" pitchFamily="34" charset="0"/>
            </a:endParaRPr>
          </a:p>
        </p:txBody>
      </p:sp>
      <p:pic>
        <p:nvPicPr>
          <p:cNvPr id="31750" name="Picture 6" descr="MASTIS_logo"/>
          <p:cNvPicPr>
            <a:picLocks noChangeAspect="1" noChangeArrowheads="1"/>
          </p:cNvPicPr>
          <p:nvPr/>
        </p:nvPicPr>
        <p:blipFill>
          <a:blip r:embed="rId2"/>
          <a:srcRect/>
          <a:stretch>
            <a:fillRect/>
          </a:stretch>
        </p:blipFill>
        <p:spPr bwMode="auto">
          <a:xfrm>
            <a:off x="336550" y="404813"/>
            <a:ext cx="3948113" cy="72072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5"/>
          <p:cNvPicPr>
            <a:picLocks noChangeAspect="1" noChangeArrowheads="1"/>
          </p:cNvPicPr>
          <p:nvPr/>
        </p:nvPicPr>
        <p:blipFill>
          <a:blip r:embed="rId2"/>
          <a:srcRect/>
          <a:stretch>
            <a:fillRect/>
          </a:stretch>
        </p:blipFill>
        <p:spPr bwMode="auto">
          <a:xfrm>
            <a:off x="107950" y="2205038"/>
            <a:ext cx="8929688" cy="4319587"/>
          </a:xfrm>
          <a:prstGeom prst="rect">
            <a:avLst/>
          </a:prstGeom>
          <a:noFill/>
          <a:ln w="9525">
            <a:noFill/>
            <a:miter lim="800000"/>
            <a:headEnd/>
            <a:tailEnd/>
          </a:ln>
        </p:spPr>
      </p:pic>
      <p:sp>
        <p:nvSpPr>
          <p:cNvPr id="32772" name="Rectangle 8"/>
          <p:cNvSpPr>
            <a:spLocks noChangeArrowheads="1"/>
          </p:cNvSpPr>
          <p:nvPr/>
        </p:nvSpPr>
        <p:spPr bwMode="auto">
          <a:xfrm>
            <a:off x="1258888" y="1412875"/>
            <a:ext cx="6965950" cy="579438"/>
          </a:xfrm>
          <a:prstGeom prst="rect">
            <a:avLst/>
          </a:prstGeom>
          <a:noFill/>
          <a:ln w="9525">
            <a:noFill/>
            <a:miter lim="800000"/>
            <a:headEnd/>
            <a:tailEnd/>
          </a:ln>
        </p:spPr>
        <p:txBody>
          <a:bodyPr wrap="none" anchor="ctr">
            <a:spAutoFit/>
          </a:bodyPr>
          <a:lstStyle/>
          <a:p>
            <a:r>
              <a:rPr lang="en-GB" sz="3200" b="1">
                <a:latin typeface="Calibri" pitchFamily="34" charset="0"/>
              </a:rPr>
              <a:t>Stages in the IT Infrastructure Evolution</a:t>
            </a:r>
            <a:r>
              <a:rPr lang="ru-RU" sz="3200" b="1">
                <a:latin typeface="Calibri" pitchFamily="34" charset="0"/>
              </a:rPr>
              <a:t> </a:t>
            </a:r>
          </a:p>
        </p:txBody>
      </p:sp>
      <p:sp>
        <p:nvSpPr>
          <p:cNvPr id="32774" name="Заголовок 1"/>
          <p:cNvSpPr>
            <a:spLocks/>
          </p:cNvSpPr>
          <p:nvPr/>
        </p:nvSpPr>
        <p:spPr bwMode="auto">
          <a:xfrm>
            <a:off x="4716463" y="404813"/>
            <a:ext cx="3816350" cy="638175"/>
          </a:xfrm>
          <a:prstGeom prst="rect">
            <a:avLst/>
          </a:prstGeom>
          <a:noFill/>
          <a:ln w="9525">
            <a:noFill/>
            <a:miter lim="800000"/>
            <a:headEnd/>
            <a:tailEnd/>
          </a:ln>
        </p:spPr>
        <p:txBody>
          <a:bodyPr anchor="ctr"/>
          <a:lstStyle/>
          <a:p>
            <a:pPr algn="ctr"/>
            <a:r>
              <a:rPr lang="en-US" sz="4000" b="1">
                <a:latin typeface="Calibri" pitchFamily="34" charset="0"/>
              </a:rPr>
              <a:t>IT infrastructure</a:t>
            </a:r>
            <a:endParaRPr lang="ru-RU" sz="4000">
              <a:latin typeface="Calibri" pitchFamily="34" charset="0"/>
            </a:endParaRPr>
          </a:p>
        </p:txBody>
      </p:sp>
      <p:pic>
        <p:nvPicPr>
          <p:cNvPr id="32775" name="Picture 7" descr="MASTIS_logo"/>
          <p:cNvPicPr>
            <a:picLocks noChangeAspect="1" noChangeArrowheads="1"/>
          </p:cNvPicPr>
          <p:nvPr/>
        </p:nvPicPr>
        <p:blipFill>
          <a:blip r:embed="rId3"/>
          <a:srcRect/>
          <a:stretch>
            <a:fillRect/>
          </a:stretch>
        </p:blipFill>
        <p:spPr bwMode="auto">
          <a:xfrm>
            <a:off x="336550" y="404813"/>
            <a:ext cx="3948113" cy="72072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5"/>
          <p:cNvSpPr>
            <a:spLocks noChangeArrowheads="1"/>
          </p:cNvSpPr>
          <p:nvPr/>
        </p:nvSpPr>
        <p:spPr bwMode="auto">
          <a:xfrm>
            <a:off x="1258888" y="1412875"/>
            <a:ext cx="6965950" cy="579438"/>
          </a:xfrm>
          <a:prstGeom prst="rect">
            <a:avLst/>
          </a:prstGeom>
          <a:noFill/>
          <a:ln w="9525">
            <a:noFill/>
            <a:miter lim="800000"/>
            <a:headEnd/>
            <a:tailEnd/>
          </a:ln>
        </p:spPr>
        <p:txBody>
          <a:bodyPr wrap="none" anchor="ctr">
            <a:spAutoFit/>
          </a:bodyPr>
          <a:lstStyle/>
          <a:p>
            <a:r>
              <a:rPr lang="en-GB" sz="3200" b="1">
                <a:latin typeface="Calibri" pitchFamily="34" charset="0"/>
              </a:rPr>
              <a:t>Stages in the IT Infrastructure Evolution</a:t>
            </a:r>
            <a:r>
              <a:rPr lang="ru-RU" sz="3200" b="1">
                <a:latin typeface="Calibri" pitchFamily="34" charset="0"/>
              </a:rPr>
              <a:t> </a:t>
            </a:r>
          </a:p>
        </p:txBody>
      </p:sp>
      <p:pic>
        <p:nvPicPr>
          <p:cNvPr id="33796" name="Picture 6"/>
          <p:cNvPicPr>
            <a:picLocks noChangeAspect="1" noChangeArrowheads="1"/>
          </p:cNvPicPr>
          <p:nvPr/>
        </p:nvPicPr>
        <p:blipFill>
          <a:blip r:embed="rId2"/>
          <a:srcRect/>
          <a:stretch>
            <a:fillRect/>
          </a:stretch>
        </p:blipFill>
        <p:spPr bwMode="auto">
          <a:xfrm>
            <a:off x="179388" y="2060575"/>
            <a:ext cx="8893175" cy="4608513"/>
          </a:xfrm>
          <a:prstGeom prst="rect">
            <a:avLst/>
          </a:prstGeom>
          <a:noFill/>
          <a:ln w="9525">
            <a:noFill/>
            <a:miter lim="800000"/>
            <a:headEnd/>
            <a:tailEnd/>
          </a:ln>
        </p:spPr>
      </p:pic>
      <p:sp>
        <p:nvSpPr>
          <p:cNvPr id="33798" name="Заголовок 1"/>
          <p:cNvSpPr>
            <a:spLocks/>
          </p:cNvSpPr>
          <p:nvPr/>
        </p:nvSpPr>
        <p:spPr bwMode="auto">
          <a:xfrm>
            <a:off x="4716463" y="404813"/>
            <a:ext cx="3816350" cy="638175"/>
          </a:xfrm>
          <a:prstGeom prst="rect">
            <a:avLst/>
          </a:prstGeom>
          <a:noFill/>
          <a:ln w="9525">
            <a:noFill/>
            <a:miter lim="800000"/>
            <a:headEnd/>
            <a:tailEnd/>
          </a:ln>
        </p:spPr>
        <p:txBody>
          <a:bodyPr anchor="ctr"/>
          <a:lstStyle/>
          <a:p>
            <a:pPr algn="ctr"/>
            <a:r>
              <a:rPr lang="en-US" sz="4000" b="1">
                <a:latin typeface="Calibri" pitchFamily="34" charset="0"/>
              </a:rPr>
              <a:t>IT infrastructure</a:t>
            </a:r>
            <a:endParaRPr lang="ru-RU" sz="4000">
              <a:latin typeface="Calibri" pitchFamily="34" charset="0"/>
            </a:endParaRPr>
          </a:p>
        </p:txBody>
      </p:sp>
      <p:pic>
        <p:nvPicPr>
          <p:cNvPr id="33799" name="Picture 7" descr="MASTIS_logo"/>
          <p:cNvPicPr>
            <a:picLocks noChangeAspect="1" noChangeArrowheads="1"/>
          </p:cNvPicPr>
          <p:nvPr/>
        </p:nvPicPr>
        <p:blipFill>
          <a:blip r:embed="rId3"/>
          <a:srcRect/>
          <a:stretch>
            <a:fillRect/>
          </a:stretch>
        </p:blipFill>
        <p:spPr bwMode="auto">
          <a:xfrm>
            <a:off x="336550" y="404813"/>
            <a:ext cx="3948113" cy="72072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4"/>
          <p:cNvSpPr>
            <a:spLocks noChangeArrowheads="1"/>
          </p:cNvSpPr>
          <p:nvPr/>
        </p:nvSpPr>
        <p:spPr bwMode="auto">
          <a:xfrm>
            <a:off x="1258888" y="1412875"/>
            <a:ext cx="6965950" cy="579438"/>
          </a:xfrm>
          <a:prstGeom prst="rect">
            <a:avLst/>
          </a:prstGeom>
          <a:noFill/>
          <a:ln w="9525">
            <a:noFill/>
            <a:miter lim="800000"/>
            <a:headEnd/>
            <a:tailEnd/>
          </a:ln>
        </p:spPr>
        <p:txBody>
          <a:bodyPr wrap="none" anchor="ctr">
            <a:spAutoFit/>
          </a:bodyPr>
          <a:lstStyle/>
          <a:p>
            <a:r>
              <a:rPr lang="en-GB" sz="3200" b="1">
                <a:latin typeface="Calibri" pitchFamily="34" charset="0"/>
              </a:rPr>
              <a:t>Stages in the IT Infrastructure Evolution</a:t>
            </a:r>
            <a:r>
              <a:rPr lang="ru-RU" sz="3200" b="1">
                <a:latin typeface="Calibri" pitchFamily="34" charset="0"/>
              </a:rPr>
              <a:t> </a:t>
            </a:r>
          </a:p>
        </p:txBody>
      </p:sp>
      <p:pic>
        <p:nvPicPr>
          <p:cNvPr id="34820" name="Picture 6"/>
          <p:cNvPicPr>
            <a:picLocks noChangeAspect="1" noChangeArrowheads="1"/>
          </p:cNvPicPr>
          <p:nvPr/>
        </p:nvPicPr>
        <p:blipFill>
          <a:blip r:embed="rId2"/>
          <a:srcRect/>
          <a:stretch>
            <a:fillRect/>
          </a:stretch>
        </p:blipFill>
        <p:spPr bwMode="auto">
          <a:xfrm>
            <a:off x="107950" y="2276475"/>
            <a:ext cx="8964613" cy="4248150"/>
          </a:xfrm>
          <a:prstGeom prst="rect">
            <a:avLst/>
          </a:prstGeom>
          <a:noFill/>
          <a:ln w="9525">
            <a:noFill/>
            <a:miter lim="800000"/>
            <a:headEnd/>
            <a:tailEnd/>
          </a:ln>
        </p:spPr>
      </p:pic>
      <p:sp>
        <p:nvSpPr>
          <p:cNvPr id="34822" name="Заголовок 1"/>
          <p:cNvSpPr>
            <a:spLocks/>
          </p:cNvSpPr>
          <p:nvPr/>
        </p:nvSpPr>
        <p:spPr bwMode="auto">
          <a:xfrm>
            <a:off x="4716463" y="404813"/>
            <a:ext cx="3816350" cy="638175"/>
          </a:xfrm>
          <a:prstGeom prst="rect">
            <a:avLst/>
          </a:prstGeom>
          <a:noFill/>
          <a:ln w="9525">
            <a:noFill/>
            <a:miter lim="800000"/>
            <a:headEnd/>
            <a:tailEnd/>
          </a:ln>
        </p:spPr>
        <p:txBody>
          <a:bodyPr anchor="ctr"/>
          <a:lstStyle/>
          <a:p>
            <a:pPr algn="ctr"/>
            <a:r>
              <a:rPr lang="en-US" sz="4000" b="1">
                <a:latin typeface="Calibri" pitchFamily="34" charset="0"/>
              </a:rPr>
              <a:t>IT infrastructure</a:t>
            </a:r>
            <a:endParaRPr lang="ru-RU" sz="4000">
              <a:latin typeface="Calibri" pitchFamily="34" charset="0"/>
            </a:endParaRPr>
          </a:p>
        </p:txBody>
      </p:sp>
      <p:pic>
        <p:nvPicPr>
          <p:cNvPr id="34823" name="Picture 7" descr="MASTIS_logo"/>
          <p:cNvPicPr>
            <a:picLocks noChangeAspect="1" noChangeArrowheads="1"/>
          </p:cNvPicPr>
          <p:nvPr/>
        </p:nvPicPr>
        <p:blipFill>
          <a:blip r:embed="rId3"/>
          <a:srcRect/>
          <a:stretch>
            <a:fillRect/>
          </a:stretch>
        </p:blipFill>
        <p:spPr bwMode="auto">
          <a:xfrm>
            <a:off x="336550" y="404813"/>
            <a:ext cx="3948113" cy="72072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4"/>
          <p:cNvSpPr>
            <a:spLocks noChangeArrowheads="1"/>
          </p:cNvSpPr>
          <p:nvPr/>
        </p:nvSpPr>
        <p:spPr bwMode="auto">
          <a:xfrm>
            <a:off x="1916939" y="1259344"/>
            <a:ext cx="5315429" cy="1569660"/>
          </a:xfrm>
          <a:prstGeom prst="rect">
            <a:avLst/>
          </a:prstGeom>
          <a:noFill/>
          <a:ln w="9525">
            <a:noFill/>
            <a:miter lim="800000"/>
            <a:headEnd/>
            <a:tailEnd/>
          </a:ln>
        </p:spPr>
        <p:txBody>
          <a:bodyPr wrap="none" anchor="ctr">
            <a:spAutoFit/>
          </a:bodyPr>
          <a:lstStyle/>
          <a:p>
            <a:pPr algn="ctr"/>
            <a:r>
              <a:rPr lang="en-GB" sz="3200" b="1" dirty="0">
                <a:latin typeface="Calibri" pitchFamily="34" charset="0"/>
              </a:rPr>
              <a:t>Stages </a:t>
            </a:r>
            <a:r>
              <a:rPr lang="en-GB" sz="3200" b="1" dirty="0" smtClean="0">
                <a:latin typeface="Calibri" pitchFamily="34" charset="0"/>
              </a:rPr>
              <a:t>of IT </a:t>
            </a:r>
            <a:r>
              <a:rPr lang="en-GB" sz="3200" b="1">
                <a:latin typeface="Calibri" pitchFamily="34" charset="0"/>
              </a:rPr>
              <a:t>Infrastructure </a:t>
            </a:r>
            <a:r>
              <a:rPr lang="en-GB" sz="3200" b="1" smtClean="0">
                <a:latin typeface="Calibri" pitchFamily="34" charset="0"/>
              </a:rPr>
              <a:t>in </a:t>
            </a:r>
            <a:endParaRPr lang="en-GB" sz="3200" b="1" dirty="0" smtClean="0">
              <a:latin typeface="Calibri" pitchFamily="34" charset="0"/>
            </a:endParaRPr>
          </a:p>
          <a:p>
            <a:pPr algn="ctr"/>
            <a:r>
              <a:rPr lang="en-GB" sz="3200" b="1" dirty="0" smtClean="0">
                <a:latin typeface="Calibri" pitchFamily="34" charset="0"/>
              </a:rPr>
              <a:t>“IT infrastructure Library (ITIL)</a:t>
            </a:r>
          </a:p>
          <a:p>
            <a:pPr algn="ctr"/>
            <a:r>
              <a:rPr lang="en-GB" sz="3200" b="1" dirty="0" smtClean="0">
                <a:latin typeface="Calibri" pitchFamily="34" charset="0"/>
              </a:rPr>
              <a:t>VIDEO</a:t>
            </a:r>
            <a:endParaRPr lang="ru-RU" sz="3200" b="1" dirty="0">
              <a:latin typeface="Calibri" pitchFamily="34" charset="0"/>
            </a:endParaRPr>
          </a:p>
        </p:txBody>
      </p:sp>
      <p:sp>
        <p:nvSpPr>
          <p:cNvPr id="34822" name="Заголовок 1"/>
          <p:cNvSpPr>
            <a:spLocks/>
          </p:cNvSpPr>
          <p:nvPr/>
        </p:nvSpPr>
        <p:spPr bwMode="auto">
          <a:xfrm>
            <a:off x="4716463" y="404813"/>
            <a:ext cx="3816350" cy="638175"/>
          </a:xfrm>
          <a:prstGeom prst="rect">
            <a:avLst/>
          </a:prstGeom>
          <a:noFill/>
          <a:ln w="9525">
            <a:noFill/>
            <a:miter lim="800000"/>
            <a:headEnd/>
            <a:tailEnd/>
          </a:ln>
        </p:spPr>
        <p:txBody>
          <a:bodyPr anchor="ctr"/>
          <a:lstStyle/>
          <a:p>
            <a:pPr algn="ctr"/>
            <a:r>
              <a:rPr lang="en-US" sz="4000" b="1">
                <a:latin typeface="Calibri" pitchFamily="34" charset="0"/>
              </a:rPr>
              <a:t>IT infrastructure</a:t>
            </a:r>
            <a:endParaRPr lang="ru-RU" sz="4000">
              <a:latin typeface="Calibri" pitchFamily="34" charset="0"/>
            </a:endParaRPr>
          </a:p>
        </p:txBody>
      </p:sp>
      <p:pic>
        <p:nvPicPr>
          <p:cNvPr id="34823" name="Picture 7" descr="MASTIS_logo"/>
          <p:cNvPicPr>
            <a:picLocks noChangeAspect="1" noChangeArrowheads="1"/>
          </p:cNvPicPr>
          <p:nvPr/>
        </p:nvPicPr>
        <p:blipFill>
          <a:blip r:embed="rId2"/>
          <a:srcRect/>
          <a:stretch>
            <a:fillRect/>
          </a:stretch>
        </p:blipFill>
        <p:spPr bwMode="auto">
          <a:xfrm>
            <a:off x="336550" y="404813"/>
            <a:ext cx="3948113" cy="720725"/>
          </a:xfrm>
          <a:prstGeom prst="rect">
            <a:avLst/>
          </a:prstGeom>
          <a:noFill/>
        </p:spPr>
      </p:pic>
      <p:sp>
        <p:nvSpPr>
          <p:cNvPr id="2" name="Прямоугольник 1"/>
          <p:cNvSpPr/>
          <p:nvPr/>
        </p:nvSpPr>
        <p:spPr>
          <a:xfrm>
            <a:off x="2430463" y="4005064"/>
            <a:ext cx="4572000" cy="923330"/>
          </a:xfrm>
          <a:prstGeom prst="rect">
            <a:avLst/>
          </a:prstGeom>
        </p:spPr>
        <p:txBody>
          <a:bodyPr>
            <a:spAutoFit/>
          </a:bodyPr>
          <a:lstStyle/>
          <a:p>
            <a:pPr algn="ctr"/>
            <a:r>
              <a:rPr lang="en-US" dirty="0" smtClean="0"/>
              <a:t>Part 1</a:t>
            </a:r>
          </a:p>
          <a:p>
            <a:r>
              <a:rPr lang="en-US" dirty="0" smtClean="0">
                <a:hlinkClick r:id="rId3"/>
              </a:rPr>
              <a:t>https</a:t>
            </a:r>
            <a:r>
              <a:rPr lang="en-US" dirty="0">
                <a:hlinkClick r:id="rId3"/>
              </a:rPr>
              <a:t>://</a:t>
            </a:r>
            <a:r>
              <a:rPr lang="en-US" dirty="0" smtClean="0">
                <a:hlinkClick r:id="rId3"/>
              </a:rPr>
              <a:t>www.moodle.hneu.edu.ua/mod/resource/view.php?id=4650</a:t>
            </a:r>
            <a:r>
              <a:rPr lang="en-US" dirty="0" smtClean="0"/>
              <a:t> </a:t>
            </a:r>
            <a:endParaRPr lang="en-US" dirty="0"/>
          </a:p>
        </p:txBody>
      </p:sp>
    </p:spTree>
    <p:extLst>
      <p:ext uri="{BB962C8B-B14F-4D97-AF65-F5344CB8AC3E}">
        <p14:creationId xmlns:p14="http://schemas.microsoft.com/office/powerpoint/2010/main" val="5506023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Объект 2"/>
          <p:cNvSpPr>
            <a:spLocks noGrp="1"/>
          </p:cNvSpPr>
          <p:nvPr>
            <p:ph idx="1"/>
          </p:nvPr>
        </p:nvSpPr>
        <p:spPr/>
        <p:txBody>
          <a:bodyPr/>
          <a:lstStyle/>
          <a:p>
            <a:pPr marL="0" indent="0" algn="ctr" eaLnBrk="1" hangingPunct="1">
              <a:lnSpc>
                <a:spcPct val="80000"/>
              </a:lnSpc>
              <a:buFont typeface="Arial" charset="0"/>
              <a:buNone/>
            </a:pPr>
            <a:r>
              <a:rPr lang="en-US" sz="2800" b="1" smtClean="0"/>
              <a:t>EVOLUTION OF IT INFRASTRUCTURE: 1950–2019.</a:t>
            </a:r>
          </a:p>
          <a:p>
            <a:pPr marL="0" indent="0" eaLnBrk="1" hangingPunct="1">
              <a:lnSpc>
                <a:spcPct val="80000"/>
              </a:lnSpc>
              <a:buFont typeface="Arial" charset="0"/>
              <a:buNone/>
            </a:pPr>
            <a:endParaRPr lang="en-US" sz="2800" smtClean="0"/>
          </a:p>
          <a:p>
            <a:pPr marL="0" indent="0" eaLnBrk="1" hangingPunct="1">
              <a:lnSpc>
                <a:spcPct val="80000"/>
              </a:lnSpc>
              <a:buFont typeface="Arial" charset="0"/>
              <a:buNone/>
            </a:pPr>
            <a:r>
              <a:rPr lang="en-US" sz="2400" smtClean="0"/>
              <a:t>The IT infrastructure today is an outgrowth of </a:t>
            </a:r>
            <a:r>
              <a:rPr lang="en-US" sz="2400" b="1" smtClean="0"/>
              <a:t>over 70 years</a:t>
            </a:r>
            <a:r>
              <a:rPr lang="en-US" sz="2400" smtClean="0"/>
              <a:t> of evolution in computing platforms. </a:t>
            </a:r>
          </a:p>
          <a:p>
            <a:pPr marL="0" indent="0" eaLnBrk="1" hangingPunct="1">
              <a:lnSpc>
                <a:spcPct val="80000"/>
              </a:lnSpc>
              <a:buFont typeface="Arial" charset="0"/>
              <a:buNone/>
            </a:pPr>
            <a:r>
              <a:rPr lang="en-US" sz="2400" smtClean="0"/>
              <a:t>We have identified </a:t>
            </a:r>
            <a:r>
              <a:rPr lang="en-US" sz="2400" b="1" smtClean="0"/>
              <a:t>FIVE stages</a:t>
            </a:r>
            <a:r>
              <a:rPr lang="en-US" sz="2400" smtClean="0"/>
              <a:t> in this evolution:</a:t>
            </a:r>
          </a:p>
          <a:p>
            <a:pPr marL="0" indent="0" eaLnBrk="1" hangingPunct="1">
              <a:lnSpc>
                <a:spcPct val="80000"/>
              </a:lnSpc>
              <a:buFontTx/>
              <a:buChar char="•"/>
            </a:pPr>
            <a:r>
              <a:rPr lang="en-US" sz="2400" b="1" smtClean="0"/>
              <a:t>ELECTRONIC ACCOUNTING MACHINE ERA</a:t>
            </a:r>
            <a:r>
              <a:rPr lang="en-US" sz="2400" smtClean="0"/>
              <a:t>: 1930–1950;</a:t>
            </a:r>
          </a:p>
          <a:p>
            <a:pPr marL="0" indent="0" eaLnBrk="1" hangingPunct="1">
              <a:lnSpc>
                <a:spcPct val="80000"/>
              </a:lnSpc>
              <a:buFontTx/>
              <a:buChar char="•"/>
            </a:pPr>
            <a:r>
              <a:rPr lang="en-US" sz="2400" b="1" smtClean="0"/>
              <a:t>GENERAL-PURPOSE MAINFRAME AND MINICOMPUTER ERA</a:t>
            </a:r>
            <a:r>
              <a:rPr lang="en-US" sz="2400" smtClean="0"/>
              <a:t>:  1959  TO  PRESENT;</a:t>
            </a:r>
          </a:p>
          <a:p>
            <a:pPr marL="0" indent="0" eaLnBrk="1" hangingPunct="1">
              <a:lnSpc>
                <a:spcPct val="80000"/>
              </a:lnSpc>
              <a:buFontTx/>
              <a:buChar char="•"/>
            </a:pPr>
            <a:r>
              <a:rPr lang="en-US" sz="2400" b="1" smtClean="0"/>
              <a:t>PERSONAL COMPUTER ERA</a:t>
            </a:r>
            <a:r>
              <a:rPr lang="en-US" sz="2400" smtClean="0"/>
              <a:t>: (1981 TO PRESENT);</a:t>
            </a:r>
          </a:p>
          <a:p>
            <a:pPr marL="0" indent="0" eaLnBrk="1" hangingPunct="1">
              <a:lnSpc>
                <a:spcPct val="80000"/>
              </a:lnSpc>
              <a:buFontTx/>
              <a:buChar char="•"/>
            </a:pPr>
            <a:r>
              <a:rPr lang="en-US" sz="2400" b="1" smtClean="0"/>
              <a:t>CLIENT/SERVER ERA</a:t>
            </a:r>
            <a:r>
              <a:rPr lang="en-US" sz="2400" smtClean="0"/>
              <a:t>: (1983 TO PRESENT);</a:t>
            </a:r>
          </a:p>
          <a:p>
            <a:pPr marL="0" indent="0" eaLnBrk="1" hangingPunct="1">
              <a:lnSpc>
                <a:spcPct val="80000"/>
              </a:lnSpc>
              <a:buFontTx/>
              <a:buChar char="•"/>
            </a:pPr>
            <a:r>
              <a:rPr lang="en-US" sz="2400" b="1" smtClean="0"/>
              <a:t>ENTERPRISE   INTERNET   COMPUTING   ERA</a:t>
            </a:r>
            <a:r>
              <a:rPr lang="en-US" sz="2400" smtClean="0"/>
              <a:t>: (1992  TO  PRESENT).</a:t>
            </a:r>
          </a:p>
        </p:txBody>
      </p:sp>
      <p:sp>
        <p:nvSpPr>
          <p:cNvPr id="15365" name="Заголовок 1"/>
          <p:cNvSpPr>
            <a:spLocks/>
          </p:cNvSpPr>
          <p:nvPr/>
        </p:nvSpPr>
        <p:spPr bwMode="auto">
          <a:xfrm>
            <a:off x="4716463" y="404813"/>
            <a:ext cx="3816350" cy="638175"/>
          </a:xfrm>
          <a:prstGeom prst="rect">
            <a:avLst/>
          </a:prstGeom>
          <a:noFill/>
          <a:ln w="9525">
            <a:noFill/>
            <a:miter lim="800000"/>
            <a:headEnd/>
            <a:tailEnd/>
          </a:ln>
        </p:spPr>
        <p:txBody>
          <a:bodyPr anchor="ctr"/>
          <a:lstStyle/>
          <a:p>
            <a:pPr algn="ctr"/>
            <a:r>
              <a:rPr lang="en-US" sz="4000" b="1">
                <a:latin typeface="Calibri" pitchFamily="34" charset="0"/>
              </a:rPr>
              <a:t>IT infrastructure</a:t>
            </a:r>
            <a:endParaRPr lang="ru-RU" sz="4000">
              <a:latin typeface="Calibri" pitchFamily="34" charset="0"/>
            </a:endParaRPr>
          </a:p>
        </p:txBody>
      </p:sp>
      <p:pic>
        <p:nvPicPr>
          <p:cNvPr id="15366" name="Picture 6" descr="MASTIS_logo"/>
          <p:cNvPicPr>
            <a:picLocks noChangeAspect="1" noChangeArrowheads="1"/>
          </p:cNvPicPr>
          <p:nvPr/>
        </p:nvPicPr>
        <p:blipFill>
          <a:blip r:embed="rId2"/>
          <a:srcRect/>
          <a:stretch>
            <a:fillRect/>
          </a:stretch>
        </p:blipFill>
        <p:spPr bwMode="auto">
          <a:xfrm>
            <a:off x="336550" y="404813"/>
            <a:ext cx="3948113" cy="72072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4"/>
          <p:cNvSpPr>
            <a:spLocks noChangeArrowheads="1"/>
          </p:cNvSpPr>
          <p:nvPr/>
        </p:nvSpPr>
        <p:spPr bwMode="auto">
          <a:xfrm>
            <a:off x="1904983" y="1484784"/>
            <a:ext cx="5315429" cy="1569660"/>
          </a:xfrm>
          <a:prstGeom prst="rect">
            <a:avLst/>
          </a:prstGeom>
          <a:noFill/>
          <a:ln w="9525">
            <a:noFill/>
            <a:miter lim="800000"/>
            <a:headEnd/>
            <a:tailEnd/>
          </a:ln>
        </p:spPr>
        <p:txBody>
          <a:bodyPr wrap="none" anchor="ctr">
            <a:spAutoFit/>
          </a:bodyPr>
          <a:lstStyle/>
          <a:p>
            <a:pPr algn="ctr"/>
            <a:r>
              <a:rPr lang="en-GB" sz="3200" b="1" dirty="0">
                <a:latin typeface="Calibri" pitchFamily="34" charset="0"/>
              </a:rPr>
              <a:t>Stages </a:t>
            </a:r>
            <a:r>
              <a:rPr lang="en-GB" sz="3200" b="1" dirty="0" smtClean="0">
                <a:latin typeface="Calibri" pitchFamily="34" charset="0"/>
              </a:rPr>
              <a:t>of IT </a:t>
            </a:r>
            <a:r>
              <a:rPr lang="en-GB" sz="3200" b="1">
                <a:latin typeface="Calibri" pitchFamily="34" charset="0"/>
              </a:rPr>
              <a:t>Infrastructure </a:t>
            </a:r>
            <a:r>
              <a:rPr lang="en-GB" sz="3200" b="1" smtClean="0">
                <a:latin typeface="Calibri" pitchFamily="34" charset="0"/>
              </a:rPr>
              <a:t>in </a:t>
            </a:r>
            <a:endParaRPr lang="en-GB" sz="3200" b="1" dirty="0" smtClean="0">
              <a:latin typeface="Calibri" pitchFamily="34" charset="0"/>
            </a:endParaRPr>
          </a:p>
          <a:p>
            <a:pPr algn="ctr"/>
            <a:r>
              <a:rPr lang="en-GB" sz="3200" b="1" dirty="0" smtClean="0">
                <a:latin typeface="Calibri" pitchFamily="34" charset="0"/>
              </a:rPr>
              <a:t>“IT infrastructure Library (ITIL)</a:t>
            </a:r>
          </a:p>
          <a:p>
            <a:pPr algn="ctr"/>
            <a:r>
              <a:rPr lang="en-GB" sz="3200" b="1" dirty="0" smtClean="0">
                <a:latin typeface="Calibri" pitchFamily="34" charset="0"/>
              </a:rPr>
              <a:t>VIDEO</a:t>
            </a:r>
            <a:endParaRPr lang="ru-RU" sz="3200" b="1" dirty="0">
              <a:latin typeface="Calibri" pitchFamily="34" charset="0"/>
            </a:endParaRPr>
          </a:p>
        </p:txBody>
      </p:sp>
      <p:sp>
        <p:nvSpPr>
          <p:cNvPr id="34822" name="Заголовок 1"/>
          <p:cNvSpPr>
            <a:spLocks/>
          </p:cNvSpPr>
          <p:nvPr/>
        </p:nvSpPr>
        <p:spPr bwMode="auto">
          <a:xfrm>
            <a:off x="4716463" y="404813"/>
            <a:ext cx="3816350" cy="638175"/>
          </a:xfrm>
          <a:prstGeom prst="rect">
            <a:avLst/>
          </a:prstGeom>
          <a:noFill/>
          <a:ln w="9525">
            <a:noFill/>
            <a:miter lim="800000"/>
            <a:headEnd/>
            <a:tailEnd/>
          </a:ln>
        </p:spPr>
        <p:txBody>
          <a:bodyPr anchor="ctr"/>
          <a:lstStyle/>
          <a:p>
            <a:pPr algn="ctr"/>
            <a:r>
              <a:rPr lang="en-US" sz="4000" b="1">
                <a:latin typeface="Calibri" pitchFamily="34" charset="0"/>
              </a:rPr>
              <a:t>IT infrastructure</a:t>
            </a:r>
            <a:endParaRPr lang="ru-RU" sz="4000">
              <a:latin typeface="Calibri" pitchFamily="34" charset="0"/>
            </a:endParaRPr>
          </a:p>
        </p:txBody>
      </p:sp>
      <p:pic>
        <p:nvPicPr>
          <p:cNvPr id="34823" name="Picture 7" descr="MASTIS_logo"/>
          <p:cNvPicPr>
            <a:picLocks noChangeAspect="1" noChangeArrowheads="1"/>
          </p:cNvPicPr>
          <p:nvPr/>
        </p:nvPicPr>
        <p:blipFill>
          <a:blip r:embed="rId2"/>
          <a:srcRect/>
          <a:stretch>
            <a:fillRect/>
          </a:stretch>
        </p:blipFill>
        <p:spPr bwMode="auto">
          <a:xfrm>
            <a:off x="336550" y="404813"/>
            <a:ext cx="3948113" cy="720725"/>
          </a:xfrm>
          <a:prstGeom prst="rect">
            <a:avLst/>
          </a:prstGeom>
          <a:noFill/>
        </p:spPr>
      </p:pic>
      <p:sp>
        <p:nvSpPr>
          <p:cNvPr id="3" name="Прямоугольник 2"/>
          <p:cNvSpPr/>
          <p:nvPr/>
        </p:nvSpPr>
        <p:spPr>
          <a:xfrm>
            <a:off x="2276697" y="4005064"/>
            <a:ext cx="4572000" cy="923330"/>
          </a:xfrm>
          <a:prstGeom prst="rect">
            <a:avLst/>
          </a:prstGeom>
        </p:spPr>
        <p:txBody>
          <a:bodyPr>
            <a:spAutoFit/>
          </a:bodyPr>
          <a:lstStyle/>
          <a:p>
            <a:pPr algn="ctr"/>
            <a:r>
              <a:rPr lang="en-US" dirty="0" smtClean="0"/>
              <a:t>Part 2</a:t>
            </a:r>
          </a:p>
          <a:p>
            <a:r>
              <a:rPr lang="en-US" dirty="0" smtClean="0">
                <a:hlinkClick r:id="rId3"/>
              </a:rPr>
              <a:t>https</a:t>
            </a:r>
            <a:r>
              <a:rPr lang="en-US">
                <a:hlinkClick r:id="rId3"/>
              </a:rPr>
              <a:t>://</a:t>
            </a:r>
            <a:r>
              <a:rPr lang="en-US" smtClean="0">
                <a:hlinkClick r:id="rId3"/>
              </a:rPr>
              <a:t>www.moodle.hneu.edu.ua/mod/resource/view.php?id=4651</a:t>
            </a:r>
            <a:r>
              <a:rPr lang="en-US" dirty="0" smtClean="0"/>
              <a:t> </a:t>
            </a:r>
            <a:endParaRPr lang="en-US" dirty="0"/>
          </a:p>
        </p:txBody>
      </p:sp>
    </p:spTree>
    <p:extLst>
      <p:ext uri="{BB962C8B-B14F-4D97-AF65-F5344CB8AC3E}">
        <p14:creationId xmlns:p14="http://schemas.microsoft.com/office/powerpoint/2010/main" val="18853425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Объект 2"/>
          <p:cNvSpPr>
            <a:spLocks noGrp="1"/>
          </p:cNvSpPr>
          <p:nvPr>
            <p:ph idx="4294967295"/>
          </p:nvPr>
        </p:nvSpPr>
        <p:spPr>
          <a:xfrm>
            <a:off x="250825" y="1412875"/>
            <a:ext cx="8642350" cy="5040313"/>
          </a:xfrm>
        </p:spPr>
        <p:txBody>
          <a:bodyPr/>
          <a:lstStyle/>
          <a:p>
            <a:pPr marL="0" indent="0" algn="ctr" eaLnBrk="1" hangingPunct="1">
              <a:lnSpc>
                <a:spcPct val="80000"/>
              </a:lnSpc>
              <a:buFont typeface="Arial" charset="0"/>
              <a:buNone/>
            </a:pPr>
            <a:r>
              <a:rPr lang="ru-RU" sz="2800" b="1" smtClean="0"/>
              <a:t>ELECTRONIC ACCOUNTING MACHINE ERA</a:t>
            </a:r>
            <a:r>
              <a:rPr lang="ru-RU" sz="2800" smtClean="0"/>
              <a:t>: 1930–1950</a:t>
            </a:r>
            <a:r>
              <a:rPr lang="en-US" sz="2800" b="1" smtClean="0"/>
              <a:t>.</a:t>
            </a:r>
          </a:p>
          <a:p>
            <a:pPr marL="0" indent="0" eaLnBrk="1" hangingPunct="1">
              <a:lnSpc>
                <a:spcPct val="80000"/>
              </a:lnSpc>
              <a:buFont typeface="Arial" charset="0"/>
              <a:buNone/>
            </a:pPr>
            <a:endParaRPr lang="en-US" sz="2800" smtClean="0"/>
          </a:p>
          <a:p>
            <a:pPr marL="0" indent="0" eaLnBrk="1" hangingPunct="1">
              <a:lnSpc>
                <a:spcPct val="80000"/>
              </a:lnSpc>
              <a:buFont typeface="Arial" charset="0"/>
              <a:buNone/>
            </a:pPr>
            <a:r>
              <a:rPr lang="en-US" sz="2400" smtClean="0"/>
              <a:t>The first era of business compu-</a:t>
            </a:r>
          </a:p>
          <a:p>
            <a:pPr marL="0" indent="0" eaLnBrk="1" hangingPunct="1">
              <a:lnSpc>
                <a:spcPct val="80000"/>
              </a:lnSpc>
              <a:buFont typeface="Arial" charset="0"/>
              <a:buNone/>
            </a:pPr>
            <a:r>
              <a:rPr lang="en-US" sz="2400" smtClean="0"/>
              <a:t>ting used specialized machines </a:t>
            </a:r>
          </a:p>
          <a:p>
            <a:pPr marL="0" indent="0" eaLnBrk="1" hangingPunct="1">
              <a:lnSpc>
                <a:spcPct val="80000"/>
              </a:lnSpc>
              <a:buFont typeface="Arial" charset="0"/>
              <a:buNone/>
            </a:pPr>
            <a:r>
              <a:rPr lang="en-US" sz="2400" smtClean="0"/>
              <a:t>that could sort computer cards </a:t>
            </a:r>
          </a:p>
          <a:p>
            <a:pPr marL="0" indent="0" eaLnBrk="1" hangingPunct="1">
              <a:lnSpc>
                <a:spcPct val="80000"/>
              </a:lnSpc>
              <a:buFont typeface="Arial" charset="0"/>
              <a:buNone/>
            </a:pPr>
            <a:r>
              <a:rPr lang="en-US" sz="2400" smtClean="0"/>
              <a:t>into bins, accumulate totals, and </a:t>
            </a:r>
          </a:p>
          <a:p>
            <a:pPr marL="0" indent="0" eaLnBrk="1" hangingPunct="1">
              <a:lnSpc>
                <a:spcPct val="80000"/>
              </a:lnSpc>
              <a:buFont typeface="Arial" charset="0"/>
              <a:buNone/>
            </a:pPr>
            <a:r>
              <a:rPr lang="en-US" sz="2400" smtClean="0"/>
              <a:t>print reports (DaCruz, 2004). Although the electronic accounting machine was an efficient processor of accounting tasks, the machines were large and cumbersome. Software programs were hardwired into circuit boards, and they could be changed by altering the wired connections on a patch board. A human was the operating system, controlling all system resources.</a:t>
            </a:r>
          </a:p>
        </p:txBody>
      </p:sp>
      <p:pic>
        <p:nvPicPr>
          <p:cNvPr id="16388" name="Picture 6" descr="1"/>
          <p:cNvPicPr>
            <a:picLocks noChangeAspect="1" noChangeArrowheads="1"/>
          </p:cNvPicPr>
          <p:nvPr/>
        </p:nvPicPr>
        <p:blipFill>
          <a:blip r:embed="rId2"/>
          <a:srcRect/>
          <a:stretch>
            <a:fillRect/>
          </a:stretch>
        </p:blipFill>
        <p:spPr bwMode="auto">
          <a:xfrm>
            <a:off x="4932363" y="2205038"/>
            <a:ext cx="3651250" cy="1435100"/>
          </a:xfrm>
          <a:prstGeom prst="rect">
            <a:avLst/>
          </a:prstGeom>
          <a:noFill/>
          <a:ln w="9525">
            <a:noFill/>
            <a:miter lim="800000"/>
            <a:headEnd/>
            <a:tailEnd/>
          </a:ln>
        </p:spPr>
      </p:pic>
      <p:sp>
        <p:nvSpPr>
          <p:cNvPr id="16390" name="Заголовок 1"/>
          <p:cNvSpPr>
            <a:spLocks/>
          </p:cNvSpPr>
          <p:nvPr/>
        </p:nvSpPr>
        <p:spPr bwMode="auto">
          <a:xfrm>
            <a:off x="4716463" y="404813"/>
            <a:ext cx="3816350" cy="638175"/>
          </a:xfrm>
          <a:prstGeom prst="rect">
            <a:avLst/>
          </a:prstGeom>
          <a:noFill/>
          <a:ln w="9525">
            <a:noFill/>
            <a:miter lim="800000"/>
            <a:headEnd/>
            <a:tailEnd/>
          </a:ln>
        </p:spPr>
        <p:txBody>
          <a:bodyPr anchor="ctr"/>
          <a:lstStyle/>
          <a:p>
            <a:pPr algn="ctr"/>
            <a:r>
              <a:rPr lang="en-US" sz="4000" b="1">
                <a:latin typeface="Calibri" pitchFamily="34" charset="0"/>
              </a:rPr>
              <a:t>IT infrastructure</a:t>
            </a:r>
            <a:endParaRPr lang="ru-RU" sz="4000">
              <a:latin typeface="Calibri" pitchFamily="34" charset="0"/>
            </a:endParaRPr>
          </a:p>
        </p:txBody>
      </p:sp>
      <p:pic>
        <p:nvPicPr>
          <p:cNvPr id="16391" name="Picture 7" descr="MASTIS_logo"/>
          <p:cNvPicPr>
            <a:picLocks noChangeAspect="1" noChangeArrowheads="1"/>
          </p:cNvPicPr>
          <p:nvPr/>
        </p:nvPicPr>
        <p:blipFill>
          <a:blip r:embed="rId3"/>
          <a:srcRect/>
          <a:stretch>
            <a:fillRect/>
          </a:stretch>
        </p:blipFill>
        <p:spPr bwMode="auto">
          <a:xfrm>
            <a:off x="336550" y="404813"/>
            <a:ext cx="3948113" cy="72072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Объект 2"/>
          <p:cNvSpPr>
            <a:spLocks noGrp="1"/>
          </p:cNvSpPr>
          <p:nvPr>
            <p:ph idx="4294967295"/>
          </p:nvPr>
        </p:nvSpPr>
        <p:spPr>
          <a:xfrm>
            <a:off x="250825" y="1412875"/>
            <a:ext cx="8642350" cy="5040313"/>
          </a:xfrm>
        </p:spPr>
        <p:txBody>
          <a:bodyPr/>
          <a:lstStyle/>
          <a:p>
            <a:pPr marL="0" indent="0" algn="ctr" eaLnBrk="1" hangingPunct="1">
              <a:lnSpc>
                <a:spcPct val="80000"/>
              </a:lnSpc>
              <a:buFont typeface="Arial" charset="0"/>
              <a:buNone/>
            </a:pPr>
            <a:r>
              <a:rPr lang="ru-RU" sz="2800" b="1" smtClean="0"/>
              <a:t>GENERAL-PURPOSE MAINFRAME AND </a:t>
            </a:r>
            <a:endParaRPr lang="en-US" sz="2800" b="1" smtClean="0"/>
          </a:p>
          <a:p>
            <a:pPr marL="0" indent="0" algn="ctr" eaLnBrk="1" hangingPunct="1">
              <a:lnSpc>
                <a:spcPct val="80000"/>
              </a:lnSpc>
              <a:buFont typeface="Arial" charset="0"/>
              <a:buNone/>
            </a:pPr>
            <a:r>
              <a:rPr lang="ru-RU" sz="2800" b="1" smtClean="0"/>
              <a:t>MINICOMPUTER ERA</a:t>
            </a:r>
            <a:r>
              <a:rPr lang="ru-RU" sz="2800" smtClean="0"/>
              <a:t>:  1959  TO  PRESENT</a:t>
            </a:r>
            <a:r>
              <a:rPr lang="en-US" sz="2800" b="1" smtClean="0"/>
              <a:t>.</a:t>
            </a:r>
          </a:p>
          <a:p>
            <a:pPr marL="0" indent="0" eaLnBrk="1" hangingPunct="1">
              <a:lnSpc>
                <a:spcPct val="80000"/>
              </a:lnSpc>
              <a:buFont typeface="Arial" charset="0"/>
              <a:buNone/>
            </a:pPr>
            <a:endParaRPr lang="en-US" sz="2800" smtClean="0"/>
          </a:p>
          <a:p>
            <a:pPr marL="0" indent="0" eaLnBrk="1" hangingPunct="1">
              <a:lnSpc>
                <a:spcPct val="80000"/>
              </a:lnSpc>
              <a:buFont typeface="Arial" charset="0"/>
              <a:buNone/>
            </a:pPr>
            <a:r>
              <a:rPr lang="en-US" sz="2400" smtClean="0"/>
              <a:t>In 1965, the general-purpose </a:t>
            </a:r>
          </a:p>
          <a:p>
            <a:pPr marL="0" indent="0" eaLnBrk="1" hangingPunct="1">
              <a:lnSpc>
                <a:spcPct val="80000"/>
              </a:lnSpc>
              <a:buFont typeface="Arial" charset="0"/>
              <a:buNone/>
            </a:pPr>
            <a:r>
              <a:rPr lang="en-US" sz="2400" smtClean="0"/>
              <a:t>commercial mainframe com-</a:t>
            </a:r>
          </a:p>
          <a:p>
            <a:pPr marL="0" indent="0" eaLnBrk="1" hangingPunct="1">
              <a:lnSpc>
                <a:spcPct val="80000"/>
              </a:lnSpc>
              <a:buFont typeface="Arial" charset="0"/>
              <a:buNone/>
            </a:pPr>
            <a:r>
              <a:rPr lang="en-US" sz="2400" smtClean="0"/>
              <a:t>puter truly came into its own</a:t>
            </a:r>
          </a:p>
          <a:p>
            <a:pPr marL="0" indent="0" eaLnBrk="1" hangingPunct="1">
              <a:lnSpc>
                <a:spcPct val="80000"/>
              </a:lnSpc>
              <a:buFont typeface="Arial" charset="0"/>
              <a:buNone/>
            </a:pPr>
            <a:r>
              <a:rPr lang="en-US" sz="2400" smtClean="0"/>
              <a:t> with the introduction of the </a:t>
            </a:r>
          </a:p>
          <a:p>
            <a:pPr marL="0" indent="0" eaLnBrk="1" hangingPunct="1">
              <a:lnSpc>
                <a:spcPct val="80000"/>
              </a:lnSpc>
              <a:buFont typeface="Arial" charset="0"/>
              <a:buNone/>
            </a:pPr>
            <a:r>
              <a:rPr lang="en-US" sz="2400" smtClean="0"/>
              <a:t>IBM 360 series. The 360 was </a:t>
            </a:r>
          </a:p>
          <a:p>
            <a:pPr marL="0" indent="0" eaLnBrk="1" hangingPunct="1">
              <a:lnSpc>
                <a:spcPct val="80000"/>
              </a:lnSpc>
              <a:buFont typeface="Arial" charset="0"/>
              <a:buNone/>
            </a:pPr>
            <a:r>
              <a:rPr lang="en-US" sz="2400" smtClean="0"/>
              <a:t>the first commercial computer with a powerful operating system that could provide time sharing, multitasking, and virtual memory in more advanced models.</a:t>
            </a:r>
          </a:p>
        </p:txBody>
      </p:sp>
      <p:pic>
        <p:nvPicPr>
          <p:cNvPr id="17412" name="Picture 6" descr="2"/>
          <p:cNvPicPr>
            <a:picLocks noChangeAspect="1" noChangeArrowheads="1"/>
          </p:cNvPicPr>
          <p:nvPr/>
        </p:nvPicPr>
        <p:blipFill>
          <a:blip r:embed="rId2"/>
          <a:srcRect/>
          <a:stretch>
            <a:fillRect/>
          </a:stretch>
        </p:blipFill>
        <p:spPr bwMode="auto">
          <a:xfrm>
            <a:off x="4427538" y="2565400"/>
            <a:ext cx="3933825" cy="1962150"/>
          </a:xfrm>
          <a:prstGeom prst="rect">
            <a:avLst/>
          </a:prstGeom>
          <a:noFill/>
          <a:ln w="9525">
            <a:noFill/>
            <a:miter lim="800000"/>
            <a:headEnd/>
            <a:tailEnd/>
          </a:ln>
        </p:spPr>
      </p:pic>
      <p:sp>
        <p:nvSpPr>
          <p:cNvPr id="17414" name="Заголовок 1"/>
          <p:cNvSpPr>
            <a:spLocks/>
          </p:cNvSpPr>
          <p:nvPr/>
        </p:nvSpPr>
        <p:spPr bwMode="auto">
          <a:xfrm>
            <a:off x="4716463" y="404813"/>
            <a:ext cx="3816350" cy="638175"/>
          </a:xfrm>
          <a:prstGeom prst="rect">
            <a:avLst/>
          </a:prstGeom>
          <a:noFill/>
          <a:ln w="9525">
            <a:noFill/>
            <a:miter lim="800000"/>
            <a:headEnd/>
            <a:tailEnd/>
          </a:ln>
        </p:spPr>
        <p:txBody>
          <a:bodyPr anchor="ctr"/>
          <a:lstStyle/>
          <a:p>
            <a:pPr algn="ctr"/>
            <a:r>
              <a:rPr lang="en-US" sz="4000" b="1">
                <a:latin typeface="Calibri" pitchFamily="34" charset="0"/>
              </a:rPr>
              <a:t>IT infrastructure</a:t>
            </a:r>
            <a:endParaRPr lang="ru-RU" sz="4000">
              <a:latin typeface="Calibri" pitchFamily="34" charset="0"/>
            </a:endParaRPr>
          </a:p>
        </p:txBody>
      </p:sp>
      <p:pic>
        <p:nvPicPr>
          <p:cNvPr id="17415" name="Picture 7" descr="MASTIS_logo"/>
          <p:cNvPicPr>
            <a:picLocks noChangeAspect="1" noChangeArrowheads="1"/>
          </p:cNvPicPr>
          <p:nvPr/>
        </p:nvPicPr>
        <p:blipFill>
          <a:blip r:embed="rId3"/>
          <a:srcRect/>
          <a:stretch>
            <a:fillRect/>
          </a:stretch>
        </p:blipFill>
        <p:spPr bwMode="auto">
          <a:xfrm>
            <a:off x="336550" y="404813"/>
            <a:ext cx="3948113" cy="72072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Объект 2"/>
          <p:cNvSpPr>
            <a:spLocks noGrp="1"/>
          </p:cNvSpPr>
          <p:nvPr>
            <p:ph idx="4294967295"/>
          </p:nvPr>
        </p:nvSpPr>
        <p:spPr>
          <a:xfrm>
            <a:off x="179388" y="1412875"/>
            <a:ext cx="8713787" cy="5040313"/>
          </a:xfrm>
        </p:spPr>
        <p:txBody>
          <a:bodyPr/>
          <a:lstStyle/>
          <a:p>
            <a:pPr marL="0" indent="0" algn="ctr" eaLnBrk="1" hangingPunct="1">
              <a:lnSpc>
                <a:spcPct val="80000"/>
              </a:lnSpc>
              <a:buFont typeface="Arial" charset="0"/>
              <a:buNone/>
            </a:pPr>
            <a:r>
              <a:rPr lang="ru-RU" sz="2800" b="1" smtClean="0"/>
              <a:t>GENERAL-PURPOSE MAINFRAME AND </a:t>
            </a:r>
            <a:endParaRPr lang="en-US" sz="2800" b="1" smtClean="0"/>
          </a:p>
          <a:p>
            <a:pPr marL="0" indent="0" algn="ctr" eaLnBrk="1" hangingPunct="1">
              <a:lnSpc>
                <a:spcPct val="80000"/>
              </a:lnSpc>
              <a:buFont typeface="Arial" charset="0"/>
              <a:buNone/>
            </a:pPr>
            <a:r>
              <a:rPr lang="ru-RU" sz="2800" b="1" smtClean="0"/>
              <a:t>MINICOMPUTER ERA</a:t>
            </a:r>
            <a:r>
              <a:rPr lang="ru-RU" sz="2800" smtClean="0"/>
              <a:t>:  1959  TO  PRESENT</a:t>
            </a:r>
            <a:r>
              <a:rPr lang="en-US" sz="2800" b="1" smtClean="0"/>
              <a:t>.</a:t>
            </a:r>
          </a:p>
          <a:p>
            <a:pPr marL="0" indent="0" eaLnBrk="1" hangingPunct="1">
              <a:lnSpc>
                <a:spcPct val="80000"/>
              </a:lnSpc>
              <a:buFont typeface="Arial" charset="0"/>
              <a:buNone/>
            </a:pPr>
            <a:r>
              <a:rPr lang="en-US" sz="2400" b="1" smtClean="0"/>
              <a:t>Mainframe</a:t>
            </a:r>
            <a:r>
              <a:rPr lang="en-US" sz="2400" smtClean="0"/>
              <a:t> computers eventually</a:t>
            </a:r>
          </a:p>
          <a:p>
            <a:pPr marL="0" indent="0" eaLnBrk="1" hangingPunct="1">
              <a:lnSpc>
                <a:spcPct val="80000"/>
              </a:lnSpc>
              <a:buFont typeface="Arial" charset="0"/>
              <a:buNone/>
            </a:pPr>
            <a:r>
              <a:rPr lang="en-US" sz="2400" smtClean="0"/>
              <a:t> became powerful enough to sup-</a:t>
            </a:r>
          </a:p>
          <a:p>
            <a:pPr marL="0" indent="0" eaLnBrk="1" hangingPunct="1">
              <a:lnSpc>
                <a:spcPct val="80000"/>
              </a:lnSpc>
              <a:buFont typeface="Arial" charset="0"/>
              <a:buNone/>
            </a:pPr>
            <a:r>
              <a:rPr lang="en-US" sz="2400" smtClean="0"/>
              <a:t>port thousands of online remote </a:t>
            </a:r>
          </a:p>
          <a:p>
            <a:pPr marL="0" indent="0" eaLnBrk="1" hangingPunct="1">
              <a:lnSpc>
                <a:spcPct val="80000"/>
              </a:lnSpc>
              <a:buFont typeface="Arial" charset="0"/>
              <a:buNone/>
            </a:pPr>
            <a:r>
              <a:rPr lang="en-US" sz="2400" smtClean="0"/>
              <a:t>terminals connected to a centrali-</a:t>
            </a:r>
          </a:p>
          <a:p>
            <a:pPr marL="0" indent="0" eaLnBrk="1" hangingPunct="1">
              <a:lnSpc>
                <a:spcPct val="80000"/>
              </a:lnSpc>
              <a:buFont typeface="Arial" charset="0"/>
              <a:buNone/>
            </a:pPr>
            <a:r>
              <a:rPr lang="en-US" sz="2400" smtClean="0"/>
              <a:t>zed mainframe using proprietary </a:t>
            </a:r>
          </a:p>
          <a:p>
            <a:pPr marL="0" indent="0" eaLnBrk="1" hangingPunct="1">
              <a:lnSpc>
                <a:spcPct val="80000"/>
              </a:lnSpc>
              <a:buFont typeface="Arial" charset="0"/>
              <a:buNone/>
            </a:pPr>
            <a:r>
              <a:rPr lang="en-US" sz="2400" smtClean="0"/>
              <a:t>communication protocols and pro-</a:t>
            </a:r>
          </a:p>
          <a:p>
            <a:pPr marL="0" indent="0" eaLnBrk="1" hangingPunct="1">
              <a:lnSpc>
                <a:spcPct val="80000"/>
              </a:lnSpc>
              <a:buFont typeface="Arial" charset="0"/>
              <a:buNone/>
            </a:pPr>
            <a:r>
              <a:rPr lang="en-US" sz="2400" smtClean="0"/>
              <a:t>prietary data lines. The first airline </a:t>
            </a:r>
          </a:p>
          <a:p>
            <a:pPr marL="0" indent="0" eaLnBrk="1" hangingPunct="1">
              <a:lnSpc>
                <a:spcPct val="80000"/>
              </a:lnSpc>
              <a:buFont typeface="Arial" charset="0"/>
              <a:buNone/>
            </a:pPr>
            <a:r>
              <a:rPr lang="en-US" sz="2400" smtClean="0"/>
              <a:t>reservation systems appeared in </a:t>
            </a:r>
          </a:p>
          <a:p>
            <a:pPr marL="0" indent="0" eaLnBrk="1" hangingPunct="1">
              <a:lnSpc>
                <a:spcPct val="80000"/>
              </a:lnSpc>
              <a:buFont typeface="Arial" charset="0"/>
              <a:buNone/>
            </a:pPr>
            <a:r>
              <a:rPr lang="en-US" sz="2400" smtClean="0"/>
              <a:t>1959 and became the prototypical online, real-time interactive computing system that could scale to the size of an entire nation.</a:t>
            </a:r>
          </a:p>
        </p:txBody>
      </p:sp>
      <p:pic>
        <p:nvPicPr>
          <p:cNvPr id="18436" name="Picture 6" descr="DE73rcJUIAAD01-"/>
          <p:cNvPicPr>
            <a:picLocks noChangeAspect="1" noChangeArrowheads="1"/>
          </p:cNvPicPr>
          <p:nvPr/>
        </p:nvPicPr>
        <p:blipFill>
          <a:blip r:embed="rId2"/>
          <a:srcRect/>
          <a:stretch>
            <a:fillRect/>
          </a:stretch>
        </p:blipFill>
        <p:spPr bwMode="auto">
          <a:xfrm>
            <a:off x="5076825" y="2205038"/>
            <a:ext cx="3671888" cy="3019425"/>
          </a:xfrm>
          <a:prstGeom prst="rect">
            <a:avLst/>
          </a:prstGeom>
          <a:noFill/>
          <a:ln w="9525">
            <a:noFill/>
            <a:miter lim="800000"/>
            <a:headEnd/>
            <a:tailEnd/>
          </a:ln>
        </p:spPr>
      </p:pic>
      <p:sp>
        <p:nvSpPr>
          <p:cNvPr id="18438" name="Заголовок 1"/>
          <p:cNvSpPr>
            <a:spLocks/>
          </p:cNvSpPr>
          <p:nvPr/>
        </p:nvSpPr>
        <p:spPr bwMode="auto">
          <a:xfrm>
            <a:off x="4716463" y="404813"/>
            <a:ext cx="3816350" cy="638175"/>
          </a:xfrm>
          <a:prstGeom prst="rect">
            <a:avLst/>
          </a:prstGeom>
          <a:noFill/>
          <a:ln w="9525">
            <a:noFill/>
            <a:miter lim="800000"/>
            <a:headEnd/>
            <a:tailEnd/>
          </a:ln>
        </p:spPr>
        <p:txBody>
          <a:bodyPr anchor="ctr"/>
          <a:lstStyle/>
          <a:p>
            <a:pPr algn="ctr"/>
            <a:r>
              <a:rPr lang="en-US" sz="4000" b="1">
                <a:latin typeface="Calibri" pitchFamily="34" charset="0"/>
              </a:rPr>
              <a:t>IT infrastructure</a:t>
            </a:r>
            <a:endParaRPr lang="ru-RU" sz="4000">
              <a:latin typeface="Calibri" pitchFamily="34" charset="0"/>
            </a:endParaRPr>
          </a:p>
        </p:txBody>
      </p:sp>
      <p:pic>
        <p:nvPicPr>
          <p:cNvPr id="18439" name="Picture 7" descr="MASTIS_logo"/>
          <p:cNvPicPr>
            <a:picLocks noChangeAspect="1" noChangeArrowheads="1"/>
          </p:cNvPicPr>
          <p:nvPr/>
        </p:nvPicPr>
        <p:blipFill>
          <a:blip r:embed="rId3"/>
          <a:srcRect/>
          <a:stretch>
            <a:fillRect/>
          </a:stretch>
        </p:blipFill>
        <p:spPr bwMode="auto">
          <a:xfrm>
            <a:off x="336550" y="404813"/>
            <a:ext cx="3948113" cy="720725"/>
          </a:xfrm>
          <a:prstGeom prst="rect">
            <a:avLst/>
          </a:prstGeom>
          <a:noFill/>
        </p:spPr>
      </p:pic>
      <p:sp>
        <p:nvSpPr>
          <p:cNvPr id="18440" name="Text Box 8"/>
          <p:cNvSpPr txBox="1">
            <a:spLocks noChangeArrowheads="1"/>
          </p:cNvSpPr>
          <p:nvPr/>
        </p:nvSpPr>
        <p:spPr bwMode="auto">
          <a:xfrm>
            <a:off x="184150" y="6143625"/>
            <a:ext cx="7219950" cy="304800"/>
          </a:xfrm>
          <a:prstGeom prst="rect">
            <a:avLst/>
          </a:prstGeom>
          <a:noFill/>
          <a:ln w="9525">
            <a:noFill/>
            <a:miter lim="800000"/>
            <a:headEnd/>
            <a:tailEnd/>
          </a:ln>
          <a:effectLst/>
        </p:spPr>
        <p:txBody>
          <a:bodyPr wrap="none">
            <a:spAutoFit/>
          </a:bodyPr>
          <a:lstStyle/>
          <a:p>
            <a:r>
              <a:rPr lang="ru-RU" sz="1400"/>
              <a:t>* - https://i0.wp.com/www.enterprisetimes.co.uk/wp-content/uploads/2017/07/IBM_z14.jpg</a:t>
            </a:r>
          </a:p>
        </p:txBody>
      </p:sp>
      <p:sp>
        <p:nvSpPr>
          <p:cNvPr id="18441" name="Text Box 9"/>
          <p:cNvSpPr txBox="1">
            <a:spLocks noChangeArrowheads="1"/>
          </p:cNvSpPr>
          <p:nvPr/>
        </p:nvSpPr>
        <p:spPr bwMode="auto">
          <a:xfrm>
            <a:off x="8675688" y="2060575"/>
            <a:ext cx="273050" cy="366713"/>
          </a:xfrm>
          <a:prstGeom prst="rect">
            <a:avLst/>
          </a:prstGeom>
          <a:noFill/>
          <a:ln w="9525">
            <a:noFill/>
            <a:miter lim="800000"/>
            <a:headEnd/>
            <a:tailEnd/>
          </a:ln>
          <a:effectLst/>
        </p:spPr>
        <p:txBody>
          <a:bodyPr wrap="none">
            <a:spAutoFit/>
          </a:bodyPr>
          <a:lstStyle/>
          <a:p>
            <a:r>
              <a:rPr lang="ru-RU"/>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Объект 2"/>
          <p:cNvSpPr>
            <a:spLocks noGrp="1"/>
          </p:cNvSpPr>
          <p:nvPr>
            <p:ph idx="4294967295"/>
          </p:nvPr>
        </p:nvSpPr>
        <p:spPr>
          <a:xfrm>
            <a:off x="250825" y="1412875"/>
            <a:ext cx="8642350" cy="5040313"/>
          </a:xfrm>
        </p:spPr>
        <p:txBody>
          <a:bodyPr/>
          <a:lstStyle/>
          <a:p>
            <a:pPr marL="0" indent="0" algn="ctr" eaLnBrk="1" hangingPunct="1">
              <a:lnSpc>
                <a:spcPct val="80000"/>
              </a:lnSpc>
              <a:buFont typeface="Arial" charset="0"/>
              <a:buNone/>
            </a:pPr>
            <a:r>
              <a:rPr lang="ru-RU" sz="2800" b="1" smtClean="0"/>
              <a:t>GENERAL-PURPOSE MAINFRAME AND </a:t>
            </a:r>
            <a:endParaRPr lang="en-US" sz="2800" b="1" smtClean="0"/>
          </a:p>
          <a:p>
            <a:pPr marL="0" indent="0" algn="ctr" eaLnBrk="1" hangingPunct="1">
              <a:lnSpc>
                <a:spcPct val="80000"/>
              </a:lnSpc>
              <a:buFont typeface="Arial" charset="0"/>
              <a:buNone/>
            </a:pPr>
            <a:r>
              <a:rPr lang="ru-RU" sz="2800" b="1" smtClean="0"/>
              <a:t>MINICOMPUTER ERA</a:t>
            </a:r>
            <a:r>
              <a:rPr lang="ru-RU" sz="2800" smtClean="0"/>
              <a:t>:  1959  TO  PRESENT</a:t>
            </a:r>
            <a:r>
              <a:rPr lang="en-US" sz="2800" b="1" smtClean="0"/>
              <a:t>.</a:t>
            </a:r>
          </a:p>
          <a:p>
            <a:pPr marL="0" indent="0" eaLnBrk="1" hangingPunct="1">
              <a:lnSpc>
                <a:spcPct val="80000"/>
              </a:lnSpc>
              <a:buFont typeface="Arial" charset="0"/>
              <a:buNone/>
            </a:pPr>
            <a:r>
              <a:rPr lang="en-US" sz="2400" b="1" smtClean="0"/>
              <a:t>IBM</a:t>
            </a:r>
            <a:r>
              <a:rPr lang="en-US" sz="2400" smtClean="0"/>
              <a:t> dominated mainframe computing from 1965 onward and still dominates this more then </a:t>
            </a:r>
            <a:r>
              <a:rPr lang="en-US" sz="2400" b="1" smtClean="0"/>
              <a:t>$27 billion</a:t>
            </a:r>
            <a:r>
              <a:rPr lang="en-US" sz="2400" smtClean="0"/>
              <a:t> global market in 2019. Today IBM mainframe systems can work with a wide variety of different manufacturers’ computers and multiple operating systems on client/ server networks and networks based on Internet technology standards.</a:t>
            </a:r>
          </a:p>
        </p:txBody>
      </p:sp>
      <p:pic>
        <p:nvPicPr>
          <p:cNvPr id="19460" name="Picture 6" descr="ibm-mainframe-MAIN-832x333"/>
          <p:cNvPicPr>
            <a:picLocks noChangeAspect="1" noChangeArrowheads="1"/>
          </p:cNvPicPr>
          <p:nvPr/>
        </p:nvPicPr>
        <p:blipFill>
          <a:blip r:embed="rId2"/>
          <a:srcRect/>
          <a:stretch>
            <a:fillRect/>
          </a:stretch>
        </p:blipFill>
        <p:spPr bwMode="auto">
          <a:xfrm>
            <a:off x="1763713" y="4005263"/>
            <a:ext cx="5845175" cy="2339975"/>
          </a:xfrm>
          <a:prstGeom prst="rect">
            <a:avLst/>
          </a:prstGeom>
          <a:noFill/>
          <a:ln w="9525">
            <a:noFill/>
            <a:miter lim="800000"/>
            <a:headEnd/>
            <a:tailEnd/>
          </a:ln>
        </p:spPr>
      </p:pic>
      <p:sp>
        <p:nvSpPr>
          <p:cNvPr id="19462" name="Заголовок 1"/>
          <p:cNvSpPr>
            <a:spLocks/>
          </p:cNvSpPr>
          <p:nvPr/>
        </p:nvSpPr>
        <p:spPr bwMode="auto">
          <a:xfrm>
            <a:off x="4716463" y="404813"/>
            <a:ext cx="3816350" cy="638175"/>
          </a:xfrm>
          <a:prstGeom prst="rect">
            <a:avLst/>
          </a:prstGeom>
          <a:noFill/>
          <a:ln w="9525">
            <a:noFill/>
            <a:miter lim="800000"/>
            <a:headEnd/>
            <a:tailEnd/>
          </a:ln>
        </p:spPr>
        <p:txBody>
          <a:bodyPr anchor="ctr"/>
          <a:lstStyle/>
          <a:p>
            <a:pPr algn="ctr"/>
            <a:r>
              <a:rPr lang="en-US" sz="4000" b="1">
                <a:latin typeface="Calibri" pitchFamily="34" charset="0"/>
              </a:rPr>
              <a:t>IT infrastructure</a:t>
            </a:r>
            <a:endParaRPr lang="ru-RU" sz="4000">
              <a:latin typeface="Calibri" pitchFamily="34" charset="0"/>
            </a:endParaRPr>
          </a:p>
        </p:txBody>
      </p:sp>
      <p:pic>
        <p:nvPicPr>
          <p:cNvPr id="19463" name="Picture 7" descr="MASTIS_logo"/>
          <p:cNvPicPr>
            <a:picLocks noChangeAspect="1" noChangeArrowheads="1"/>
          </p:cNvPicPr>
          <p:nvPr/>
        </p:nvPicPr>
        <p:blipFill>
          <a:blip r:embed="rId3"/>
          <a:srcRect/>
          <a:stretch>
            <a:fillRect/>
          </a:stretch>
        </p:blipFill>
        <p:spPr bwMode="auto">
          <a:xfrm>
            <a:off x="336550" y="404813"/>
            <a:ext cx="3948113" cy="720725"/>
          </a:xfrm>
          <a:prstGeom prst="rect">
            <a:avLst/>
          </a:prstGeom>
          <a:noFill/>
        </p:spPr>
      </p:pic>
      <p:sp>
        <p:nvSpPr>
          <p:cNvPr id="19464" name="Text Box 8"/>
          <p:cNvSpPr txBox="1">
            <a:spLocks noChangeArrowheads="1"/>
          </p:cNvSpPr>
          <p:nvPr/>
        </p:nvSpPr>
        <p:spPr bwMode="auto">
          <a:xfrm>
            <a:off x="87313" y="6440488"/>
            <a:ext cx="8753475" cy="228600"/>
          </a:xfrm>
          <a:prstGeom prst="rect">
            <a:avLst/>
          </a:prstGeom>
          <a:noFill/>
          <a:ln w="9525">
            <a:noFill/>
            <a:miter lim="800000"/>
            <a:headEnd/>
            <a:tailEnd/>
          </a:ln>
          <a:effectLst/>
        </p:spPr>
        <p:txBody>
          <a:bodyPr wrap="none">
            <a:spAutoFit/>
          </a:bodyPr>
          <a:lstStyle/>
          <a:p>
            <a:r>
              <a:rPr lang="ru-RU" sz="900"/>
              <a:t>* - http://editimage.club/iresize.php?img=http://www.multivu.com/players/English/8013251-ibm-z-mainframe-data-protection/image/ibmnewera-1499979863054-12-HR.jpg</a:t>
            </a:r>
          </a:p>
        </p:txBody>
      </p:sp>
      <p:sp>
        <p:nvSpPr>
          <p:cNvPr id="19465" name="Text Box 9"/>
          <p:cNvSpPr txBox="1">
            <a:spLocks noChangeArrowheads="1"/>
          </p:cNvSpPr>
          <p:nvPr/>
        </p:nvSpPr>
        <p:spPr bwMode="auto">
          <a:xfrm>
            <a:off x="7524750" y="3789363"/>
            <a:ext cx="273050" cy="366712"/>
          </a:xfrm>
          <a:prstGeom prst="rect">
            <a:avLst/>
          </a:prstGeom>
          <a:noFill/>
          <a:ln w="9525">
            <a:noFill/>
            <a:miter lim="800000"/>
            <a:headEnd/>
            <a:tailEnd/>
          </a:ln>
          <a:effectLst/>
        </p:spPr>
        <p:txBody>
          <a:bodyPr wrap="none">
            <a:spAutoFit/>
          </a:bodyPr>
          <a:lstStyle/>
          <a:p>
            <a:r>
              <a:rPr lang="ru-RU"/>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Объект 2"/>
          <p:cNvSpPr>
            <a:spLocks noGrp="1"/>
          </p:cNvSpPr>
          <p:nvPr>
            <p:ph idx="4294967295"/>
          </p:nvPr>
        </p:nvSpPr>
        <p:spPr>
          <a:xfrm>
            <a:off x="250825" y="1412875"/>
            <a:ext cx="8642350" cy="5040313"/>
          </a:xfrm>
        </p:spPr>
        <p:txBody>
          <a:bodyPr/>
          <a:lstStyle/>
          <a:p>
            <a:pPr marL="0" indent="0" algn="ctr" eaLnBrk="1" hangingPunct="1">
              <a:spcBef>
                <a:spcPct val="0"/>
              </a:spcBef>
              <a:buFontTx/>
              <a:buNone/>
            </a:pPr>
            <a:r>
              <a:rPr lang="ru-RU" sz="2800" b="1" smtClean="0"/>
              <a:t>PERSONAL COMPUTER ERA</a:t>
            </a:r>
            <a:r>
              <a:rPr lang="ru-RU" sz="2800" smtClean="0"/>
              <a:t>: (1981 TO PRESENT)</a:t>
            </a:r>
            <a:r>
              <a:rPr lang="en-US" sz="2800" b="1" smtClean="0"/>
              <a:t>.</a:t>
            </a:r>
          </a:p>
          <a:p>
            <a:pPr marL="0" indent="0" eaLnBrk="1" hangingPunct="1">
              <a:lnSpc>
                <a:spcPct val="80000"/>
              </a:lnSpc>
              <a:buFont typeface="Arial" charset="0"/>
              <a:buNone/>
            </a:pPr>
            <a:endParaRPr lang="uk-UA" sz="2800" smtClean="0"/>
          </a:p>
          <a:p>
            <a:pPr marL="0" indent="0" eaLnBrk="1" hangingPunct="1">
              <a:lnSpc>
                <a:spcPct val="80000"/>
              </a:lnSpc>
              <a:buFont typeface="Arial" charset="0"/>
              <a:buNone/>
            </a:pPr>
            <a:r>
              <a:rPr lang="en-US" sz="2400" smtClean="0"/>
              <a:t>Although the first truly perso</a:t>
            </a:r>
            <a:r>
              <a:rPr lang="uk-UA" sz="2400" smtClean="0"/>
              <a:t>-</a:t>
            </a:r>
          </a:p>
          <a:p>
            <a:pPr marL="0" indent="0" eaLnBrk="1" hangingPunct="1">
              <a:lnSpc>
                <a:spcPct val="80000"/>
              </a:lnSpc>
              <a:buFont typeface="Arial" charset="0"/>
              <a:buNone/>
            </a:pPr>
            <a:r>
              <a:rPr lang="en-US" sz="2400" smtClean="0"/>
              <a:t>nal computers (PCs) appeared </a:t>
            </a:r>
            <a:endParaRPr lang="uk-UA" sz="2400" smtClean="0"/>
          </a:p>
          <a:p>
            <a:pPr marL="0" indent="0" eaLnBrk="1" hangingPunct="1">
              <a:lnSpc>
                <a:spcPct val="80000"/>
              </a:lnSpc>
              <a:buFont typeface="Arial" charset="0"/>
              <a:buNone/>
            </a:pPr>
            <a:r>
              <a:rPr lang="en-US" sz="2400" smtClean="0"/>
              <a:t>in the 1970s (the Xerox Alto, </a:t>
            </a:r>
            <a:endParaRPr lang="uk-UA" sz="2400" smtClean="0"/>
          </a:p>
          <a:p>
            <a:pPr marL="0" indent="0" eaLnBrk="1" hangingPunct="1">
              <a:lnSpc>
                <a:spcPct val="80000"/>
              </a:lnSpc>
              <a:buFont typeface="Arial" charset="0"/>
              <a:buNone/>
            </a:pPr>
            <a:r>
              <a:rPr lang="en-US" sz="2400" smtClean="0"/>
              <a:t>MIT’s Altair, and the Apple I </a:t>
            </a:r>
            <a:endParaRPr lang="uk-UA" sz="2400" smtClean="0"/>
          </a:p>
          <a:p>
            <a:pPr marL="0" indent="0" eaLnBrk="1" hangingPunct="1">
              <a:lnSpc>
                <a:spcPct val="80000"/>
              </a:lnSpc>
              <a:buFont typeface="Arial" charset="0"/>
              <a:buNone/>
            </a:pPr>
            <a:r>
              <a:rPr lang="en-US" sz="2400" smtClean="0"/>
              <a:t>and II, to name a few), these </a:t>
            </a:r>
            <a:endParaRPr lang="uk-UA" sz="2400" smtClean="0"/>
          </a:p>
          <a:p>
            <a:pPr marL="0" indent="0" eaLnBrk="1" hangingPunct="1">
              <a:lnSpc>
                <a:spcPct val="80000"/>
              </a:lnSpc>
              <a:buFont typeface="Arial" charset="0"/>
              <a:buNone/>
            </a:pPr>
            <a:r>
              <a:rPr lang="en-US" sz="2400" smtClean="0"/>
              <a:t>machines had only limited distribution to computer enthusiasts. The appearance of the IBM PC in 1981 is usually credited as the beginning of the PC era because this machine was the first to become widely adopted in American businesses. </a:t>
            </a:r>
          </a:p>
        </p:txBody>
      </p:sp>
      <p:pic>
        <p:nvPicPr>
          <p:cNvPr id="20484" name="Picture 6" descr="3"/>
          <p:cNvPicPr>
            <a:picLocks noChangeAspect="1" noChangeArrowheads="1"/>
          </p:cNvPicPr>
          <p:nvPr/>
        </p:nvPicPr>
        <p:blipFill>
          <a:blip r:embed="rId2"/>
          <a:srcRect/>
          <a:stretch>
            <a:fillRect/>
          </a:stretch>
        </p:blipFill>
        <p:spPr bwMode="auto">
          <a:xfrm>
            <a:off x="4716463" y="2420938"/>
            <a:ext cx="3902075" cy="1589087"/>
          </a:xfrm>
          <a:prstGeom prst="rect">
            <a:avLst/>
          </a:prstGeom>
          <a:noFill/>
          <a:ln w="9525">
            <a:noFill/>
            <a:miter lim="800000"/>
            <a:headEnd/>
            <a:tailEnd/>
          </a:ln>
        </p:spPr>
      </p:pic>
      <p:sp>
        <p:nvSpPr>
          <p:cNvPr id="20486" name="Заголовок 1"/>
          <p:cNvSpPr>
            <a:spLocks/>
          </p:cNvSpPr>
          <p:nvPr/>
        </p:nvSpPr>
        <p:spPr bwMode="auto">
          <a:xfrm>
            <a:off x="4716463" y="404813"/>
            <a:ext cx="3816350" cy="638175"/>
          </a:xfrm>
          <a:prstGeom prst="rect">
            <a:avLst/>
          </a:prstGeom>
          <a:noFill/>
          <a:ln w="9525">
            <a:noFill/>
            <a:miter lim="800000"/>
            <a:headEnd/>
            <a:tailEnd/>
          </a:ln>
        </p:spPr>
        <p:txBody>
          <a:bodyPr anchor="ctr"/>
          <a:lstStyle/>
          <a:p>
            <a:pPr algn="ctr"/>
            <a:r>
              <a:rPr lang="en-US" sz="4000" b="1">
                <a:latin typeface="Calibri" pitchFamily="34" charset="0"/>
              </a:rPr>
              <a:t>IT infrastructure</a:t>
            </a:r>
            <a:endParaRPr lang="ru-RU" sz="4000">
              <a:latin typeface="Calibri" pitchFamily="34" charset="0"/>
            </a:endParaRPr>
          </a:p>
        </p:txBody>
      </p:sp>
      <p:pic>
        <p:nvPicPr>
          <p:cNvPr id="20487" name="Picture 7" descr="MASTIS_logo"/>
          <p:cNvPicPr>
            <a:picLocks noChangeAspect="1" noChangeArrowheads="1"/>
          </p:cNvPicPr>
          <p:nvPr/>
        </p:nvPicPr>
        <p:blipFill>
          <a:blip r:embed="rId3"/>
          <a:srcRect/>
          <a:stretch>
            <a:fillRect/>
          </a:stretch>
        </p:blipFill>
        <p:spPr bwMode="auto">
          <a:xfrm>
            <a:off x="336550" y="404813"/>
            <a:ext cx="3948113" cy="72072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Объект 2"/>
          <p:cNvSpPr>
            <a:spLocks noGrp="1"/>
          </p:cNvSpPr>
          <p:nvPr>
            <p:ph idx="4294967295"/>
          </p:nvPr>
        </p:nvSpPr>
        <p:spPr>
          <a:xfrm>
            <a:off x="250825" y="1412875"/>
            <a:ext cx="8642350" cy="5040313"/>
          </a:xfrm>
        </p:spPr>
        <p:txBody>
          <a:bodyPr/>
          <a:lstStyle/>
          <a:p>
            <a:pPr marL="0" indent="0" algn="ctr" eaLnBrk="1" hangingPunct="1">
              <a:spcBef>
                <a:spcPct val="0"/>
              </a:spcBef>
              <a:buFontTx/>
              <a:buNone/>
            </a:pPr>
            <a:r>
              <a:rPr lang="ru-RU" sz="2800" b="1" smtClean="0"/>
              <a:t>PERSONAL COMPUTER ERA</a:t>
            </a:r>
            <a:r>
              <a:rPr lang="ru-RU" sz="2800" smtClean="0"/>
              <a:t>: (1981 TO PRESENT)</a:t>
            </a:r>
            <a:r>
              <a:rPr lang="en-US" sz="2800" b="1" smtClean="0"/>
              <a:t>.</a:t>
            </a:r>
          </a:p>
          <a:p>
            <a:pPr marL="0" indent="0" eaLnBrk="1" hangingPunct="1">
              <a:lnSpc>
                <a:spcPct val="80000"/>
              </a:lnSpc>
              <a:buFont typeface="Arial" charset="0"/>
              <a:buNone/>
            </a:pPr>
            <a:endParaRPr lang="uk-UA" sz="2800" smtClean="0"/>
          </a:p>
          <a:p>
            <a:pPr marL="0" indent="0" eaLnBrk="1" hangingPunct="1">
              <a:lnSpc>
                <a:spcPct val="80000"/>
              </a:lnSpc>
              <a:buFont typeface="Arial" charset="0"/>
              <a:buNone/>
            </a:pPr>
            <a:endParaRPr lang="ru-RU" sz="2400" smtClean="0"/>
          </a:p>
          <a:p>
            <a:pPr marL="0" indent="0" eaLnBrk="1" hangingPunct="1">
              <a:lnSpc>
                <a:spcPct val="80000"/>
              </a:lnSpc>
              <a:buFont typeface="Arial" charset="0"/>
              <a:buNone/>
            </a:pPr>
            <a:r>
              <a:rPr lang="en-US" sz="2400" smtClean="0"/>
              <a:t>At first using the DOS opera</a:t>
            </a:r>
            <a:r>
              <a:rPr lang="uk-UA" sz="2400" smtClean="0"/>
              <a:t>-</a:t>
            </a:r>
          </a:p>
          <a:p>
            <a:pPr marL="0" indent="0" eaLnBrk="1" hangingPunct="1">
              <a:lnSpc>
                <a:spcPct val="80000"/>
              </a:lnSpc>
              <a:buFont typeface="Arial" charset="0"/>
              <a:buNone/>
            </a:pPr>
            <a:r>
              <a:rPr lang="en-US" sz="2400" smtClean="0"/>
              <a:t>ting system, a text-based com</a:t>
            </a:r>
            <a:r>
              <a:rPr lang="uk-UA" sz="2400" smtClean="0"/>
              <a:t>-</a:t>
            </a:r>
          </a:p>
          <a:p>
            <a:pPr marL="0" indent="0" eaLnBrk="1" hangingPunct="1">
              <a:lnSpc>
                <a:spcPct val="80000"/>
              </a:lnSpc>
              <a:buFont typeface="Arial" charset="0"/>
              <a:buNone/>
            </a:pPr>
            <a:r>
              <a:rPr lang="en-US" sz="2400" smtClean="0"/>
              <a:t>mand language, and later the </a:t>
            </a:r>
            <a:endParaRPr lang="uk-UA" sz="2400" smtClean="0"/>
          </a:p>
          <a:p>
            <a:pPr marL="0" indent="0" eaLnBrk="1" hangingPunct="1">
              <a:lnSpc>
                <a:spcPct val="80000"/>
              </a:lnSpc>
              <a:buFont typeface="Arial" charset="0"/>
              <a:buNone/>
            </a:pPr>
            <a:r>
              <a:rPr lang="en-US" sz="2400" smtClean="0"/>
              <a:t>Microsoft Windows operating </a:t>
            </a:r>
            <a:endParaRPr lang="uk-UA" sz="2400" smtClean="0"/>
          </a:p>
          <a:p>
            <a:pPr marL="0" indent="0" eaLnBrk="1" hangingPunct="1">
              <a:lnSpc>
                <a:spcPct val="80000"/>
              </a:lnSpc>
              <a:buFont typeface="Arial" charset="0"/>
              <a:buNone/>
            </a:pPr>
            <a:r>
              <a:rPr lang="en-US" sz="2400" smtClean="0"/>
              <a:t>system, the Wintel PC compu</a:t>
            </a:r>
            <a:r>
              <a:rPr lang="uk-UA" sz="2400" smtClean="0"/>
              <a:t>-</a:t>
            </a:r>
          </a:p>
          <a:p>
            <a:pPr marL="0" indent="0" eaLnBrk="1" hangingPunct="1">
              <a:lnSpc>
                <a:spcPct val="80000"/>
              </a:lnSpc>
              <a:buFont typeface="Arial" charset="0"/>
              <a:buNone/>
            </a:pPr>
            <a:r>
              <a:rPr lang="en-US" sz="2400" smtClean="0"/>
              <a:t>ter (Windows operating sys</a:t>
            </a:r>
            <a:r>
              <a:rPr lang="uk-UA" sz="2400" smtClean="0"/>
              <a:t>-</a:t>
            </a:r>
          </a:p>
          <a:p>
            <a:pPr marL="0" indent="0" eaLnBrk="1" hangingPunct="1">
              <a:lnSpc>
                <a:spcPct val="80000"/>
              </a:lnSpc>
              <a:buFont typeface="Arial" charset="0"/>
              <a:buNone/>
            </a:pPr>
            <a:r>
              <a:rPr lang="en-US" sz="2400" smtClean="0"/>
              <a:t>tem software on a computer with an Intel microprocessor) became the standard desktop personal computer. Today, 95 percent of the world’s estimated 1 billion computers use the Wintel standard.</a:t>
            </a:r>
          </a:p>
        </p:txBody>
      </p:sp>
      <p:pic>
        <p:nvPicPr>
          <p:cNvPr id="21508" name="Picture 6" descr="20160118-apple-02"/>
          <p:cNvPicPr>
            <a:picLocks noChangeAspect="1" noChangeArrowheads="1"/>
          </p:cNvPicPr>
          <p:nvPr/>
        </p:nvPicPr>
        <p:blipFill>
          <a:blip r:embed="rId2"/>
          <a:srcRect/>
          <a:stretch>
            <a:fillRect/>
          </a:stretch>
        </p:blipFill>
        <p:spPr bwMode="auto">
          <a:xfrm>
            <a:off x="4787900" y="1989138"/>
            <a:ext cx="3576638" cy="2878137"/>
          </a:xfrm>
          <a:prstGeom prst="rect">
            <a:avLst/>
          </a:prstGeom>
          <a:noFill/>
          <a:ln w="9525">
            <a:noFill/>
            <a:miter lim="800000"/>
            <a:headEnd/>
            <a:tailEnd/>
          </a:ln>
        </p:spPr>
      </p:pic>
      <p:sp>
        <p:nvSpPr>
          <p:cNvPr id="21510" name="Заголовок 1"/>
          <p:cNvSpPr>
            <a:spLocks/>
          </p:cNvSpPr>
          <p:nvPr/>
        </p:nvSpPr>
        <p:spPr bwMode="auto">
          <a:xfrm>
            <a:off x="4716463" y="404813"/>
            <a:ext cx="3816350" cy="638175"/>
          </a:xfrm>
          <a:prstGeom prst="rect">
            <a:avLst/>
          </a:prstGeom>
          <a:noFill/>
          <a:ln w="9525">
            <a:noFill/>
            <a:miter lim="800000"/>
            <a:headEnd/>
            <a:tailEnd/>
          </a:ln>
        </p:spPr>
        <p:txBody>
          <a:bodyPr anchor="ctr"/>
          <a:lstStyle/>
          <a:p>
            <a:pPr algn="ctr"/>
            <a:r>
              <a:rPr lang="en-US" sz="4000" b="1">
                <a:latin typeface="Calibri" pitchFamily="34" charset="0"/>
              </a:rPr>
              <a:t>IT infrastructure</a:t>
            </a:r>
            <a:endParaRPr lang="ru-RU" sz="4000">
              <a:latin typeface="Calibri" pitchFamily="34" charset="0"/>
            </a:endParaRPr>
          </a:p>
        </p:txBody>
      </p:sp>
      <p:pic>
        <p:nvPicPr>
          <p:cNvPr id="21511" name="Picture 7" descr="MASTIS_logo"/>
          <p:cNvPicPr>
            <a:picLocks noChangeAspect="1" noChangeArrowheads="1"/>
          </p:cNvPicPr>
          <p:nvPr/>
        </p:nvPicPr>
        <p:blipFill>
          <a:blip r:embed="rId3"/>
          <a:srcRect/>
          <a:stretch>
            <a:fillRect/>
          </a:stretch>
        </p:blipFill>
        <p:spPr bwMode="auto">
          <a:xfrm>
            <a:off x="336550" y="404813"/>
            <a:ext cx="3948113" cy="720725"/>
          </a:xfrm>
          <a:prstGeom prst="rect">
            <a:avLst/>
          </a:prstGeom>
          <a:noFill/>
        </p:spPr>
      </p:pic>
      <p:sp>
        <p:nvSpPr>
          <p:cNvPr id="21512" name="Text Box 8"/>
          <p:cNvSpPr txBox="1">
            <a:spLocks noChangeArrowheads="1"/>
          </p:cNvSpPr>
          <p:nvPr/>
        </p:nvSpPr>
        <p:spPr bwMode="auto">
          <a:xfrm>
            <a:off x="338138" y="6113463"/>
            <a:ext cx="8413750" cy="366712"/>
          </a:xfrm>
          <a:prstGeom prst="rect">
            <a:avLst/>
          </a:prstGeom>
          <a:noFill/>
          <a:ln w="9525">
            <a:noFill/>
            <a:miter lim="800000"/>
            <a:headEnd/>
            <a:tailEnd/>
          </a:ln>
          <a:effectLst/>
        </p:spPr>
        <p:txBody>
          <a:bodyPr wrap="none">
            <a:spAutoFit/>
          </a:bodyPr>
          <a:lstStyle/>
          <a:p>
            <a:r>
              <a:rPr lang="ru-RU"/>
              <a:t>* - https://3dnews.ru/assets/external/illustrations/2014/02/02/800278/mac128k.jpg</a:t>
            </a:r>
          </a:p>
        </p:txBody>
      </p:sp>
      <p:sp>
        <p:nvSpPr>
          <p:cNvPr id="21513" name="Text Box 9"/>
          <p:cNvSpPr txBox="1">
            <a:spLocks noChangeArrowheads="1"/>
          </p:cNvSpPr>
          <p:nvPr/>
        </p:nvSpPr>
        <p:spPr bwMode="auto">
          <a:xfrm>
            <a:off x="8367713" y="1792288"/>
            <a:ext cx="273050" cy="366712"/>
          </a:xfrm>
          <a:prstGeom prst="rect">
            <a:avLst/>
          </a:prstGeom>
          <a:noFill/>
          <a:ln w="9525">
            <a:noFill/>
            <a:miter lim="800000"/>
            <a:headEnd/>
            <a:tailEnd/>
          </a:ln>
          <a:effectLst/>
        </p:spPr>
        <p:txBody>
          <a:bodyPr wrap="none">
            <a:spAutoFit/>
          </a:bodyPr>
          <a:lstStyle/>
          <a:p>
            <a:r>
              <a:rPr lang="ru-RU"/>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Объект 2"/>
          <p:cNvSpPr>
            <a:spLocks noGrp="1"/>
          </p:cNvSpPr>
          <p:nvPr>
            <p:ph idx="4294967295"/>
          </p:nvPr>
        </p:nvSpPr>
        <p:spPr>
          <a:xfrm>
            <a:off x="250825" y="1412875"/>
            <a:ext cx="8642350" cy="5040313"/>
          </a:xfrm>
        </p:spPr>
        <p:txBody>
          <a:bodyPr/>
          <a:lstStyle/>
          <a:p>
            <a:pPr marL="0" indent="0" algn="ctr" eaLnBrk="1" hangingPunct="1">
              <a:spcBef>
                <a:spcPct val="0"/>
              </a:spcBef>
              <a:buFontTx/>
              <a:buNone/>
            </a:pPr>
            <a:r>
              <a:rPr lang="ru-RU" sz="2800" b="1" smtClean="0"/>
              <a:t>PERSONAL COMPUTER ERA</a:t>
            </a:r>
            <a:r>
              <a:rPr lang="ru-RU" sz="2800" smtClean="0"/>
              <a:t>: (1981 TO PRESENT)</a:t>
            </a:r>
            <a:r>
              <a:rPr lang="en-US" sz="2800" b="1" smtClean="0"/>
              <a:t>.</a:t>
            </a:r>
          </a:p>
          <a:p>
            <a:pPr marL="0" indent="0" eaLnBrk="1" hangingPunct="1">
              <a:lnSpc>
                <a:spcPct val="80000"/>
              </a:lnSpc>
              <a:buFont typeface="Arial" charset="0"/>
              <a:buNone/>
            </a:pPr>
            <a:endParaRPr lang="uk-UA" sz="2800" smtClean="0"/>
          </a:p>
          <a:p>
            <a:pPr marL="0" indent="0" eaLnBrk="1" hangingPunct="1">
              <a:lnSpc>
                <a:spcPct val="80000"/>
              </a:lnSpc>
              <a:buFont typeface="Arial" charset="0"/>
              <a:buNone/>
            </a:pPr>
            <a:endParaRPr lang="ru-RU" sz="2400" smtClean="0"/>
          </a:p>
          <a:p>
            <a:pPr marL="0" indent="0" eaLnBrk="1" hangingPunct="1">
              <a:lnSpc>
                <a:spcPct val="80000"/>
              </a:lnSpc>
              <a:buFont typeface="Arial" charset="0"/>
              <a:buNone/>
            </a:pPr>
            <a:r>
              <a:rPr lang="en-US" sz="2400" smtClean="0"/>
              <a:t>Proliferation of PCs in the </a:t>
            </a:r>
            <a:endParaRPr lang="uk-UA" sz="2400" smtClean="0"/>
          </a:p>
          <a:p>
            <a:pPr marL="0" indent="0" eaLnBrk="1" hangingPunct="1">
              <a:lnSpc>
                <a:spcPct val="80000"/>
              </a:lnSpc>
              <a:buFont typeface="Arial" charset="0"/>
              <a:buNone/>
            </a:pPr>
            <a:r>
              <a:rPr lang="en-US" sz="2400" smtClean="0"/>
              <a:t>1980s and early 1990s la</a:t>
            </a:r>
            <a:r>
              <a:rPr lang="uk-UA" sz="2400" smtClean="0"/>
              <a:t>-</a:t>
            </a:r>
          </a:p>
          <a:p>
            <a:pPr marL="0" indent="0" eaLnBrk="1" hangingPunct="1">
              <a:lnSpc>
                <a:spcPct val="80000"/>
              </a:lnSpc>
              <a:buFont typeface="Arial" charset="0"/>
              <a:buNone/>
            </a:pPr>
            <a:r>
              <a:rPr lang="en-US" sz="2400" smtClean="0"/>
              <a:t>unched a spate of personal</a:t>
            </a:r>
            <a:endParaRPr lang="uk-UA" sz="2400" smtClean="0"/>
          </a:p>
          <a:p>
            <a:pPr marL="0" indent="0" eaLnBrk="1" hangingPunct="1">
              <a:lnSpc>
                <a:spcPct val="80000"/>
              </a:lnSpc>
              <a:buFont typeface="Arial" charset="0"/>
              <a:buNone/>
            </a:pPr>
            <a:r>
              <a:rPr lang="en-US" sz="2400" smtClean="0"/>
              <a:t> desk- top productivity soft</a:t>
            </a:r>
            <a:r>
              <a:rPr lang="uk-UA" sz="2400" smtClean="0"/>
              <a:t>-</a:t>
            </a:r>
          </a:p>
          <a:p>
            <a:pPr marL="0" indent="0" eaLnBrk="1" hangingPunct="1">
              <a:lnSpc>
                <a:spcPct val="80000"/>
              </a:lnSpc>
              <a:buFont typeface="Arial" charset="0"/>
              <a:buNone/>
            </a:pPr>
            <a:r>
              <a:rPr lang="en-US" sz="2400" smtClean="0"/>
              <a:t>ware tools – word proces</a:t>
            </a:r>
            <a:r>
              <a:rPr lang="uk-UA" sz="2400" smtClean="0"/>
              <a:t>-</a:t>
            </a:r>
          </a:p>
          <a:p>
            <a:pPr marL="0" indent="0" eaLnBrk="1" hangingPunct="1">
              <a:lnSpc>
                <a:spcPct val="80000"/>
              </a:lnSpc>
              <a:buFont typeface="Arial" charset="0"/>
              <a:buNone/>
            </a:pPr>
            <a:r>
              <a:rPr lang="en-US" sz="2400" smtClean="0"/>
              <a:t>sors, spreadsheets, electro</a:t>
            </a:r>
            <a:r>
              <a:rPr lang="uk-UA" sz="2400" smtClean="0"/>
              <a:t>-</a:t>
            </a:r>
          </a:p>
          <a:p>
            <a:pPr marL="0" indent="0" eaLnBrk="1" hangingPunct="1">
              <a:lnSpc>
                <a:spcPct val="80000"/>
              </a:lnSpc>
              <a:buFont typeface="Arial" charset="0"/>
              <a:buNone/>
            </a:pPr>
            <a:r>
              <a:rPr lang="en-US" sz="2400" smtClean="0"/>
              <a:t>nic presentation software, and small data management programs</a:t>
            </a:r>
            <a:r>
              <a:rPr lang="uk-UA" sz="2400" smtClean="0"/>
              <a:t> </a:t>
            </a:r>
            <a:r>
              <a:rPr lang="en-US" sz="2400" smtClean="0"/>
              <a:t>that were very valuable to both home and corporate users. These PCs were standalone systems until PC operating system software in the 1990s made it possible to link them into networks</a:t>
            </a:r>
            <a:r>
              <a:rPr lang="uk-UA" sz="2400" smtClean="0"/>
              <a:t>.</a:t>
            </a:r>
            <a:endParaRPr lang="en-US" sz="2400" smtClean="0"/>
          </a:p>
        </p:txBody>
      </p:sp>
      <p:pic>
        <p:nvPicPr>
          <p:cNvPr id="22532" name="Picture 6" descr="10popularsoftwareprogramswritteninpython-151117094942-lva1-app6891-thumbnail-4"/>
          <p:cNvPicPr>
            <a:picLocks noChangeAspect="1" noChangeArrowheads="1"/>
          </p:cNvPicPr>
          <p:nvPr/>
        </p:nvPicPr>
        <p:blipFill>
          <a:blip r:embed="rId2"/>
          <a:srcRect/>
          <a:stretch>
            <a:fillRect/>
          </a:stretch>
        </p:blipFill>
        <p:spPr bwMode="auto">
          <a:xfrm>
            <a:off x="4572000" y="1989138"/>
            <a:ext cx="3930650" cy="2881312"/>
          </a:xfrm>
          <a:prstGeom prst="rect">
            <a:avLst/>
          </a:prstGeom>
          <a:noFill/>
          <a:ln w="9525">
            <a:noFill/>
            <a:miter lim="800000"/>
            <a:headEnd/>
            <a:tailEnd/>
          </a:ln>
        </p:spPr>
      </p:pic>
      <p:sp>
        <p:nvSpPr>
          <p:cNvPr id="22534" name="Заголовок 1"/>
          <p:cNvSpPr>
            <a:spLocks/>
          </p:cNvSpPr>
          <p:nvPr/>
        </p:nvSpPr>
        <p:spPr bwMode="auto">
          <a:xfrm>
            <a:off x="4716463" y="404813"/>
            <a:ext cx="3816350" cy="638175"/>
          </a:xfrm>
          <a:prstGeom prst="rect">
            <a:avLst/>
          </a:prstGeom>
          <a:noFill/>
          <a:ln w="9525">
            <a:noFill/>
            <a:miter lim="800000"/>
            <a:headEnd/>
            <a:tailEnd/>
          </a:ln>
        </p:spPr>
        <p:txBody>
          <a:bodyPr anchor="ctr"/>
          <a:lstStyle/>
          <a:p>
            <a:pPr algn="ctr"/>
            <a:r>
              <a:rPr lang="en-US" sz="4000" b="1">
                <a:latin typeface="Calibri" pitchFamily="34" charset="0"/>
              </a:rPr>
              <a:t>IT infrastructure</a:t>
            </a:r>
            <a:endParaRPr lang="ru-RU" sz="4000">
              <a:latin typeface="Calibri" pitchFamily="34" charset="0"/>
            </a:endParaRPr>
          </a:p>
        </p:txBody>
      </p:sp>
      <p:pic>
        <p:nvPicPr>
          <p:cNvPr id="22535" name="Picture 7" descr="MASTIS_logo"/>
          <p:cNvPicPr>
            <a:picLocks noChangeAspect="1" noChangeArrowheads="1"/>
          </p:cNvPicPr>
          <p:nvPr/>
        </p:nvPicPr>
        <p:blipFill>
          <a:blip r:embed="rId3"/>
          <a:srcRect/>
          <a:stretch>
            <a:fillRect/>
          </a:stretch>
        </p:blipFill>
        <p:spPr bwMode="auto">
          <a:xfrm>
            <a:off x="336550" y="404813"/>
            <a:ext cx="3948113" cy="720725"/>
          </a:xfrm>
          <a:prstGeom prst="rect">
            <a:avLst/>
          </a:prstGeom>
          <a:noFill/>
        </p:spPr>
      </p:pic>
      <p:sp>
        <p:nvSpPr>
          <p:cNvPr id="22536" name="Text Box 8"/>
          <p:cNvSpPr txBox="1">
            <a:spLocks noChangeArrowheads="1"/>
          </p:cNvSpPr>
          <p:nvPr/>
        </p:nvSpPr>
        <p:spPr bwMode="auto">
          <a:xfrm>
            <a:off x="-36513" y="6184900"/>
            <a:ext cx="9124951" cy="366713"/>
          </a:xfrm>
          <a:prstGeom prst="rect">
            <a:avLst/>
          </a:prstGeom>
          <a:noFill/>
          <a:ln w="9525">
            <a:noFill/>
            <a:miter lim="800000"/>
            <a:headEnd/>
            <a:tailEnd/>
          </a:ln>
          <a:effectLst/>
        </p:spPr>
        <p:txBody>
          <a:bodyPr wrap="none">
            <a:spAutoFit/>
          </a:bodyPr>
          <a:lstStyle/>
          <a:p>
            <a:r>
              <a:rPr lang="ru-RU"/>
              <a:t>* - https://www.slideshare.net/laraissacc/10-popular-software-programs-written-in-python</a:t>
            </a:r>
          </a:p>
        </p:txBody>
      </p:sp>
      <p:sp>
        <p:nvSpPr>
          <p:cNvPr id="22537" name="Text Box 9"/>
          <p:cNvSpPr txBox="1">
            <a:spLocks noChangeArrowheads="1"/>
          </p:cNvSpPr>
          <p:nvPr/>
        </p:nvSpPr>
        <p:spPr bwMode="auto">
          <a:xfrm>
            <a:off x="8512175" y="1720850"/>
            <a:ext cx="273050" cy="366713"/>
          </a:xfrm>
          <a:prstGeom prst="rect">
            <a:avLst/>
          </a:prstGeom>
          <a:noFill/>
          <a:ln w="9525">
            <a:noFill/>
            <a:miter lim="800000"/>
            <a:headEnd/>
            <a:tailEnd/>
          </a:ln>
          <a:effectLst/>
        </p:spPr>
        <p:txBody>
          <a:bodyPr wrap="none">
            <a:spAutoFit/>
          </a:bodyPr>
          <a:lstStyle/>
          <a:p>
            <a:r>
              <a:rPr lang="ru-RU"/>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325</TotalTime>
  <Words>1252</Words>
  <Application>Microsoft Office PowerPoint</Application>
  <PresentationFormat>Экран (4:3)</PresentationFormat>
  <Paragraphs>149</Paragraphs>
  <Slides>20</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 infrastructure</dc:title>
  <dc:creator>V.M.Dubovoy</dc:creator>
  <cp:lastModifiedBy>V.M.Dubovoy</cp:lastModifiedBy>
  <cp:revision>24</cp:revision>
  <dcterms:created xsi:type="dcterms:W3CDTF">2019-01-17T17:54:36Z</dcterms:created>
  <dcterms:modified xsi:type="dcterms:W3CDTF">2019-03-07T10:01:11Z</dcterms:modified>
</cp:coreProperties>
</file>