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59EBD-6040-44DC-9DD9-8C0C0AC386B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D21B3-7180-4E53-8B6F-E42D5E08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29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0AE09-B002-457F-BC5C-26BBCDC42A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16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5CF0D-9F2B-4889-9235-F435F42C0B5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9458F-50D7-468F-AA2A-99E4D90A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8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5CF0D-9F2B-4889-9235-F435F42C0B5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9458F-50D7-468F-AA2A-99E4D90A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7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5CF0D-9F2B-4889-9235-F435F42C0B5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9458F-50D7-468F-AA2A-99E4D90A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8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5CF0D-9F2B-4889-9235-F435F42C0B5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9458F-50D7-468F-AA2A-99E4D90A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6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5CF0D-9F2B-4889-9235-F435F42C0B5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9458F-50D7-468F-AA2A-99E4D90A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0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5CF0D-9F2B-4889-9235-F435F42C0B5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9458F-50D7-468F-AA2A-99E4D90A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8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5CF0D-9F2B-4889-9235-F435F42C0B5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9458F-50D7-468F-AA2A-99E4D90A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69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5CF0D-9F2B-4889-9235-F435F42C0B5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9458F-50D7-468F-AA2A-99E4D90A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3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5CF0D-9F2B-4889-9235-F435F42C0B5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9458F-50D7-468F-AA2A-99E4D90A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2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5CF0D-9F2B-4889-9235-F435F42C0B5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9458F-50D7-468F-AA2A-99E4D90A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7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5CF0D-9F2B-4889-9235-F435F42C0B5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9458F-50D7-468F-AA2A-99E4D90A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6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5CF0D-9F2B-4889-9235-F435F42C0B5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9458F-50D7-468F-AA2A-99E4D90A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6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odle.hneu.edu.ua/mod/resource/view.php?id=463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ucidchart.com/blog/the-4-phases-of-the-project-management-life-cycl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oftware_project_management" TargetMode="External"/><Relationship Id="rId3" Type="http://schemas.openxmlformats.org/officeDocument/2006/relationships/hyperlink" Target="https://en.wikipedia.org/wiki/Software_configuration_management" TargetMode="External"/><Relationship Id="rId7" Type="http://schemas.openxmlformats.org/officeDocument/2006/relationships/hyperlink" Target="https://en.wikipedia.org/wiki/Software_design_description" TargetMode="External"/><Relationship Id="rId2" Type="http://schemas.openxmlformats.org/officeDocument/2006/relationships/hyperlink" Target="https://en.wikipedia.org/wiki/Software_quality_assura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oftware_verification_and_validation" TargetMode="External"/><Relationship Id="rId11" Type="http://schemas.openxmlformats.org/officeDocument/2006/relationships/image" Target="../media/image1.jpg"/><Relationship Id="rId5" Type="http://schemas.openxmlformats.org/officeDocument/2006/relationships/hyperlink" Target="https://en.wikipedia.org/wiki/Software_requirements_specification" TargetMode="External"/><Relationship Id="rId10" Type="http://schemas.openxmlformats.org/officeDocument/2006/relationships/hyperlink" Target="https://en.wikipedia.org/wiki/IEEE_1063" TargetMode="External"/><Relationship Id="rId4" Type="http://schemas.openxmlformats.org/officeDocument/2006/relationships/hyperlink" Target="https://en.wikipedia.org/wiki/Software_test_documentation" TargetMode="External"/><Relationship Id="rId9" Type="http://schemas.openxmlformats.org/officeDocument/2006/relationships/hyperlink" Target="https://en.wikipedia.org/wiki/Software_user_documentation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researchgate.net/figure/The-system-life-cycle-processes-Source-ISO-IEC-15288-Figure-D8_fig8_22881540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viewletter.co/equipment-validation-life-cycle-bing-imag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15288.com/relationship.ph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odle.hneu.edu.ua/mod/resource/view.php?id=463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odle.hneu.edu.ua/mod/resource/view.php?id=463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4048" y="476250"/>
            <a:ext cx="3960440" cy="63817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996952"/>
            <a:ext cx="7632848" cy="136815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Subtopic  </a:t>
            </a:r>
            <a:r>
              <a:rPr lang="ru-RU" sz="3600" dirty="0">
                <a:solidFill>
                  <a:schemeClr val="tx1"/>
                </a:solidFill>
              </a:rPr>
              <a:t>1.1.3 </a:t>
            </a:r>
            <a:r>
              <a:rPr lang="en-US" sz="3600" dirty="0">
                <a:solidFill>
                  <a:schemeClr val="tx1"/>
                </a:solidFill>
              </a:rPr>
              <a:t>Lifecycle of IT-infrastructure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25C9-BECE-44A6-B24B-D1E8EFD6EC3A}" type="slidenum">
              <a:rPr lang="ru-RU" smtClean="0"/>
              <a:t>1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6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3704" y="404664"/>
            <a:ext cx="3970784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6876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Life Cycle Standards Video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71154" y="3717032"/>
            <a:ext cx="6729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3"/>
              </a:rPr>
              <a:t>https</a:t>
            </a:r>
            <a:r>
              <a:rPr lang="en-US" sz="2400">
                <a:hlinkClick r:id="rId3"/>
              </a:rPr>
              <a:t>://</a:t>
            </a:r>
            <a:r>
              <a:rPr lang="en-US" sz="2400" smtClean="0">
                <a:hlinkClick r:id="rId3"/>
              </a:rPr>
              <a:t>www.moodle.hneu.edu.ua/mod/resource/view.php?id=4632</a:t>
            </a:r>
            <a:r>
              <a:rPr lang="en-US" sz="2400" smtClean="0"/>
              <a:t> </a:t>
            </a:r>
            <a:endParaRPr lang="en-US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2420888"/>
            <a:ext cx="61968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VIDEO</a:t>
            </a:r>
          </a:p>
          <a:p>
            <a:pPr algn="ctr"/>
            <a:r>
              <a:rPr lang="en-US" sz="2400" dirty="0"/>
              <a:t>Systems and Software </a:t>
            </a:r>
            <a:r>
              <a:rPr lang="en-US" sz="2400" dirty="0"/>
              <a:t>Development </a:t>
            </a:r>
            <a:r>
              <a:rPr lang="en-US" sz="2400" dirty="0" smtClean="0"/>
              <a:t>Standards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478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26876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Life Cycle of IT Infrastructure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4048" y="476250"/>
            <a:ext cx="3960440" cy="63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mtClean="0"/>
              <a:t>IT infrastructure</a:t>
            </a:r>
            <a:endParaRPr lang="ru-RU" sz="4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79802" y="1844824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www.lucidchart.com/blog/the-4-phases-of-the-project-management-life-cycle</a:t>
            </a:r>
            <a:endParaRPr lang="en-US" sz="2000" dirty="0" smtClean="0"/>
          </a:p>
          <a:p>
            <a:endParaRPr lang="uk-UA" sz="20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382" y="2564904"/>
            <a:ext cx="6180142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37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404663"/>
            <a:ext cx="3826768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6876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IEEE software life </a:t>
            </a:r>
            <a:r>
              <a:rPr lang="en-US" sz="2400" b="1" dirty="0" smtClean="0"/>
              <a:t>cycle Standards</a:t>
            </a:r>
            <a:endParaRPr lang="en-US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1166" y="2204864"/>
            <a:ext cx="75832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/>
              <a:t>SQA – </a:t>
            </a:r>
            <a:r>
              <a:rPr lang="en-US" sz="2400" dirty="0">
                <a:solidFill>
                  <a:srgbClr val="0B0080"/>
                </a:solidFill>
                <a:hlinkClick r:id="rId2" tooltip="Software quality assurance"/>
              </a:rPr>
              <a:t>Software quality assurance</a:t>
            </a:r>
            <a:r>
              <a:rPr lang="en-US" sz="2400" dirty="0"/>
              <a:t> </a:t>
            </a:r>
            <a:r>
              <a:rPr lang="en-US" sz="2400" dirty="0">
                <a:solidFill>
                  <a:srgbClr val="0B0080"/>
                </a:solidFill>
                <a:hlinkClick r:id="rId2" tooltip="Software quality assurance"/>
              </a:rPr>
              <a:t>IEEE 730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/>
              <a:t>SCM – </a:t>
            </a:r>
            <a:r>
              <a:rPr lang="en-US" sz="2400" dirty="0">
                <a:solidFill>
                  <a:srgbClr val="0B0080"/>
                </a:solidFill>
                <a:hlinkClick r:id="rId3" tooltip="Software configuration management"/>
              </a:rPr>
              <a:t>Software configuration management</a:t>
            </a:r>
            <a:r>
              <a:rPr lang="en-US" sz="2400" dirty="0"/>
              <a:t> </a:t>
            </a:r>
            <a:r>
              <a:rPr lang="en-US" sz="2400" dirty="0">
                <a:solidFill>
                  <a:srgbClr val="0B0080"/>
                </a:solidFill>
                <a:hlinkClick r:id="rId3" tooltip="Software configuration management"/>
              </a:rPr>
              <a:t>IEEE 828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/>
              <a:t>STD – </a:t>
            </a:r>
            <a:r>
              <a:rPr lang="en-US" sz="2400" dirty="0">
                <a:solidFill>
                  <a:srgbClr val="0B0080"/>
                </a:solidFill>
                <a:hlinkClick r:id="rId4" tooltip="Software test documentation"/>
              </a:rPr>
              <a:t>Software test documentation</a:t>
            </a:r>
            <a:r>
              <a:rPr lang="en-US" sz="2400" dirty="0"/>
              <a:t> </a:t>
            </a:r>
            <a:r>
              <a:rPr lang="en-US" sz="2400" dirty="0">
                <a:solidFill>
                  <a:srgbClr val="0B0080"/>
                </a:solidFill>
                <a:hlinkClick r:id="rId4" tooltip="Software test documentation"/>
              </a:rPr>
              <a:t>IEEE 829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/>
              <a:t>SRS – </a:t>
            </a:r>
            <a:r>
              <a:rPr lang="en-US" sz="2400" dirty="0">
                <a:solidFill>
                  <a:srgbClr val="0B0080"/>
                </a:solidFill>
                <a:hlinkClick r:id="rId5" tooltip="Software requirements specification"/>
              </a:rPr>
              <a:t>Software requirements specification</a:t>
            </a:r>
            <a:r>
              <a:rPr lang="en-US" sz="2400" dirty="0"/>
              <a:t> </a:t>
            </a:r>
            <a:r>
              <a:rPr lang="en-US" sz="2400" dirty="0">
                <a:solidFill>
                  <a:srgbClr val="0B0080"/>
                </a:solidFill>
                <a:hlinkClick r:id="rId5" tooltip="Software requirements specification"/>
              </a:rPr>
              <a:t>IEEE 830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/>
              <a:t>V&amp;V – </a:t>
            </a:r>
            <a:r>
              <a:rPr lang="en-US" sz="2400" dirty="0">
                <a:solidFill>
                  <a:srgbClr val="0B0080"/>
                </a:solidFill>
                <a:hlinkClick r:id="rId6" tooltip="Software verification and validation"/>
              </a:rPr>
              <a:t>Software verification and validation</a:t>
            </a:r>
            <a:r>
              <a:rPr lang="en-US" sz="2400" dirty="0"/>
              <a:t> </a:t>
            </a:r>
            <a:r>
              <a:rPr lang="en-US" sz="2400" dirty="0">
                <a:solidFill>
                  <a:srgbClr val="0B0080"/>
                </a:solidFill>
                <a:hlinkClick r:id="rId6" tooltip="Software verification and validation"/>
              </a:rPr>
              <a:t>IEEE 1012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/>
              <a:t>SDD – </a:t>
            </a:r>
            <a:r>
              <a:rPr lang="en-US" sz="2400" dirty="0">
                <a:solidFill>
                  <a:srgbClr val="0B0080"/>
                </a:solidFill>
                <a:hlinkClick r:id="rId7" tooltip="Software design description"/>
              </a:rPr>
              <a:t>Software design description</a:t>
            </a:r>
            <a:r>
              <a:rPr lang="en-US" sz="2400" dirty="0"/>
              <a:t> </a:t>
            </a:r>
            <a:r>
              <a:rPr lang="en-US" sz="2400" dirty="0">
                <a:solidFill>
                  <a:srgbClr val="0B0080"/>
                </a:solidFill>
                <a:hlinkClick r:id="rId7" tooltip="Software design description"/>
              </a:rPr>
              <a:t>IEEE 1016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/>
              <a:t>SPM – </a:t>
            </a:r>
            <a:r>
              <a:rPr lang="en-US" sz="2400" dirty="0">
                <a:solidFill>
                  <a:srgbClr val="0B0080"/>
                </a:solidFill>
                <a:hlinkClick r:id="rId8" tooltip="Software project management"/>
              </a:rPr>
              <a:t>Software project management</a:t>
            </a:r>
            <a:r>
              <a:rPr lang="en-US" sz="2400" dirty="0"/>
              <a:t> </a:t>
            </a:r>
            <a:r>
              <a:rPr lang="en-US" sz="2400" dirty="0">
                <a:solidFill>
                  <a:srgbClr val="0B0080"/>
                </a:solidFill>
                <a:hlinkClick r:id="rId8" tooltip="Software project management"/>
              </a:rPr>
              <a:t>IEEE 1058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/>
              <a:t>SUD – </a:t>
            </a:r>
            <a:r>
              <a:rPr lang="en-US" sz="2400" dirty="0">
                <a:solidFill>
                  <a:srgbClr val="0B0080"/>
                </a:solidFill>
                <a:hlinkClick r:id="rId9" tooltip="Software user documentation"/>
              </a:rPr>
              <a:t>Software user documentation</a:t>
            </a:r>
            <a:r>
              <a:rPr lang="en-US" sz="2400" dirty="0"/>
              <a:t> </a:t>
            </a:r>
            <a:r>
              <a:rPr lang="en-US" sz="2400" dirty="0">
                <a:solidFill>
                  <a:srgbClr val="0B0080"/>
                </a:solidFill>
                <a:hlinkClick r:id="rId10" tooltip="IEEE 1063"/>
              </a:rPr>
              <a:t>IEEE 1063</a:t>
            </a:r>
            <a:endParaRPr lang="en-US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58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9688" y="404663"/>
            <a:ext cx="4186808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6876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ISO </a:t>
            </a:r>
            <a:r>
              <a:rPr lang="en-US" sz="2400" b="1" dirty="0"/>
              <a:t>life </a:t>
            </a:r>
            <a:r>
              <a:rPr lang="en-US" sz="2400" b="1" dirty="0" smtClean="0"/>
              <a:t>cycle Standards</a:t>
            </a:r>
            <a:endParaRPr lang="en-US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5114" y="2135206"/>
            <a:ext cx="69031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ISO/IEC/IEEE 15288:2015</a:t>
            </a:r>
            <a:r>
              <a:rPr lang="en-US" sz="2400" dirty="0"/>
              <a:t> </a:t>
            </a:r>
          </a:p>
          <a:p>
            <a:r>
              <a:rPr lang="en-US" sz="2400" dirty="0"/>
              <a:t>Systems and software engineering -- </a:t>
            </a:r>
            <a:r>
              <a:rPr lang="en-US" sz="2400" b="1" dirty="0"/>
              <a:t>System</a:t>
            </a:r>
            <a:r>
              <a:rPr lang="en-US" sz="2400" dirty="0"/>
              <a:t> life cycle processes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414908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ISO/IEC/IEEE </a:t>
            </a:r>
            <a:r>
              <a:rPr lang="en-US" sz="2400" b="1" dirty="0" smtClean="0"/>
              <a:t>12207:2017</a:t>
            </a:r>
            <a:endParaRPr lang="en-US" sz="2400" dirty="0"/>
          </a:p>
          <a:p>
            <a:r>
              <a:rPr lang="en-US" sz="2400" dirty="0"/>
              <a:t>Systems and software engineering -- </a:t>
            </a:r>
            <a:r>
              <a:rPr lang="en-US" sz="2400" b="1" dirty="0"/>
              <a:t>Software</a:t>
            </a:r>
            <a:r>
              <a:rPr lang="en-US" sz="2400" dirty="0"/>
              <a:t> life cycle processes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38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7680" y="404663"/>
            <a:ext cx="4186808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268760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ISO/IEC/IEEE 15288:2015</a:t>
            </a:r>
            <a:r>
              <a:rPr lang="en-US" sz="2000" dirty="0"/>
              <a:t> </a:t>
            </a:r>
            <a:r>
              <a:rPr lang="ru-RU" sz="2000" dirty="0" smtClean="0"/>
              <a:t>- </a:t>
            </a:r>
            <a:r>
              <a:rPr lang="en-US" sz="2000" dirty="0" smtClean="0"/>
              <a:t>Systems </a:t>
            </a:r>
            <a:r>
              <a:rPr lang="en-US" sz="2000" dirty="0"/>
              <a:t>and software engineering -- </a:t>
            </a:r>
            <a:r>
              <a:rPr lang="en-US" sz="2000" b="1" dirty="0"/>
              <a:t>System</a:t>
            </a:r>
            <a:r>
              <a:rPr lang="en-US" sz="2000" dirty="0"/>
              <a:t> life cycle </a:t>
            </a:r>
            <a:r>
              <a:rPr lang="en-US" sz="2000" dirty="0" smtClean="0"/>
              <a:t>processes</a:t>
            </a:r>
          </a:p>
          <a:p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www.researchgate.net/figure/The-system-life-cycle-processes-Source-ISO-IEC-15288-Figure-D8_fig8_228815403</a:t>
            </a:r>
            <a:endParaRPr lang="en-US" sz="2000" dirty="0" smtClean="0"/>
          </a:p>
          <a:p>
            <a:endParaRPr lang="en-US" sz="2000" dirty="0"/>
          </a:p>
        </p:txBody>
      </p:sp>
      <p:pic>
        <p:nvPicPr>
          <p:cNvPr id="6146" name="Picture 2" descr="-The system life cycle processes Source: ISO/IEC 15288, Figure D.8 Â 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2636912"/>
            <a:ext cx="6336704" cy="402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6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3704" y="404664"/>
            <a:ext cx="3898776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268760"/>
            <a:ext cx="77048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ISO/IEC/IEEE </a:t>
            </a:r>
            <a:r>
              <a:rPr lang="en-US" sz="2000" b="1" dirty="0" smtClean="0"/>
              <a:t>12207:2017</a:t>
            </a:r>
            <a:r>
              <a:rPr lang="ru-RU" sz="2000" b="1" dirty="0" smtClean="0"/>
              <a:t> - </a:t>
            </a:r>
            <a:r>
              <a:rPr lang="en-US" sz="2000" dirty="0" smtClean="0"/>
              <a:t>Systems </a:t>
            </a:r>
            <a:r>
              <a:rPr lang="en-US" sz="2000" dirty="0"/>
              <a:t>and software engineering -- </a:t>
            </a:r>
            <a:r>
              <a:rPr lang="en-US" sz="2000" b="1" dirty="0"/>
              <a:t>Software</a:t>
            </a:r>
            <a:r>
              <a:rPr lang="en-US" sz="2000" dirty="0"/>
              <a:t> life cycle </a:t>
            </a:r>
            <a:r>
              <a:rPr lang="en-US" sz="2000" dirty="0" smtClean="0"/>
              <a:t>processes</a:t>
            </a:r>
            <a:endParaRPr lang="ru-RU" sz="2000" dirty="0" smtClean="0"/>
          </a:p>
          <a:p>
            <a:r>
              <a:rPr lang="en-US" sz="2000" dirty="0">
                <a:hlinkClick r:id="rId2"/>
              </a:rPr>
              <a:t>https://viewletter.co/equipment-validation-life-cycle-bing-images</a:t>
            </a:r>
            <a:r>
              <a:rPr lang="en-US" sz="2000" dirty="0" smtClean="0">
                <a:hlinkClick r:id="rId2"/>
              </a:rPr>
              <a:t>/</a:t>
            </a:r>
            <a:endParaRPr lang="ru-RU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81227"/>
            <a:ext cx="6048672" cy="4287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3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404663"/>
            <a:ext cx="3322712" cy="782191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2050" name="Picture 2" descr="http://www.15288.com/images_new/graphic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17670"/>
            <a:ext cx="4752528" cy="485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1157190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15288 Relationship to 12207</a:t>
            </a:r>
            <a:endParaRPr lang="en-US" sz="2000" b="1" dirty="0" smtClean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www.15288.com/relationship.php</a:t>
            </a:r>
            <a:endParaRPr lang="en-US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909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3686" y="404663"/>
            <a:ext cx="4202810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6876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Life Cycle Standards Video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15616" y="4077072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www.moodle.hneu.edu.ua/mod/resource/view.php?id=4630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2420888"/>
            <a:ext cx="61968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VIDEO</a:t>
            </a:r>
          </a:p>
          <a:p>
            <a:pPr algn="ctr"/>
            <a:r>
              <a:rPr lang="en-US" sz="2400" dirty="0"/>
              <a:t>INTRODUCTION IEEE 12207 PART 1</a:t>
            </a:r>
          </a:p>
        </p:txBody>
      </p:sp>
    </p:spTree>
    <p:extLst>
      <p:ext uri="{BB962C8B-B14F-4D97-AF65-F5344CB8AC3E}">
        <p14:creationId xmlns:p14="http://schemas.microsoft.com/office/powerpoint/2010/main" val="160550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7680" y="404663"/>
            <a:ext cx="4258816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6876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Life Cycle Standards Video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2420888"/>
            <a:ext cx="61968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VIDEO</a:t>
            </a:r>
          </a:p>
          <a:p>
            <a:pPr algn="ctr"/>
            <a:r>
              <a:rPr lang="en-US" sz="2400" dirty="0" smtClean="0"/>
              <a:t>Systems and </a:t>
            </a:r>
            <a:r>
              <a:rPr lang="en-US" sz="2400" dirty="0" smtClean="0"/>
              <a:t>Software </a:t>
            </a:r>
            <a:r>
              <a:rPr lang="en-US" sz="2400" dirty="0"/>
              <a:t>Development </a:t>
            </a:r>
            <a:r>
              <a:rPr lang="en-US" sz="2400" dirty="0" smtClean="0"/>
              <a:t>Standards</a:t>
            </a:r>
            <a:endParaRPr lang="en-US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5616" y="4077072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www.moodle.hneu.edu.ua/mod/resource/view.php?id=4631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05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124</Words>
  <Application>Microsoft Office PowerPoint</Application>
  <PresentationFormat>Экран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IT infrastructure</vt:lpstr>
      <vt:lpstr>Презентация PowerPoint</vt:lpstr>
      <vt:lpstr>IT infrastructure</vt:lpstr>
      <vt:lpstr>IT infrastructure</vt:lpstr>
      <vt:lpstr>IT infrastructure</vt:lpstr>
      <vt:lpstr>IT infrastructure</vt:lpstr>
      <vt:lpstr>IT infrastructure</vt:lpstr>
      <vt:lpstr>IT infrastructure</vt:lpstr>
      <vt:lpstr>IT infrastructure</vt:lpstr>
      <vt:lpstr>IT infrastructure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infrastructure</dc:title>
  <dc:creator>V.M.Dubovoy</dc:creator>
  <cp:lastModifiedBy>V.M.Dubovoy</cp:lastModifiedBy>
  <cp:revision>16</cp:revision>
  <dcterms:created xsi:type="dcterms:W3CDTF">2019-01-22T17:27:49Z</dcterms:created>
  <dcterms:modified xsi:type="dcterms:W3CDTF">2019-03-06T11:33:12Z</dcterms:modified>
</cp:coreProperties>
</file>