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3" r:id="rId6"/>
    <p:sldId id="267" r:id="rId7"/>
    <p:sldId id="264" r:id="rId8"/>
    <p:sldId id="265"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6" d="100"/>
          <a:sy n="66" d="100"/>
        </p:scale>
        <p:origin x="-142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en-US"/>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a:p>
        </p:txBody>
      </p:sp>
      <p:sp>
        <p:nvSpPr>
          <p:cNvPr id="4" name="Дата 3"/>
          <p:cNvSpPr>
            <a:spLocks noGrp="1"/>
          </p:cNvSpPr>
          <p:nvPr>
            <p:ph type="dt" sz="half" idx="10"/>
          </p:nvPr>
        </p:nvSpPr>
        <p:spPr/>
        <p:txBody>
          <a:bodyPr/>
          <a:lstStyle>
            <a:lvl1pPr>
              <a:defRPr/>
            </a:lvl1pPr>
          </a:lstStyle>
          <a:p>
            <a:pPr>
              <a:defRPr/>
            </a:pPr>
            <a:fld id="{E1ABA562-C840-4E72-8FC8-E523EF2E4666}" type="datetimeFigureOut">
              <a:rPr lang="en-US"/>
              <a:pPr>
                <a:defRPr/>
              </a:pPr>
              <a:t>2/23/2019</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B4130551-6177-4C31-9F09-B4F48798CF2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4E8C583A-3B15-4059-B1A1-20AFA4E89FF8}" type="datetimeFigureOut">
              <a:rPr lang="en-US"/>
              <a:pPr>
                <a:defRPr/>
              </a:pPr>
              <a:t>2/23/2019</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3247A3D9-8EE0-40D3-9DBC-219C7D8F28A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F4DB2E91-C824-430C-8AC3-5DF0EB0F6BFA}" type="datetimeFigureOut">
              <a:rPr lang="en-US"/>
              <a:pPr>
                <a:defRPr/>
              </a:pPr>
              <a:t>2/23/2019</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99848F8A-11B2-4D6D-83E9-17AEA95CBFD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4F86F6DB-3017-4851-AEDE-5E24EF8E930F}" type="datetimeFigureOut">
              <a:rPr lang="en-US"/>
              <a:pPr>
                <a:defRPr/>
              </a:pPr>
              <a:t>2/23/2019</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8129E188-111B-4110-A45D-A56B3D56F04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en-US"/>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DB98AE87-652E-4D49-8B74-17D28C5EF05C}" type="datetimeFigureOut">
              <a:rPr lang="en-US"/>
              <a:pPr>
                <a:defRPr/>
              </a:pPr>
              <a:t>2/23/2019</a:t>
            </a:fld>
            <a:endParaRPr lang="en-US"/>
          </a:p>
        </p:txBody>
      </p:sp>
      <p:sp>
        <p:nvSpPr>
          <p:cNvPr id="5" name="Нижний колонтитул 4"/>
          <p:cNvSpPr>
            <a:spLocks noGrp="1"/>
          </p:cNvSpPr>
          <p:nvPr>
            <p:ph type="ftr" sz="quarter" idx="11"/>
          </p:nvPr>
        </p:nvSpPr>
        <p:spPr/>
        <p:txBody>
          <a:bodyPr/>
          <a:lstStyle>
            <a:lvl1pPr>
              <a:defRPr/>
            </a:lvl1pPr>
          </a:lstStyle>
          <a:p>
            <a:pPr>
              <a:defRPr/>
            </a:pPr>
            <a:endParaRPr lang="en-US"/>
          </a:p>
        </p:txBody>
      </p:sp>
      <p:sp>
        <p:nvSpPr>
          <p:cNvPr id="6" name="Номер слайда 5"/>
          <p:cNvSpPr>
            <a:spLocks noGrp="1"/>
          </p:cNvSpPr>
          <p:nvPr>
            <p:ph type="sldNum" sz="quarter" idx="12"/>
          </p:nvPr>
        </p:nvSpPr>
        <p:spPr/>
        <p:txBody>
          <a:bodyPr/>
          <a:lstStyle>
            <a:lvl1pPr>
              <a:defRPr/>
            </a:lvl1pPr>
          </a:lstStyle>
          <a:p>
            <a:pPr>
              <a:defRPr/>
            </a:pPr>
            <a:fld id="{4C727D57-EA7C-40CE-9584-87F4F6F89AB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3"/>
          <p:cNvSpPr>
            <a:spLocks noGrp="1"/>
          </p:cNvSpPr>
          <p:nvPr>
            <p:ph type="dt" sz="half" idx="10"/>
          </p:nvPr>
        </p:nvSpPr>
        <p:spPr/>
        <p:txBody>
          <a:bodyPr/>
          <a:lstStyle>
            <a:lvl1pPr>
              <a:defRPr/>
            </a:lvl1pPr>
          </a:lstStyle>
          <a:p>
            <a:pPr>
              <a:defRPr/>
            </a:pPr>
            <a:fld id="{4FB5BF88-22C8-4B06-B7D4-52048D2D0E4A}" type="datetimeFigureOut">
              <a:rPr lang="en-US"/>
              <a:pPr>
                <a:defRPr/>
              </a:pPr>
              <a:t>2/23/2019</a:t>
            </a:fld>
            <a:endParaRPr lang="en-US"/>
          </a:p>
        </p:txBody>
      </p:sp>
      <p:sp>
        <p:nvSpPr>
          <p:cNvPr id="6" name="Нижний колонтитул 4"/>
          <p:cNvSpPr>
            <a:spLocks noGrp="1"/>
          </p:cNvSpPr>
          <p:nvPr>
            <p:ph type="ftr" sz="quarter" idx="11"/>
          </p:nvPr>
        </p:nvSpPr>
        <p:spPr/>
        <p:txBody>
          <a:bodyPr/>
          <a:lstStyle>
            <a:lvl1pPr>
              <a:defRPr/>
            </a:lvl1pPr>
          </a:lstStyle>
          <a:p>
            <a:pPr>
              <a:defRPr/>
            </a:pPr>
            <a:endParaRPr lang="en-US"/>
          </a:p>
        </p:txBody>
      </p:sp>
      <p:sp>
        <p:nvSpPr>
          <p:cNvPr id="7" name="Номер слайда 5"/>
          <p:cNvSpPr>
            <a:spLocks noGrp="1"/>
          </p:cNvSpPr>
          <p:nvPr>
            <p:ph type="sldNum" sz="quarter" idx="12"/>
          </p:nvPr>
        </p:nvSpPr>
        <p:spPr/>
        <p:txBody>
          <a:bodyPr/>
          <a:lstStyle>
            <a:lvl1pPr>
              <a:defRPr/>
            </a:lvl1pPr>
          </a:lstStyle>
          <a:p>
            <a:pPr>
              <a:defRPr/>
            </a:pPr>
            <a:fld id="{BE9CD6C4-2696-4532-B7F5-52987C8699A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en-US"/>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Дата 3"/>
          <p:cNvSpPr>
            <a:spLocks noGrp="1"/>
          </p:cNvSpPr>
          <p:nvPr>
            <p:ph type="dt" sz="half" idx="10"/>
          </p:nvPr>
        </p:nvSpPr>
        <p:spPr/>
        <p:txBody>
          <a:bodyPr/>
          <a:lstStyle>
            <a:lvl1pPr>
              <a:defRPr/>
            </a:lvl1pPr>
          </a:lstStyle>
          <a:p>
            <a:pPr>
              <a:defRPr/>
            </a:pPr>
            <a:fld id="{BE9C20D5-02A1-4CF6-B64E-5C4985226D8B}" type="datetimeFigureOut">
              <a:rPr lang="en-US"/>
              <a:pPr>
                <a:defRPr/>
              </a:pPr>
              <a:t>2/23/2019</a:t>
            </a:fld>
            <a:endParaRPr lang="en-US"/>
          </a:p>
        </p:txBody>
      </p:sp>
      <p:sp>
        <p:nvSpPr>
          <p:cNvPr id="8" name="Нижний колонтитул 4"/>
          <p:cNvSpPr>
            <a:spLocks noGrp="1"/>
          </p:cNvSpPr>
          <p:nvPr>
            <p:ph type="ftr" sz="quarter" idx="11"/>
          </p:nvPr>
        </p:nvSpPr>
        <p:spPr/>
        <p:txBody>
          <a:bodyPr/>
          <a:lstStyle>
            <a:lvl1pPr>
              <a:defRPr/>
            </a:lvl1pPr>
          </a:lstStyle>
          <a:p>
            <a:pPr>
              <a:defRPr/>
            </a:pPr>
            <a:endParaRPr lang="en-US"/>
          </a:p>
        </p:txBody>
      </p:sp>
      <p:sp>
        <p:nvSpPr>
          <p:cNvPr id="9" name="Номер слайда 5"/>
          <p:cNvSpPr>
            <a:spLocks noGrp="1"/>
          </p:cNvSpPr>
          <p:nvPr>
            <p:ph type="sldNum" sz="quarter" idx="12"/>
          </p:nvPr>
        </p:nvSpPr>
        <p:spPr/>
        <p:txBody>
          <a:bodyPr/>
          <a:lstStyle>
            <a:lvl1pPr>
              <a:defRPr/>
            </a:lvl1pPr>
          </a:lstStyle>
          <a:p>
            <a:pPr>
              <a:defRPr/>
            </a:pPr>
            <a:fld id="{6CDC2C0C-8906-4536-BB4A-2EF8D9BF87A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Дата 3"/>
          <p:cNvSpPr>
            <a:spLocks noGrp="1"/>
          </p:cNvSpPr>
          <p:nvPr>
            <p:ph type="dt" sz="half" idx="10"/>
          </p:nvPr>
        </p:nvSpPr>
        <p:spPr/>
        <p:txBody>
          <a:bodyPr/>
          <a:lstStyle>
            <a:lvl1pPr>
              <a:defRPr/>
            </a:lvl1pPr>
          </a:lstStyle>
          <a:p>
            <a:pPr>
              <a:defRPr/>
            </a:pPr>
            <a:fld id="{D2DE3D4B-D315-428D-B73D-67A4CDEF1D59}" type="datetimeFigureOut">
              <a:rPr lang="en-US"/>
              <a:pPr>
                <a:defRPr/>
              </a:pPr>
              <a:t>2/23/2019</a:t>
            </a:fld>
            <a:endParaRPr lang="en-US"/>
          </a:p>
        </p:txBody>
      </p:sp>
      <p:sp>
        <p:nvSpPr>
          <p:cNvPr id="4" name="Нижний колонтитул 4"/>
          <p:cNvSpPr>
            <a:spLocks noGrp="1"/>
          </p:cNvSpPr>
          <p:nvPr>
            <p:ph type="ftr" sz="quarter" idx="11"/>
          </p:nvPr>
        </p:nvSpPr>
        <p:spPr/>
        <p:txBody>
          <a:bodyPr/>
          <a:lstStyle>
            <a:lvl1pPr>
              <a:defRPr/>
            </a:lvl1pPr>
          </a:lstStyle>
          <a:p>
            <a:pPr>
              <a:defRPr/>
            </a:pPr>
            <a:endParaRPr lang="en-US"/>
          </a:p>
        </p:txBody>
      </p:sp>
      <p:sp>
        <p:nvSpPr>
          <p:cNvPr id="5" name="Номер слайда 5"/>
          <p:cNvSpPr>
            <a:spLocks noGrp="1"/>
          </p:cNvSpPr>
          <p:nvPr>
            <p:ph type="sldNum" sz="quarter" idx="12"/>
          </p:nvPr>
        </p:nvSpPr>
        <p:spPr/>
        <p:txBody>
          <a:bodyPr/>
          <a:lstStyle>
            <a:lvl1pPr>
              <a:defRPr/>
            </a:lvl1pPr>
          </a:lstStyle>
          <a:p>
            <a:pPr>
              <a:defRPr/>
            </a:pPr>
            <a:fld id="{9F8ABA74-8A8D-4C98-98D3-38C9C8D917C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D5A32010-1502-4AC0-B849-F83BB7D15CB2}" type="datetimeFigureOut">
              <a:rPr lang="en-US"/>
              <a:pPr>
                <a:defRPr/>
              </a:pPr>
              <a:t>2/23/2019</a:t>
            </a:fld>
            <a:endParaRPr lang="en-US"/>
          </a:p>
        </p:txBody>
      </p:sp>
      <p:sp>
        <p:nvSpPr>
          <p:cNvPr id="3" name="Нижний колонтитул 4"/>
          <p:cNvSpPr>
            <a:spLocks noGrp="1"/>
          </p:cNvSpPr>
          <p:nvPr>
            <p:ph type="ftr" sz="quarter" idx="11"/>
          </p:nvPr>
        </p:nvSpPr>
        <p:spPr/>
        <p:txBody>
          <a:bodyPr/>
          <a:lstStyle>
            <a:lvl1pPr>
              <a:defRPr/>
            </a:lvl1pPr>
          </a:lstStyle>
          <a:p>
            <a:pPr>
              <a:defRPr/>
            </a:pPr>
            <a:endParaRPr lang="en-US"/>
          </a:p>
        </p:txBody>
      </p:sp>
      <p:sp>
        <p:nvSpPr>
          <p:cNvPr id="4" name="Номер слайда 5"/>
          <p:cNvSpPr>
            <a:spLocks noGrp="1"/>
          </p:cNvSpPr>
          <p:nvPr>
            <p:ph type="sldNum" sz="quarter" idx="12"/>
          </p:nvPr>
        </p:nvSpPr>
        <p:spPr/>
        <p:txBody>
          <a:bodyPr/>
          <a:lstStyle>
            <a:lvl1pPr>
              <a:defRPr/>
            </a:lvl1pPr>
          </a:lstStyle>
          <a:p>
            <a:pPr>
              <a:defRPr/>
            </a:pPr>
            <a:fld id="{83F2119D-61B6-4CE0-9307-C2BCB6BEEA5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en-US"/>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08F76AC8-7398-4E4B-9884-170706A662A2}" type="datetimeFigureOut">
              <a:rPr lang="en-US"/>
              <a:pPr>
                <a:defRPr/>
              </a:pPr>
              <a:t>2/23/2019</a:t>
            </a:fld>
            <a:endParaRPr lang="en-US"/>
          </a:p>
        </p:txBody>
      </p:sp>
      <p:sp>
        <p:nvSpPr>
          <p:cNvPr id="6" name="Нижний колонтитул 4"/>
          <p:cNvSpPr>
            <a:spLocks noGrp="1"/>
          </p:cNvSpPr>
          <p:nvPr>
            <p:ph type="ftr" sz="quarter" idx="11"/>
          </p:nvPr>
        </p:nvSpPr>
        <p:spPr/>
        <p:txBody>
          <a:bodyPr/>
          <a:lstStyle>
            <a:lvl1pPr>
              <a:defRPr/>
            </a:lvl1pPr>
          </a:lstStyle>
          <a:p>
            <a:pPr>
              <a:defRPr/>
            </a:pPr>
            <a:endParaRPr lang="en-US"/>
          </a:p>
        </p:txBody>
      </p:sp>
      <p:sp>
        <p:nvSpPr>
          <p:cNvPr id="7" name="Номер слайда 5"/>
          <p:cNvSpPr>
            <a:spLocks noGrp="1"/>
          </p:cNvSpPr>
          <p:nvPr>
            <p:ph type="sldNum" sz="quarter" idx="12"/>
          </p:nvPr>
        </p:nvSpPr>
        <p:spPr/>
        <p:txBody>
          <a:bodyPr/>
          <a:lstStyle>
            <a:lvl1pPr>
              <a:defRPr/>
            </a:lvl1pPr>
          </a:lstStyle>
          <a:p>
            <a:pPr>
              <a:defRPr/>
            </a:pPr>
            <a:fld id="{9FA020E5-5532-4C96-8399-471EECC1325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en-US"/>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FC398BA-AD00-40BD-9239-293E7C432082}" type="datetimeFigureOut">
              <a:rPr lang="en-US"/>
              <a:pPr>
                <a:defRPr/>
              </a:pPr>
              <a:t>2/23/2019</a:t>
            </a:fld>
            <a:endParaRPr lang="en-US"/>
          </a:p>
        </p:txBody>
      </p:sp>
      <p:sp>
        <p:nvSpPr>
          <p:cNvPr id="6" name="Нижний колонтитул 4"/>
          <p:cNvSpPr>
            <a:spLocks noGrp="1"/>
          </p:cNvSpPr>
          <p:nvPr>
            <p:ph type="ftr" sz="quarter" idx="11"/>
          </p:nvPr>
        </p:nvSpPr>
        <p:spPr/>
        <p:txBody>
          <a:bodyPr/>
          <a:lstStyle>
            <a:lvl1pPr>
              <a:defRPr/>
            </a:lvl1pPr>
          </a:lstStyle>
          <a:p>
            <a:pPr>
              <a:defRPr/>
            </a:pPr>
            <a:endParaRPr lang="en-US"/>
          </a:p>
        </p:txBody>
      </p:sp>
      <p:sp>
        <p:nvSpPr>
          <p:cNvPr id="7" name="Номер слайда 5"/>
          <p:cNvSpPr>
            <a:spLocks noGrp="1"/>
          </p:cNvSpPr>
          <p:nvPr>
            <p:ph type="sldNum" sz="quarter" idx="12"/>
          </p:nvPr>
        </p:nvSpPr>
        <p:spPr/>
        <p:txBody>
          <a:bodyPr/>
          <a:lstStyle>
            <a:lvl1pPr>
              <a:defRPr/>
            </a:lvl1pPr>
          </a:lstStyle>
          <a:p>
            <a:pPr>
              <a:defRPr/>
            </a:pPr>
            <a:fld id="{CF908EB9-DC81-4FD0-9438-A5F3CECB03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BBFCC59E-C0B1-43A5-88A7-C45728DF2135}" type="datetimeFigureOut">
              <a:rPr lang="en-US"/>
              <a:pPr>
                <a:defRPr/>
              </a:pPr>
              <a:t>2/23/2019</a:t>
            </a:fld>
            <a:endParaRPr lang="en-US"/>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F99129F-259D-4DFB-B468-C421A50A98A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trolush.com/hot-standby-future-proofs-legacy-computer-systems/" TargetMode="Externa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platinum.com.au/Insights-Tools/The-Journal/Global-Banks-vs-the-Big-Four"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platinum.com.au/Insights-Tools/The-Journal/Global-Banks-vs-the-Big-Four"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hyperlink" Target="https://www.researchgate.net/figure/The-Smart-City-four-layer-architecture_fig2_257143664"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thebestphotos.eu/clinical-data-aggregation.html" TargetMode="External"/><Relationship Id="rId1" Type="http://schemas.openxmlformats.org/officeDocument/2006/relationships/slideLayout" Target="../slideLayouts/slideLayout2.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Подзаголовок 2"/>
          <p:cNvSpPr>
            <a:spLocks noGrp="1"/>
          </p:cNvSpPr>
          <p:nvPr>
            <p:ph type="subTitle" idx="1"/>
          </p:nvPr>
        </p:nvSpPr>
        <p:spPr>
          <a:xfrm>
            <a:off x="755650" y="2997200"/>
            <a:ext cx="7632700" cy="1368425"/>
          </a:xfrm>
        </p:spPr>
        <p:txBody>
          <a:bodyPr/>
          <a:lstStyle/>
          <a:p>
            <a:pPr eaLnBrk="1" hangingPunct="1"/>
            <a:r>
              <a:rPr lang="en-US" sz="3600" dirty="0" smtClean="0">
                <a:solidFill>
                  <a:schemeClr val="tx1"/>
                </a:solidFill>
              </a:rPr>
              <a:t>Subtopic  1.1.2. </a:t>
            </a:r>
            <a:r>
              <a:rPr lang="en-US" sz="3600" dirty="0" smtClean="0">
                <a:solidFill>
                  <a:schemeClr val="tx1"/>
                </a:solidFill>
              </a:rPr>
              <a:t>Types and Examples </a:t>
            </a:r>
            <a:r>
              <a:rPr lang="en-US" sz="3600" dirty="0" smtClean="0">
                <a:solidFill>
                  <a:schemeClr val="tx1"/>
                </a:solidFill>
              </a:rPr>
              <a:t>of IT-infrastructure.</a:t>
            </a:r>
            <a:endParaRPr lang="ru-RU" sz="3600" dirty="0" smtClean="0">
              <a:solidFill>
                <a:schemeClr val="tx1"/>
              </a:solidFill>
            </a:endParaRPr>
          </a:p>
        </p:txBody>
      </p:sp>
      <p:sp>
        <p:nvSpPr>
          <p:cNvPr id="7" name="Заголовок 1"/>
          <p:cNvSpPr>
            <a:spLocks noGrp="1"/>
          </p:cNvSpPr>
          <p:nvPr>
            <p:ph type="ctrTitle"/>
          </p:nvPr>
        </p:nvSpPr>
        <p:spPr>
          <a:xfrm>
            <a:off x="5292080" y="411349"/>
            <a:ext cx="3667944" cy="638175"/>
          </a:xfrm>
        </p:spPr>
        <p:txBody>
          <a:bodyPr>
            <a:noAutofit/>
          </a:bodyPr>
          <a:lstStyle/>
          <a:p>
            <a:pPr algn="r"/>
            <a:r>
              <a:rPr lang="en-US" sz="4000" b="1" dirty="0" smtClean="0"/>
              <a:t>IT infrastructure</a:t>
            </a:r>
            <a:endParaRPr lang="ru-RU" sz="4000" dirty="0"/>
          </a:p>
        </p:txBody>
      </p:sp>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03684"/>
            <a:ext cx="4680520" cy="85350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Прямоугольник 2"/>
          <p:cNvSpPr>
            <a:spLocks noChangeArrowheads="1"/>
          </p:cNvSpPr>
          <p:nvPr/>
        </p:nvSpPr>
        <p:spPr bwMode="auto">
          <a:xfrm>
            <a:off x="900113" y="1989138"/>
            <a:ext cx="7920037" cy="3384550"/>
          </a:xfrm>
          <a:prstGeom prst="rect">
            <a:avLst/>
          </a:prstGeom>
          <a:noFill/>
          <a:ln w="9525">
            <a:noFill/>
            <a:miter lim="800000"/>
            <a:headEnd/>
            <a:tailEnd/>
          </a:ln>
        </p:spPr>
        <p:txBody>
          <a:bodyPr>
            <a:spAutoFit/>
          </a:bodyPr>
          <a:lstStyle/>
          <a:p>
            <a:pPr algn="ctr"/>
            <a:r>
              <a:rPr lang="en-US" sz="3600" b="1">
                <a:latin typeface="Calibri" pitchFamily="34" charset="0"/>
              </a:rPr>
              <a:t>Typical ITIS:</a:t>
            </a:r>
          </a:p>
          <a:p>
            <a:endParaRPr lang="en-US">
              <a:latin typeface="Calibri" pitchFamily="34" charset="0"/>
            </a:endParaRPr>
          </a:p>
          <a:p>
            <a:r>
              <a:rPr lang="en-US" sz="3200">
                <a:latin typeface="Calibri" pitchFamily="34" charset="0"/>
              </a:rPr>
              <a:t>• Personal information infrastructure</a:t>
            </a:r>
          </a:p>
          <a:p>
            <a:r>
              <a:rPr lang="en-US" sz="3200">
                <a:latin typeface="Calibri" pitchFamily="34" charset="0"/>
              </a:rPr>
              <a:t>• Information infrastructure of the enterprise</a:t>
            </a:r>
          </a:p>
          <a:p>
            <a:r>
              <a:rPr lang="en-US" sz="3200">
                <a:latin typeface="Calibri" pitchFamily="34" charset="0"/>
              </a:rPr>
              <a:t>• Virtual Information Infrastructure</a:t>
            </a:r>
          </a:p>
          <a:p>
            <a:r>
              <a:rPr lang="en-US" sz="3200">
                <a:latin typeface="Calibri" pitchFamily="34" charset="0"/>
              </a:rPr>
              <a:t>• Industry Information Infrastructure</a:t>
            </a:r>
          </a:p>
          <a:p>
            <a:r>
              <a:rPr lang="en-US" sz="3200">
                <a:latin typeface="Calibri" pitchFamily="34" charset="0"/>
              </a:rPr>
              <a:t>• Global Information Infrastructure</a:t>
            </a:r>
          </a:p>
        </p:txBody>
      </p:sp>
      <p:sp>
        <p:nvSpPr>
          <p:cNvPr id="7" name="Заголовок 1"/>
          <p:cNvSpPr txBox="1">
            <a:spLocks/>
          </p:cNvSpPr>
          <p:nvPr/>
        </p:nvSpPr>
        <p:spPr bwMode="auto">
          <a:xfrm>
            <a:off x="5292080" y="411349"/>
            <a:ext cx="3667944" cy="638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a:r>
              <a:rPr lang="en-US" sz="4000" b="1" smtClean="0"/>
              <a:t>IT infrastructure</a:t>
            </a:r>
            <a:endParaRPr lang="ru-RU" sz="4000" dirty="0"/>
          </a:p>
        </p:txBody>
      </p:sp>
      <p:pic>
        <p:nvPicPr>
          <p:cNvPr id="8" name="Рисунок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03684"/>
            <a:ext cx="4680520" cy="853506"/>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76275" y="1268413"/>
            <a:ext cx="7921625" cy="4802187"/>
          </a:xfrm>
          <a:prstGeom prst="rect">
            <a:avLst/>
          </a:prstGeom>
        </p:spPr>
        <p:txBody>
          <a:bodyPr>
            <a:spAutoFit/>
          </a:bodyPr>
          <a:lstStyle/>
          <a:p>
            <a:pPr fontAlgn="auto">
              <a:spcBef>
                <a:spcPts val="0"/>
              </a:spcBef>
              <a:spcAft>
                <a:spcPts val="0"/>
              </a:spcAft>
              <a:defRPr/>
            </a:pPr>
            <a:r>
              <a:rPr lang="en-US" sz="2400" b="1" dirty="0">
                <a:latin typeface="+mn-lt"/>
                <a:cs typeface="+mn-cs"/>
              </a:rPr>
              <a:t>The Global Information Infrastructure </a:t>
            </a:r>
            <a:r>
              <a:rPr lang="en-US" sz="2400" dirty="0">
                <a:latin typeface="+mn-lt"/>
                <a:cs typeface="+mn-cs"/>
              </a:rPr>
              <a:t>is being developed as a global informational network of mass maintenance of the planet's population based on the integration of global and regional information and telecommunication systems, as well as digital television and radio broadcasting systems, satellite systems and mobile communications</a:t>
            </a:r>
          </a:p>
          <a:p>
            <a:pPr marL="536575" indent="-173038" fontAlgn="auto">
              <a:spcBef>
                <a:spcPts val="0"/>
              </a:spcBef>
              <a:spcAft>
                <a:spcPts val="0"/>
              </a:spcAft>
              <a:defRPr/>
            </a:pPr>
            <a:r>
              <a:rPr lang="en-US" sz="2400" dirty="0">
                <a:latin typeface="+mn-lt"/>
                <a:cs typeface="+mn-cs"/>
              </a:rPr>
              <a:t>- The system of scientific and cultural communications</a:t>
            </a:r>
          </a:p>
          <a:p>
            <a:pPr marL="536575" indent="-173038" fontAlgn="auto">
              <a:spcBef>
                <a:spcPts val="0"/>
              </a:spcBef>
              <a:spcAft>
                <a:spcPts val="0"/>
              </a:spcAft>
              <a:defRPr/>
            </a:pPr>
            <a:r>
              <a:rPr lang="en-US" sz="2400" dirty="0">
                <a:latin typeface="+mn-lt"/>
                <a:cs typeface="+mn-cs"/>
              </a:rPr>
              <a:t>- System of economic communications (banks and exchanges, in particular SWIFT)</a:t>
            </a:r>
          </a:p>
          <a:p>
            <a:pPr marL="536575" indent="-173038" fontAlgn="auto">
              <a:spcBef>
                <a:spcPts val="0"/>
              </a:spcBef>
              <a:spcAft>
                <a:spcPts val="0"/>
              </a:spcAft>
              <a:defRPr/>
            </a:pPr>
            <a:r>
              <a:rPr lang="en-US" sz="2400" dirty="0">
                <a:latin typeface="+mn-lt"/>
                <a:cs typeface="+mn-cs"/>
              </a:rPr>
              <a:t>-	Social networks</a:t>
            </a:r>
          </a:p>
          <a:p>
            <a:pPr marL="536575" indent="-173038" fontAlgn="auto">
              <a:spcBef>
                <a:spcPts val="0"/>
              </a:spcBef>
              <a:spcAft>
                <a:spcPts val="0"/>
              </a:spcAft>
              <a:defRPr/>
            </a:pPr>
            <a:r>
              <a:rPr lang="en-US" sz="2400" dirty="0">
                <a:latin typeface="+mn-lt"/>
                <a:cs typeface="+mn-cs"/>
              </a:rPr>
              <a:t>- Global data warehouse and knowledge of search engines</a:t>
            </a:r>
          </a:p>
          <a:p>
            <a:pPr marL="536575" indent="-173038" fontAlgn="auto">
              <a:spcBef>
                <a:spcPts val="0"/>
              </a:spcBef>
              <a:spcAft>
                <a:spcPts val="0"/>
              </a:spcAft>
              <a:defRPr/>
            </a:pPr>
            <a:r>
              <a:rPr lang="en-US" sz="2400" dirty="0">
                <a:latin typeface="+mn-lt"/>
                <a:cs typeface="+mn-cs"/>
              </a:rPr>
              <a:t>- World Wide Web</a:t>
            </a:r>
          </a:p>
          <a:p>
            <a:pPr fontAlgn="auto">
              <a:spcBef>
                <a:spcPts val="0"/>
              </a:spcBef>
              <a:spcAft>
                <a:spcPts val="0"/>
              </a:spcAft>
              <a:defRPr/>
            </a:pPr>
            <a:endParaRPr lang="en-US" dirty="0">
              <a:latin typeface="+mn-lt"/>
              <a:cs typeface="+mn-cs"/>
            </a:endParaRPr>
          </a:p>
        </p:txBody>
      </p:sp>
      <p:sp>
        <p:nvSpPr>
          <p:cNvPr id="6" name="Заголовок 1"/>
          <p:cNvSpPr txBox="1">
            <a:spLocks/>
          </p:cNvSpPr>
          <p:nvPr/>
        </p:nvSpPr>
        <p:spPr bwMode="auto">
          <a:xfrm>
            <a:off x="5292080" y="411349"/>
            <a:ext cx="3667944" cy="638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a:r>
              <a:rPr lang="en-US" sz="4000" b="1" smtClean="0"/>
              <a:t>IT infrastructure</a:t>
            </a:r>
            <a:endParaRPr lang="ru-RU" sz="4000" dirty="0"/>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303684"/>
            <a:ext cx="4680520" cy="853506"/>
          </a:xfrm>
          <a:prstGeom prst="rect">
            <a:avLst/>
          </a:prstGeom>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7" name="Picture 2" descr="IMG_2044"/>
          <p:cNvPicPr>
            <a:picLocks noChangeAspect="1" noChangeArrowheads="1"/>
          </p:cNvPicPr>
          <p:nvPr/>
        </p:nvPicPr>
        <p:blipFill>
          <a:blip r:embed="rId2"/>
          <a:srcRect t="15521"/>
          <a:stretch>
            <a:fillRect/>
          </a:stretch>
        </p:blipFill>
        <p:spPr bwMode="auto">
          <a:xfrm>
            <a:off x="352425" y="1916113"/>
            <a:ext cx="8467725" cy="4530725"/>
          </a:xfrm>
          <a:prstGeom prst="rect">
            <a:avLst/>
          </a:prstGeom>
          <a:noFill/>
          <a:ln w="9525">
            <a:noFill/>
            <a:miter lim="800000"/>
            <a:headEnd/>
            <a:tailEnd/>
          </a:ln>
        </p:spPr>
      </p:pic>
      <p:sp>
        <p:nvSpPr>
          <p:cNvPr id="16386" name="Прямоугольник 2"/>
          <p:cNvSpPr>
            <a:spLocks noChangeArrowheads="1"/>
          </p:cNvSpPr>
          <p:nvPr/>
        </p:nvSpPr>
        <p:spPr bwMode="auto">
          <a:xfrm>
            <a:off x="352425" y="980728"/>
            <a:ext cx="8353425" cy="738664"/>
          </a:xfrm>
          <a:prstGeom prst="rect">
            <a:avLst/>
          </a:prstGeom>
          <a:noFill/>
          <a:ln w="9525">
            <a:noFill/>
            <a:miter lim="800000"/>
            <a:headEnd/>
            <a:tailEnd/>
          </a:ln>
        </p:spPr>
        <p:txBody>
          <a:bodyPr>
            <a:spAutoFit/>
          </a:bodyPr>
          <a:lstStyle/>
          <a:p>
            <a:pPr algn="ctr"/>
            <a:r>
              <a:rPr lang="en-US" sz="2400" b="1" i="1" dirty="0" smtClean="0">
                <a:latin typeface="Calibri" pitchFamily="34" charset="0"/>
              </a:rPr>
              <a:t>Information </a:t>
            </a:r>
            <a:r>
              <a:rPr lang="en-US" sz="2400" b="1" i="1" dirty="0">
                <a:latin typeface="Calibri" pitchFamily="34" charset="0"/>
              </a:rPr>
              <a:t>infrastructure of production </a:t>
            </a:r>
            <a:r>
              <a:rPr lang="en-US" sz="2400" b="1" i="1" dirty="0" smtClean="0">
                <a:latin typeface="Calibri" pitchFamily="34" charset="0"/>
              </a:rPr>
              <a:t>enterprise</a:t>
            </a:r>
          </a:p>
          <a:p>
            <a:pPr algn="ctr"/>
            <a:r>
              <a:rPr lang="en-US" dirty="0">
                <a:latin typeface="Calibri" pitchFamily="34" charset="0"/>
                <a:hlinkClick r:id="rId3"/>
              </a:rPr>
              <a:t>https://metrolush.com/hot-standby-future-proofs-legacy-computer-systems</a:t>
            </a:r>
            <a:r>
              <a:rPr lang="en-US" dirty="0" smtClean="0">
                <a:latin typeface="Calibri" pitchFamily="34" charset="0"/>
                <a:hlinkClick r:id="rId3"/>
              </a:rPr>
              <a:t>/</a:t>
            </a:r>
            <a:r>
              <a:rPr lang="en-US" dirty="0" smtClean="0">
                <a:latin typeface="Calibri" pitchFamily="34" charset="0"/>
              </a:rPr>
              <a:t> </a:t>
            </a:r>
            <a:endParaRPr lang="en-US" dirty="0">
              <a:latin typeface="Calibri" pitchFamily="34" charset="0"/>
            </a:endParaRPr>
          </a:p>
        </p:txBody>
      </p:sp>
      <p:sp>
        <p:nvSpPr>
          <p:cNvPr id="7" name="Заголовок 1"/>
          <p:cNvSpPr txBox="1">
            <a:spLocks/>
          </p:cNvSpPr>
          <p:nvPr/>
        </p:nvSpPr>
        <p:spPr bwMode="auto">
          <a:xfrm>
            <a:off x="5306367" y="235834"/>
            <a:ext cx="3667944" cy="638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a:r>
              <a:rPr lang="en-US" sz="4000" b="1" smtClean="0"/>
              <a:t>IT infrastructure</a:t>
            </a:r>
            <a:endParaRPr lang="ru-RU" sz="4000" dirty="0"/>
          </a:p>
        </p:txBody>
      </p:sp>
      <p:pic>
        <p:nvPicPr>
          <p:cNvPr id="8" name="Рисунок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7815" y="128169"/>
            <a:ext cx="4680520" cy="853506"/>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Прямоугольник 2"/>
          <p:cNvSpPr>
            <a:spLocks noChangeArrowheads="1"/>
          </p:cNvSpPr>
          <p:nvPr/>
        </p:nvSpPr>
        <p:spPr bwMode="auto">
          <a:xfrm>
            <a:off x="323850" y="1268413"/>
            <a:ext cx="8496622" cy="738664"/>
          </a:xfrm>
          <a:prstGeom prst="rect">
            <a:avLst/>
          </a:prstGeom>
          <a:noFill/>
          <a:ln w="9525">
            <a:noFill/>
            <a:miter lim="800000"/>
            <a:headEnd/>
            <a:tailEnd/>
          </a:ln>
        </p:spPr>
        <p:txBody>
          <a:bodyPr wrap="square">
            <a:spAutoFit/>
          </a:bodyPr>
          <a:lstStyle/>
          <a:p>
            <a:pPr algn="ctr"/>
            <a:r>
              <a:rPr lang="en-US" sz="2400" b="1" i="1" dirty="0" smtClean="0">
                <a:latin typeface="Calibri" pitchFamily="34" charset="0"/>
              </a:rPr>
              <a:t>Information </a:t>
            </a:r>
            <a:r>
              <a:rPr lang="en-US" sz="2400" b="1" i="1" dirty="0">
                <a:latin typeface="Calibri" pitchFamily="34" charset="0"/>
              </a:rPr>
              <a:t>infrastructure of </a:t>
            </a:r>
            <a:r>
              <a:rPr lang="en-US" sz="2400" b="1" i="1" dirty="0" smtClean="0">
                <a:latin typeface="Calibri" pitchFamily="34" charset="0"/>
              </a:rPr>
              <a:t>bank</a:t>
            </a:r>
          </a:p>
          <a:p>
            <a:pPr algn="ctr"/>
            <a:r>
              <a:rPr lang="en-US" dirty="0">
                <a:latin typeface="Calibri" pitchFamily="34" charset="0"/>
                <a:hlinkClick r:id="rId2"/>
              </a:rPr>
              <a:t>https://</a:t>
            </a:r>
            <a:r>
              <a:rPr lang="en-US" dirty="0" smtClean="0">
                <a:latin typeface="Calibri" pitchFamily="34" charset="0"/>
                <a:hlinkClick r:id="rId2"/>
              </a:rPr>
              <a:t>www.platinum.com.au/Insights-Tools/The-Journal/Global-Banks-vs-the-Big-Four</a:t>
            </a:r>
            <a:r>
              <a:rPr lang="en-US" dirty="0" smtClean="0">
                <a:latin typeface="Calibri" pitchFamily="34" charset="0"/>
              </a:rPr>
              <a:t> </a:t>
            </a:r>
            <a:endParaRPr lang="en-US" dirty="0">
              <a:latin typeface="Calibri" pitchFamily="34" charset="0"/>
            </a:endParaRPr>
          </a:p>
        </p:txBody>
      </p:sp>
      <p:pic>
        <p:nvPicPr>
          <p:cNvPr id="2" name="Рисунок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2204864"/>
            <a:ext cx="6624736" cy="4544568"/>
          </a:xfrm>
          <a:prstGeom prst="rect">
            <a:avLst/>
          </a:prstGeom>
        </p:spPr>
      </p:pic>
      <p:sp>
        <p:nvSpPr>
          <p:cNvPr id="9" name="Заголовок 1"/>
          <p:cNvSpPr txBox="1">
            <a:spLocks/>
          </p:cNvSpPr>
          <p:nvPr/>
        </p:nvSpPr>
        <p:spPr bwMode="auto">
          <a:xfrm>
            <a:off x="5292080" y="411349"/>
            <a:ext cx="3667944" cy="638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a:r>
              <a:rPr lang="en-US" sz="4000" b="1" smtClean="0"/>
              <a:t>IT infrastructure</a:t>
            </a:r>
            <a:endParaRPr lang="ru-RU" sz="4000" dirty="0"/>
          </a:p>
        </p:txBody>
      </p:sp>
      <p:pic>
        <p:nvPicPr>
          <p:cNvPr id="10" name="Рисунок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28" y="303684"/>
            <a:ext cx="4680520" cy="853506"/>
          </a:xfrm>
          <a:prstGeom prst="rect">
            <a:avLst/>
          </a:prstGeom>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Прямоугольник 2"/>
          <p:cNvSpPr>
            <a:spLocks noChangeArrowheads="1"/>
          </p:cNvSpPr>
          <p:nvPr/>
        </p:nvSpPr>
        <p:spPr bwMode="auto">
          <a:xfrm>
            <a:off x="323850" y="1268413"/>
            <a:ext cx="8496622" cy="738664"/>
          </a:xfrm>
          <a:prstGeom prst="rect">
            <a:avLst/>
          </a:prstGeom>
          <a:noFill/>
          <a:ln w="9525">
            <a:noFill/>
            <a:miter lim="800000"/>
            <a:headEnd/>
            <a:tailEnd/>
          </a:ln>
        </p:spPr>
        <p:txBody>
          <a:bodyPr wrap="square">
            <a:spAutoFit/>
          </a:bodyPr>
          <a:lstStyle/>
          <a:p>
            <a:pPr algn="ctr"/>
            <a:r>
              <a:rPr lang="en-US" sz="2400" b="1" i="1" dirty="0" smtClean="0">
                <a:latin typeface="Calibri" pitchFamily="34" charset="0"/>
              </a:rPr>
              <a:t>Information </a:t>
            </a:r>
            <a:r>
              <a:rPr lang="en-US" sz="2400" b="1" i="1" dirty="0">
                <a:latin typeface="Calibri" pitchFamily="34" charset="0"/>
              </a:rPr>
              <a:t>infrastructure of </a:t>
            </a:r>
            <a:r>
              <a:rPr lang="en-US" sz="2400" b="1" i="1" dirty="0" smtClean="0">
                <a:latin typeface="Calibri" pitchFamily="34" charset="0"/>
              </a:rPr>
              <a:t>bank</a:t>
            </a:r>
          </a:p>
          <a:p>
            <a:pPr algn="ctr"/>
            <a:r>
              <a:rPr lang="en-US" dirty="0">
                <a:latin typeface="Calibri" pitchFamily="34" charset="0"/>
                <a:hlinkClick r:id="rId2"/>
              </a:rPr>
              <a:t>https://</a:t>
            </a:r>
            <a:r>
              <a:rPr lang="en-US" dirty="0" smtClean="0">
                <a:latin typeface="Calibri" pitchFamily="34" charset="0"/>
                <a:hlinkClick r:id="rId2"/>
              </a:rPr>
              <a:t>www.platinum.com.au/Insights-Tools/The-Journal/Global-Banks-vs-the-Big-Four</a:t>
            </a:r>
            <a:r>
              <a:rPr lang="en-US" dirty="0" smtClean="0">
                <a:latin typeface="Calibri" pitchFamily="34" charset="0"/>
              </a:rPr>
              <a:t> </a:t>
            </a:r>
            <a:endParaRPr lang="en-US" dirty="0">
              <a:latin typeface="Calibri" pitchFamily="34" charset="0"/>
            </a:endParaRPr>
          </a:p>
        </p:txBody>
      </p:sp>
      <p:pic>
        <p:nvPicPr>
          <p:cNvPr id="3" name="Рисунок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9244" y="2276872"/>
            <a:ext cx="7265833" cy="4199651"/>
          </a:xfrm>
          <a:prstGeom prst="rect">
            <a:avLst/>
          </a:prstGeom>
        </p:spPr>
      </p:pic>
      <p:sp>
        <p:nvSpPr>
          <p:cNvPr id="8" name="Заголовок 1"/>
          <p:cNvSpPr txBox="1">
            <a:spLocks/>
          </p:cNvSpPr>
          <p:nvPr/>
        </p:nvSpPr>
        <p:spPr bwMode="auto">
          <a:xfrm>
            <a:off x="5292080" y="411349"/>
            <a:ext cx="3667944" cy="638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a:r>
              <a:rPr lang="en-US" sz="4000" b="1" smtClean="0"/>
              <a:t>IT infrastructure</a:t>
            </a:r>
            <a:endParaRPr lang="ru-RU" sz="4000" dirty="0"/>
          </a:p>
        </p:txBody>
      </p:sp>
      <p:pic>
        <p:nvPicPr>
          <p:cNvPr id="9" name="Рисунок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28" y="303684"/>
            <a:ext cx="4680520" cy="853506"/>
          </a:xfrm>
          <a:prstGeom prst="rect">
            <a:avLst/>
          </a:prstGeom>
        </p:spPr>
      </p:pic>
    </p:spTree>
    <p:extLst>
      <p:ext uri="{BB962C8B-B14F-4D97-AF65-F5344CB8AC3E}">
        <p14:creationId xmlns:p14="http://schemas.microsoft.com/office/powerpoint/2010/main" val="390850465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9552" y="2068398"/>
            <a:ext cx="8096250" cy="4655135"/>
          </a:xfrm>
          <a:prstGeom prst="rect">
            <a:avLst/>
          </a:prstGeom>
        </p:spPr>
      </p:pic>
      <p:sp>
        <p:nvSpPr>
          <p:cNvPr id="18435" name="Прямоугольник 2"/>
          <p:cNvSpPr>
            <a:spLocks noChangeArrowheads="1"/>
          </p:cNvSpPr>
          <p:nvPr/>
        </p:nvSpPr>
        <p:spPr bwMode="auto">
          <a:xfrm>
            <a:off x="179512" y="1052736"/>
            <a:ext cx="8784976" cy="1015663"/>
          </a:xfrm>
          <a:prstGeom prst="rect">
            <a:avLst/>
          </a:prstGeom>
          <a:noFill/>
          <a:ln w="9525">
            <a:noFill/>
            <a:miter lim="800000"/>
            <a:headEnd/>
            <a:tailEnd/>
          </a:ln>
        </p:spPr>
        <p:txBody>
          <a:bodyPr wrap="square">
            <a:spAutoFit/>
          </a:bodyPr>
          <a:lstStyle/>
          <a:p>
            <a:pPr algn="ctr"/>
            <a:r>
              <a:rPr lang="en-US" sz="2400" b="1" i="1" dirty="0" smtClean="0">
                <a:latin typeface="Calibri" pitchFamily="34" charset="0"/>
              </a:rPr>
              <a:t>Information </a:t>
            </a:r>
            <a:r>
              <a:rPr lang="en-US" sz="2400" b="1" i="1" dirty="0">
                <a:latin typeface="Calibri" pitchFamily="34" charset="0"/>
              </a:rPr>
              <a:t>infrastructure of smart </a:t>
            </a:r>
            <a:r>
              <a:rPr lang="en-US" sz="2400" b="1" i="1" dirty="0" smtClean="0">
                <a:latin typeface="Calibri" pitchFamily="34" charset="0"/>
              </a:rPr>
              <a:t>city</a:t>
            </a:r>
          </a:p>
          <a:p>
            <a:pPr algn="ctr"/>
            <a:r>
              <a:rPr lang="en-US" dirty="0">
                <a:latin typeface="Calibri" pitchFamily="34" charset="0"/>
                <a:hlinkClick r:id="rId3"/>
              </a:rPr>
              <a:t>https://</a:t>
            </a:r>
            <a:r>
              <a:rPr lang="en-US" dirty="0" smtClean="0">
                <a:latin typeface="Calibri" pitchFamily="34" charset="0"/>
                <a:hlinkClick r:id="rId3"/>
              </a:rPr>
              <a:t>www.researchgate.net/figure/The-Smart-City-four-layer-architecture_fig2_257143664</a:t>
            </a:r>
            <a:r>
              <a:rPr lang="en-US" dirty="0" smtClean="0">
                <a:latin typeface="Calibri" pitchFamily="34" charset="0"/>
              </a:rPr>
              <a:t> </a:t>
            </a:r>
            <a:endParaRPr lang="en-US" dirty="0">
              <a:latin typeface="Calibri" pitchFamily="34" charset="0"/>
            </a:endParaRPr>
          </a:p>
        </p:txBody>
      </p:sp>
      <p:sp>
        <p:nvSpPr>
          <p:cNvPr id="9" name="Заголовок 1"/>
          <p:cNvSpPr txBox="1">
            <a:spLocks/>
          </p:cNvSpPr>
          <p:nvPr/>
        </p:nvSpPr>
        <p:spPr bwMode="auto">
          <a:xfrm>
            <a:off x="5269769" y="293891"/>
            <a:ext cx="3667944" cy="638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a:r>
              <a:rPr lang="en-US" sz="4000" b="1" smtClean="0"/>
              <a:t>IT infrastructure</a:t>
            </a:r>
            <a:endParaRPr lang="ru-RU" sz="4000" dirty="0"/>
          </a:p>
        </p:txBody>
      </p:sp>
      <p:pic>
        <p:nvPicPr>
          <p:cNvPr id="10" name="Рисунок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1217" y="186226"/>
            <a:ext cx="4680520" cy="853506"/>
          </a:xfrm>
          <a:prstGeom prst="rect">
            <a:avLst/>
          </a:prstGeom>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259632" y="1196752"/>
            <a:ext cx="6534151" cy="738664"/>
          </a:xfrm>
          <a:prstGeom prst="rect">
            <a:avLst/>
          </a:prstGeom>
        </p:spPr>
        <p:txBody>
          <a:bodyPr wrap="square">
            <a:spAutoFit/>
          </a:bodyPr>
          <a:lstStyle/>
          <a:p>
            <a:pPr algn="ctr"/>
            <a:r>
              <a:rPr lang="en-US" sz="2400" b="1" i="1" dirty="0" smtClean="0"/>
              <a:t>Clinical Information System Infrastructure</a:t>
            </a:r>
          </a:p>
          <a:p>
            <a:pPr algn="ctr"/>
            <a:r>
              <a:rPr lang="en-US" dirty="0" smtClean="0">
                <a:hlinkClick r:id="rId2"/>
              </a:rPr>
              <a:t>https</a:t>
            </a:r>
            <a:r>
              <a:rPr lang="en-US" dirty="0">
                <a:hlinkClick r:id="rId2"/>
              </a:rPr>
              <a:t>://</a:t>
            </a:r>
            <a:r>
              <a:rPr lang="en-US" dirty="0" smtClean="0">
                <a:hlinkClick r:id="rId2"/>
              </a:rPr>
              <a:t>thebestphotos.eu/clinical-data-aggregation.html</a:t>
            </a:r>
            <a:r>
              <a:rPr lang="en-US" dirty="0" smtClean="0"/>
              <a:t> </a:t>
            </a:r>
            <a:endParaRPr lang="en-US" dirty="0"/>
          </a:p>
        </p:txBody>
      </p:sp>
      <p:pic>
        <p:nvPicPr>
          <p:cNvPr id="4" name="Рисунок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2062785"/>
            <a:ext cx="7416824" cy="4653963"/>
          </a:xfrm>
          <a:prstGeom prst="rect">
            <a:avLst/>
          </a:prstGeom>
        </p:spPr>
      </p:pic>
      <p:sp>
        <p:nvSpPr>
          <p:cNvPr id="10" name="Заголовок 1"/>
          <p:cNvSpPr txBox="1">
            <a:spLocks/>
          </p:cNvSpPr>
          <p:nvPr/>
        </p:nvSpPr>
        <p:spPr bwMode="auto">
          <a:xfrm>
            <a:off x="5292080" y="411349"/>
            <a:ext cx="3667944" cy="638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r"/>
            <a:r>
              <a:rPr lang="en-US" sz="4000" b="1" smtClean="0"/>
              <a:t>IT infrastructure</a:t>
            </a:r>
            <a:endParaRPr lang="ru-RU" sz="4000" dirty="0"/>
          </a:p>
        </p:txBody>
      </p:sp>
      <p:pic>
        <p:nvPicPr>
          <p:cNvPr id="11" name="Рисунок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3528" y="303684"/>
            <a:ext cx="4680520" cy="853506"/>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158</Words>
  <Application>Microsoft Office PowerPoint</Application>
  <PresentationFormat>Экран (4:3)</PresentationFormat>
  <Paragraphs>32</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IT infrastructure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infrastructure</dc:title>
  <dc:creator>V.M.Dubovoy</dc:creator>
  <cp:lastModifiedBy>V.M.Dubovoy</cp:lastModifiedBy>
  <cp:revision>12</cp:revision>
  <dcterms:created xsi:type="dcterms:W3CDTF">2019-01-21T17:57:40Z</dcterms:created>
  <dcterms:modified xsi:type="dcterms:W3CDTF">2019-02-23T18:13:04Z</dcterms:modified>
</cp:coreProperties>
</file>