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5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C362F3-3E10-4167-AA2B-932D3C5B2930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363B2-6516-42F8-ADC9-E48D259F4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8243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0AE09-B002-457F-BC5C-26BBCDC42AF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84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0AE09-B002-457F-BC5C-26BBCDC42A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684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41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6296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9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68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93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04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2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781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44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306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429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640C0-86FB-4A96-A8C5-DDC6FFC47F7A}" type="datetimeFigureOut">
              <a:rPr lang="en-US" smtClean="0"/>
              <a:t>3/4/2019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044859-80DE-446A-872D-774AA60B4C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3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implicable.com/new/infrastructure" TargetMode="External"/><Relationship Id="rId7" Type="http://schemas.openxmlformats.org/officeDocument/2006/relationships/image" Target="../media/image1.jpg"/><Relationship Id="rId2" Type="http://schemas.openxmlformats.org/officeDocument/2006/relationships/hyperlink" Target="https://simplicable.com/new/information-technology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implicable.com/new/business-infrastructure" TargetMode="External"/><Relationship Id="rId5" Type="http://schemas.openxmlformats.org/officeDocument/2006/relationships/hyperlink" Target="https://simplicable.com/new/information-security" TargetMode="External"/><Relationship Id="rId4" Type="http://schemas.openxmlformats.org/officeDocument/2006/relationships/hyperlink" Target="https://simplicable.com/new/network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hyperlink" Target="http://muna311.blogspot.com/2012/12/competitive-forces-model-calculating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ip.de/en/institute/facilities/it-service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oodle.hneu.edu.ua/mod/resource/view.php?id=463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2996952"/>
            <a:ext cx="7632848" cy="1368152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Subtopic  </a:t>
            </a:r>
            <a:r>
              <a:rPr lang="en-US" sz="3600" dirty="0">
                <a:solidFill>
                  <a:schemeClr val="tx1"/>
                </a:solidFill>
              </a:rPr>
              <a:t>1.1.1. Definition of the notion «IT-infrastructure».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5292080" y="411349"/>
            <a:ext cx="3667944" cy="638175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7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502968"/>
              </p:ext>
            </p:extLst>
          </p:nvPr>
        </p:nvGraphicFramePr>
        <p:xfrm>
          <a:off x="755576" y="1700808"/>
          <a:ext cx="7776864" cy="4536504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3888039"/>
                <a:gridCol w="3888825"/>
              </a:tblGrid>
              <a:tr h="8248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Type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2"/>
                        </a:rPr>
                        <a:t>Information Technology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3"/>
                        </a:rPr>
                        <a:t>Infrastructure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6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Definition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The basic hardware, software, networks and facilities that serve as a foundation for an organization's </a:t>
                      </a:r>
                      <a:r>
                        <a:rPr lang="en-US" sz="2400" u="sng">
                          <a:effectLst/>
                          <a:hlinkClick r:id="rId2"/>
                        </a:rPr>
                        <a:t>information technology</a:t>
                      </a:r>
                      <a:r>
                        <a:rPr lang="en-US" sz="2400">
                          <a:effectLst/>
                        </a:rPr>
                        <a:t> services.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4963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Related Concepts</a:t>
                      </a:r>
                      <a:endParaRPr lang="en-US" sz="240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4"/>
                        </a:rPr>
                        <a:t>Networks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5"/>
                        </a:rPr>
                        <a:t>Information Security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6"/>
                        </a:rPr>
                        <a:t>Business Infrastructure</a:t>
                      </a:r>
                      <a:endParaRPr lang="en-US" sz="24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400" u="sng" dirty="0">
                          <a:effectLst/>
                          <a:hlinkClick r:id="rId2"/>
                        </a:rPr>
                        <a:t>Information Technology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5292080" y="411349"/>
            <a:ext cx="3667944" cy="638175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21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8136904" cy="5040560"/>
          </a:xfrm>
        </p:spPr>
        <p:txBody>
          <a:bodyPr>
            <a:noAutofit/>
          </a:bodyPr>
          <a:lstStyle/>
          <a:p>
            <a:pPr marL="449263" indent="-449263"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Network Equipment </a:t>
            </a:r>
            <a:r>
              <a:rPr lang="en-US" sz="1800" dirty="0">
                <a:solidFill>
                  <a:schemeClr val="tx1"/>
                </a:solidFill>
              </a:rPr>
              <a:t>- Network equipment such as routers.</a:t>
            </a:r>
          </a:p>
          <a:p>
            <a:pPr marL="449263" indent="-449263"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Telecommunication Services </a:t>
            </a:r>
            <a:r>
              <a:rPr lang="en-US" sz="1800" dirty="0">
                <a:solidFill>
                  <a:schemeClr val="tx1"/>
                </a:solidFill>
              </a:rPr>
              <a:t>- Services to connect to the internet and corporate facilities such as leased lines.</a:t>
            </a:r>
          </a:p>
          <a:p>
            <a:pPr marL="449263" indent="-449263"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Computing</a:t>
            </a:r>
            <a:r>
              <a:rPr lang="en-US" sz="1800" dirty="0">
                <a:solidFill>
                  <a:schemeClr val="tx1"/>
                </a:solidFill>
              </a:rPr>
              <a:t> - Computing hardware such as servers and basic software such as operating systems.</a:t>
            </a:r>
          </a:p>
          <a:p>
            <a:pPr marL="449263" indent="-449263"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Facilities </a:t>
            </a:r>
            <a:r>
              <a:rPr lang="en-US" sz="1800" dirty="0">
                <a:solidFill>
                  <a:schemeClr val="tx1"/>
                </a:solidFill>
              </a:rPr>
              <a:t>- Facilities that mostly house infrastructure such as data centers.</a:t>
            </a:r>
          </a:p>
          <a:p>
            <a:pPr marL="449263" indent="-449263"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Power</a:t>
            </a:r>
            <a:r>
              <a:rPr lang="en-US" sz="1800" dirty="0">
                <a:solidFill>
                  <a:schemeClr val="tx1"/>
                </a:solidFill>
              </a:rPr>
              <a:t> - Solar panels at a data center, solar battery systems, backup power generators and uninterruptible power supply.</a:t>
            </a:r>
          </a:p>
          <a:p>
            <a:pPr marL="449263" indent="-449263"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Computing Platforms</a:t>
            </a:r>
            <a:r>
              <a:rPr lang="en-US" sz="1800" dirty="0">
                <a:solidFill>
                  <a:schemeClr val="tx1"/>
                </a:solidFill>
              </a:rPr>
              <a:t> - Computing platforms such as an on-demand cloud computing platform.</a:t>
            </a:r>
          </a:p>
          <a:p>
            <a:pPr marL="449263" indent="-449263"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Application Platforms </a:t>
            </a:r>
            <a:r>
              <a:rPr lang="en-US" sz="1800" dirty="0">
                <a:solidFill>
                  <a:schemeClr val="tx1"/>
                </a:solidFill>
              </a:rPr>
              <a:t>- Application platforms such as a web server.</a:t>
            </a:r>
          </a:p>
          <a:p>
            <a:pPr marL="449263" indent="-449263"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Content Platforms </a:t>
            </a:r>
            <a:r>
              <a:rPr lang="en-US" sz="1800" dirty="0">
                <a:solidFill>
                  <a:schemeClr val="tx1"/>
                </a:solidFill>
              </a:rPr>
              <a:t>- Content management systems and similar software such as document management tools.</a:t>
            </a:r>
          </a:p>
          <a:p>
            <a:pPr marL="449263" indent="-449263"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Communication Services </a:t>
            </a:r>
            <a:r>
              <a:rPr lang="en-US" sz="1800" dirty="0">
                <a:solidFill>
                  <a:schemeClr val="tx1"/>
                </a:solidFill>
              </a:rPr>
              <a:t>- Communication tools such as voice over IP (VoIP) services and devices.</a:t>
            </a:r>
          </a:p>
          <a:p>
            <a:pPr marL="449263" indent="-449263"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IT Services </a:t>
            </a:r>
            <a:r>
              <a:rPr lang="en-US" sz="1800" dirty="0">
                <a:solidFill>
                  <a:schemeClr val="tx1"/>
                </a:solidFill>
              </a:rPr>
              <a:t>- Basic IT services such as data backup.</a:t>
            </a:r>
          </a:p>
          <a:p>
            <a:pPr marL="449263" indent="-449263" algn="l">
              <a:spcBef>
                <a:spcPts val="0"/>
              </a:spcBef>
            </a:pPr>
            <a:r>
              <a:rPr lang="en-US" sz="1800" b="1" dirty="0">
                <a:solidFill>
                  <a:schemeClr val="tx1"/>
                </a:solidFill>
              </a:rPr>
              <a:t>Information Security </a:t>
            </a:r>
            <a:r>
              <a:rPr lang="en-US" sz="1800" dirty="0">
                <a:solidFill>
                  <a:schemeClr val="tx1"/>
                </a:solidFill>
              </a:rPr>
              <a:t>- Information security hardware and software such as a intrusion detection system.</a:t>
            </a:r>
          </a:p>
          <a:p>
            <a:pPr algn="l">
              <a:spcBef>
                <a:spcPts val="0"/>
              </a:spcBef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ctrTitle"/>
          </p:nvPr>
        </p:nvSpPr>
        <p:spPr>
          <a:xfrm>
            <a:off x="5292080" y="411349"/>
            <a:ext cx="3667944" cy="638175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23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5292080" y="411349"/>
            <a:ext cx="3667944" cy="63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366245" cy="796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22176" y="1268760"/>
            <a:ext cx="835137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i="1" dirty="0"/>
              <a:t>Competitive Forces Model for IT Infrastructure </a:t>
            </a:r>
            <a:r>
              <a:rPr lang="en-US" sz="2400" b="1" i="1" dirty="0" smtClean="0"/>
              <a:t>Investment</a:t>
            </a:r>
          </a:p>
          <a:p>
            <a:pPr algn="ctr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muna311.blogspot.com/2012/12/competitive-forces-model-calculating.html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082233"/>
            <a:ext cx="6984776" cy="4514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522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5292080" y="411349"/>
            <a:ext cx="3667944" cy="63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dirty="0" smtClean="0"/>
              <a:t>IT infrastructure</a:t>
            </a:r>
            <a:endParaRPr lang="ru-RU" sz="4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366245" cy="79619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47801" y="2276872"/>
            <a:ext cx="835137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The main forces </a:t>
            </a:r>
            <a:r>
              <a:rPr lang="en-US" sz="2800" b="1" dirty="0" smtClean="0">
                <a:solidFill>
                  <a:srgbClr val="FF0000"/>
                </a:solidFill>
              </a:rPr>
              <a:t>was mentioned </a:t>
            </a:r>
            <a:r>
              <a:rPr lang="en-US" sz="2800" b="1" dirty="0">
                <a:solidFill>
                  <a:srgbClr val="FF0000"/>
                </a:solidFill>
              </a:rPr>
              <a:t>define the requirements for the functions and services of the IT infrastructure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In </a:t>
            </a:r>
            <a:r>
              <a:rPr lang="en-US" sz="2800" b="1" dirty="0">
                <a:solidFill>
                  <a:srgbClr val="FF0000"/>
                </a:solidFill>
              </a:rPr>
              <a:t>the era of digital transformation, these services must support all the processes of a company's operation with a given quality, reliability and safety.</a:t>
            </a:r>
          </a:p>
        </p:txBody>
      </p:sp>
    </p:spTree>
    <p:extLst>
      <p:ext uri="{BB962C8B-B14F-4D97-AF65-F5344CB8AC3E}">
        <p14:creationId xmlns:p14="http://schemas.microsoft.com/office/powerpoint/2010/main" val="70348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 txBox="1">
            <a:spLocks/>
          </p:cNvSpPr>
          <p:nvPr/>
        </p:nvSpPr>
        <p:spPr>
          <a:xfrm>
            <a:off x="5292080" y="411349"/>
            <a:ext cx="3667944" cy="63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smtClean="0"/>
              <a:t>IT infrastructure</a:t>
            </a:r>
            <a:endParaRPr lang="ru-RU" sz="4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161519" y="1268760"/>
            <a:ext cx="4990983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i="1" dirty="0" smtClean="0"/>
              <a:t>Infrastructure Functions and Services</a:t>
            </a:r>
          </a:p>
          <a:p>
            <a:pPr algn="ctr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www.aip.de/en/institute/facilities/it-service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2161041"/>
            <a:ext cx="7632848" cy="4473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65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915816" y="1844824"/>
            <a:ext cx="2808312" cy="504056"/>
          </a:xfrm>
        </p:spPr>
        <p:txBody>
          <a:bodyPr>
            <a:noAutofit/>
          </a:bodyPr>
          <a:lstStyle/>
          <a:p>
            <a:r>
              <a:rPr lang="en-US" sz="3200" dirty="0" smtClean="0"/>
              <a:t>Video</a:t>
            </a:r>
            <a:endParaRPr lang="en-US" sz="32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292080" y="411349"/>
            <a:ext cx="3667944" cy="6381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b="1" smtClean="0"/>
              <a:t>IT infrastructure</a:t>
            </a:r>
            <a:endParaRPr lang="ru-RU" sz="40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03684"/>
            <a:ext cx="4680520" cy="853506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547664" y="2708920"/>
            <a:ext cx="619268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3"/>
              </a:rPr>
              <a:t>https://</a:t>
            </a:r>
            <a:r>
              <a:rPr lang="en-US" sz="3200" dirty="0" smtClean="0">
                <a:hlinkClick r:id="rId3"/>
              </a:rPr>
              <a:t>www.moodle.hneu.edu.ua/mod/resource/view.php?id=4633</a:t>
            </a:r>
            <a:r>
              <a:rPr lang="en-US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3524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279</Words>
  <Application>Microsoft Office PowerPoint</Application>
  <PresentationFormat>Экран (4:3)</PresentationFormat>
  <Paragraphs>39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IT infrastructure</vt:lpstr>
      <vt:lpstr>IT infrastructure</vt:lpstr>
      <vt:lpstr>IT infrastructure</vt:lpstr>
      <vt:lpstr>Презентация PowerPoint</vt:lpstr>
      <vt:lpstr>Презентация PowerPoint</vt:lpstr>
      <vt:lpstr>Презентация PowerPoint</vt:lpstr>
      <vt:lpstr>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 infrastructure</dc:title>
  <dc:creator>V.M.Dubovoy</dc:creator>
  <cp:lastModifiedBy>V.M.Dubovoy</cp:lastModifiedBy>
  <cp:revision>9</cp:revision>
  <dcterms:created xsi:type="dcterms:W3CDTF">2019-01-21T17:52:13Z</dcterms:created>
  <dcterms:modified xsi:type="dcterms:W3CDTF">2019-03-04T18:49:56Z</dcterms:modified>
</cp:coreProperties>
</file>