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6" r:id="rId4"/>
    <p:sldId id="267" r:id="rId5"/>
    <p:sldId id="268" r:id="rId6"/>
    <p:sldId id="260" r:id="rId7"/>
    <p:sldId id="261" r:id="rId8"/>
    <p:sldId id="262" r:id="rId9"/>
    <p:sldId id="263" r:id="rId10"/>
    <p:sldId id="269" r:id="rId11"/>
    <p:sldId id="264"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en-US"/>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a:p>
        </p:txBody>
      </p:sp>
      <p:sp>
        <p:nvSpPr>
          <p:cNvPr id="4" name="Дата 3"/>
          <p:cNvSpPr>
            <a:spLocks noGrp="1"/>
          </p:cNvSpPr>
          <p:nvPr>
            <p:ph type="dt" sz="half" idx="10"/>
          </p:nvPr>
        </p:nvSpPr>
        <p:spPr/>
        <p:txBody>
          <a:bodyPr/>
          <a:lstStyle/>
          <a:p>
            <a:fld id="{5FD5EC4D-161C-4BD8-BB7A-587A566B74E4}" type="datetimeFigureOut">
              <a:rPr lang="en-US" smtClean="0"/>
              <a:pPr/>
              <a:t>2/22/2019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38C9748C-2086-4A2E-A8C2-91E738C0AB07}" type="slidenum">
              <a:rPr lang="en-US" smtClean="0"/>
              <a:pPr/>
              <a:t>‹#›</a:t>
            </a:fld>
            <a:endParaRPr lang="en-US"/>
          </a:p>
        </p:txBody>
      </p:sp>
    </p:spTree>
    <p:extLst>
      <p:ext uri="{BB962C8B-B14F-4D97-AF65-F5344CB8AC3E}">
        <p14:creationId xmlns="" xmlns:p14="http://schemas.microsoft.com/office/powerpoint/2010/main" val="288812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5FD5EC4D-161C-4BD8-BB7A-587A566B74E4}" type="datetimeFigureOut">
              <a:rPr lang="en-US" smtClean="0"/>
              <a:pPr/>
              <a:t>2/22/2019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38C9748C-2086-4A2E-A8C2-91E738C0AB07}" type="slidenum">
              <a:rPr lang="en-US" smtClean="0"/>
              <a:pPr/>
              <a:t>‹#›</a:t>
            </a:fld>
            <a:endParaRPr lang="en-US"/>
          </a:p>
        </p:txBody>
      </p:sp>
    </p:spTree>
    <p:extLst>
      <p:ext uri="{BB962C8B-B14F-4D97-AF65-F5344CB8AC3E}">
        <p14:creationId xmlns="" xmlns:p14="http://schemas.microsoft.com/office/powerpoint/2010/main" val="4245485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5FD5EC4D-161C-4BD8-BB7A-587A566B74E4}" type="datetimeFigureOut">
              <a:rPr lang="en-US" smtClean="0"/>
              <a:pPr/>
              <a:t>2/22/2019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38C9748C-2086-4A2E-A8C2-91E738C0AB07}" type="slidenum">
              <a:rPr lang="en-US" smtClean="0"/>
              <a:pPr/>
              <a:t>‹#›</a:t>
            </a:fld>
            <a:endParaRPr lang="en-US"/>
          </a:p>
        </p:txBody>
      </p:sp>
    </p:spTree>
    <p:extLst>
      <p:ext uri="{BB962C8B-B14F-4D97-AF65-F5344CB8AC3E}">
        <p14:creationId xmlns="" xmlns:p14="http://schemas.microsoft.com/office/powerpoint/2010/main" val="708349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5FD5EC4D-161C-4BD8-BB7A-587A566B74E4}" type="datetimeFigureOut">
              <a:rPr lang="en-US" smtClean="0"/>
              <a:pPr/>
              <a:t>2/22/2019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38C9748C-2086-4A2E-A8C2-91E738C0AB07}" type="slidenum">
              <a:rPr lang="en-US" smtClean="0"/>
              <a:pPr/>
              <a:t>‹#›</a:t>
            </a:fld>
            <a:endParaRPr lang="en-US"/>
          </a:p>
        </p:txBody>
      </p:sp>
    </p:spTree>
    <p:extLst>
      <p:ext uri="{BB962C8B-B14F-4D97-AF65-F5344CB8AC3E}">
        <p14:creationId xmlns="" xmlns:p14="http://schemas.microsoft.com/office/powerpoint/2010/main" val="1080338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en-US"/>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FD5EC4D-161C-4BD8-BB7A-587A566B74E4}" type="datetimeFigureOut">
              <a:rPr lang="en-US" smtClean="0"/>
              <a:pPr/>
              <a:t>2/22/2019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38C9748C-2086-4A2E-A8C2-91E738C0AB07}" type="slidenum">
              <a:rPr lang="en-US" smtClean="0"/>
              <a:pPr/>
              <a:t>‹#›</a:t>
            </a:fld>
            <a:endParaRPr lang="en-US"/>
          </a:p>
        </p:txBody>
      </p:sp>
    </p:spTree>
    <p:extLst>
      <p:ext uri="{BB962C8B-B14F-4D97-AF65-F5344CB8AC3E}">
        <p14:creationId xmlns="" xmlns:p14="http://schemas.microsoft.com/office/powerpoint/2010/main" val="644384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p>
            <a:fld id="{5FD5EC4D-161C-4BD8-BB7A-587A566B74E4}" type="datetimeFigureOut">
              <a:rPr lang="en-US" smtClean="0"/>
              <a:pPr/>
              <a:t>2/22/2019</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38C9748C-2086-4A2E-A8C2-91E738C0AB07}" type="slidenum">
              <a:rPr lang="en-US" smtClean="0"/>
              <a:pPr/>
              <a:t>‹#›</a:t>
            </a:fld>
            <a:endParaRPr lang="en-US"/>
          </a:p>
        </p:txBody>
      </p:sp>
    </p:spTree>
    <p:extLst>
      <p:ext uri="{BB962C8B-B14F-4D97-AF65-F5344CB8AC3E}">
        <p14:creationId xmlns="" xmlns:p14="http://schemas.microsoft.com/office/powerpoint/2010/main" val="3978713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p>
            <a:fld id="{5FD5EC4D-161C-4BD8-BB7A-587A566B74E4}" type="datetimeFigureOut">
              <a:rPr lang="en-US" smtClean="0"/>
              <a:pPr/>
              <a:t>2/22/2019</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38C9748C-2086-4A2E-A8C2-91E738C0AB07}" type="slidenum">
              <a:rPr lang="en-US" smtClean="0"/>
              <a:pPr/>
              <a:t>‹#›</a:t>
            </a:fld>
            <a:endParaRPr lang="en-US"/>
          </a:p>
        </p:txBody>
      </p:sp>
    </p:spTree>
    <p:extLst>
      <p:ext uri="{BB962C8B-B14F-4D97-AF65-F5344CB8AC3E}">
        <p14:creationId xmlns="" xmlns:p14="http://schemas.microsoft.com/office/powerpoint/2010/main" val="1097530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p>
            <a:fld id="{5FD5EC4D-161C-4BD8-BB7A-587A566B74E4}" type="datetimeFigureOut">
              <a:rPr lang="en-US" smtClean="0"/>
              <a:pPr/>
              <a:t>2/22/2019</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38C9748C-2086-4A2E-A8C2-91E738C0AB07}" type="slidenum">
              <a:rPr lang="en-US" smtClean="0"/>
              <a:pPr/>
              <a:t>‹#›</a:t>
            </a:fld>
            <a:endParaRPr lang="en-US"/>
          </a:p>
        </p:txBody>
      </p:sp>
    </p:spTree>
    <p:extLst>
      <p:ext uri="{BB962C8B-B14F-4D97-AF65-F5344CB8AC3E}">
        <p14:creationId xmlns="" xmlns:p14="http://schemas.microsoft.com/office/powerpoint/2010/main" val="351160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FD5EC4D-161C-4BD8-BB7A-587A566B74E4}" type="datetimeFigureOut">
              <a:rPr lang="en-US" smtClean="0"/>
              <a:pPr/>
              <a:t>2/22/2019</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38C9748C-2086-4A2E-A8C2-91E738C0AB07}" type="slidenum">
              <a:rPr lang="en-US" smtClean="0"/>
              <a:pPr/>
              <a:t>‹#›</a:t>
            </a:fld>
            <a:endParaRPr lang="en-US"/>
          </a:p>
        </p:txBody>
      </p:sp>
    </p:spTree>
    <p:extLst>
      <p:ext uri="{BB962C8B-B14F-4D97-AF65-F5344CB8AC3E}">
        <p14:creationId xmlns="" xmlns:p14="http://schemas.microsoft.com/office/powerpoint/2010/main" val="3385233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en-US"/>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FD5EC4D-161C-4BD8-BB7A-587A566B74E4}" type="datetimeFigureOut">
              <a:rPr lang="en-US" smtClean="0"/>
              <a:pPr/>
              <a:t>2/22/2019</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38C9748C-2086-4A2E-A8C2-91E738C0AB07}" type="slidenum">
              <a:rPr lang="en-US" smtClean="0"/>
              <a:pPr/>
              <a:t>‹#›</a:t>
            </a:fld>
            <a:endParaRPr lang="en-US"/>
          </a:p>
        </p:txBody>
      </p:sp>
    </p:spTree>
    <p:extLst>
      <p:ext uri="{BB962C8B-B14F-4D97-AF65-F5344CB8AC3E}">
        <p14:creationId xmlns="" xmlns:p14="http://schemas.microsoft.com/office/powerpoint/2010/main" val="3634965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en-US"/>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FD5EC4D-161C-4BD8-BB7A-587A566B74E4}" type="datetimeFigureOut">
              <a:rPr lang="en-US" smtClean="0"/>
              <a:pPr/>
              <a:t>2/22/2019</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38C9748C-2086-4A2E-A8C2-91E738C0AB07}" type="slidenum">
              <a:rPr lang="en-US" smtClean="0"/>
              <a:pPr/>
              <a:t>‹#›</a:t>
            </a:fld>
            <a:endParaRPr lang="en-US"/>
          </a:p>
        </p:txBody>
      </p:sp>
    </p:spTree>
    <p:extLst>
      <p:ext uri="{BB962C8B-B14F-4D97-AF65-F5344CB8AC3E}">
        <p14:creationId xmlns="" xmlns:p14="http://schemas.microsoft.com/office/powerpoint/2010/main" val="1409775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D5EC4D-161C-4BD8-BB7A-587A566B74E4}" type="datetimeFigureOut">
              <a:rPr lang="en-US" smtClean="0"/>
              <a:pPr/>
              <a:t>2/22/2019</a:t>
            </a:fld>
            <a:endParaRPr lang="en-US"/>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C9748C-2086-4A2E-A8C2-91E738C0AB07}" type="slidenum">
              <a:rPr lang="en-US" smtClean="0"/>
              <a:pPr/>
              <a:t>‹#›</a:t>
            </a:fld>
            <a:endParaRPr lang="en-US"/>
          </a:p>
        </p:txBody>
      </p:sp>
    </p:spTree>
    <p:extLst>
      <p:ext uri="{BB962C8B-B14F-4D97-AF65-F5344CB8AC3E}">
        <p14:creationId xmlns="" xmlns:p14="http://schemas.microsoft.com/office/powerpoint/2010/main" val="284625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3cx.com/pbx/unified-communications/"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s://www.networkworld.com/article/2274082/lan-wan/chapter-1--cisco-unified-communications-manager-architecture.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hyperlink" Target="https://www.techmahindra.com/services/infrastructure-and-cloud-services/offerings/networks/network_platforms_and_applications/unified_communications.aspx"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55776" y="476250"/>
            <a:ext cx="5828184" cy="638175"/>
          </a:xfrm>
        </p:spPr>
        <p:txBody>
          <a:bodyPr>
            <a:noAutofit/>
          </a:bodyPr>
          <a:lstStyle/>
          <a:p>
            <a:pPr algn="r"/>
            <a:r>
              <a:rPr lang="en-US" sz="4000" b="1" dirty="0" smtClean="0"/>
              <a:t>IT infrastructure</a:t>
            </a:r>
            <a:endParaRPr lang="ru-RU" sz="4000" dirty="0"/>
          </a:p>
        </p:txBody>
      </p:sp>
      <p:sp>
        <p:nvSpPr>
          <p:cNvPr id="3" name="Подзаголовок 2"/>
          <p:cNvSpPr>
            <a:spLocks noGrp="1"/>
          </p:cNvSpPr>
          <p:nvPr>
            <p:ph type="subTitle" idx="1"/>
          </p:nvPr>
        </p:nvSpPr>
        <p:spPr>
          <a:xfrm>
            <a:off x="785786" y="2857496"/>
            <a:ext cx="7632848" cy="1860808"/>
          </a:xfrm>
        </p:spPr>
        <p:txBody>
          <a:bodyPr>
            <a:noAutofit/>
          </a:bodyPr>
          <a:lstStyle/>
          <a:p>
            <a:r>
              <a:rPr lang="en-US" sz="3600" dirty="0" smtClean="0">
                <a:solidFill>
                  <a:schemeClr val="tx1"/>
                </a:solidFill>
              </a:rPr>
              <a:t>Subtopic  2.2.4. Unified communication</a:t>
            </a:r>
            <a:endParaRPr lang="ru-RU" sz="3600" dirty="0">
              <a:solidFill>
                <a:schemeClr val="tx1"/>
              </a:solidFill>
            </a:endParaRPr>
          </a:p>
        </p:txBody>
      </p:sp>
      <p:pic>
        <p:nvPicPr>
          <p:cNvPr id="6" name="Picture 2" descr="E:\Downloads\MASTIS_logo.jpg"/>
          <p:cNvPicPr>
            <a:picLocks noChangeAspect="1" noChangeArrowheads="1"/>
          </p:cNvPicPr>
          <p:nvPr/>
        </p:nvPicPr>
        <p:blipFill>
          <a:blip r:embed="rId2"/>
          <a:srcRect/>
          <a:stretch>
            <a:fillRect/>
          </a:stretch>
        </p:blipFill>
        <p:spPr bwMode="auto">
          <a:xfrm>
            <a:off x="214282" y="500042"/>
            <a:ext cx="4309324" cy="785818"/>
          </a:xfrm>
          <a:prstGeom prst="rect">
            <a:avLst/>
          </a:prstGeom>
          <a:noFill/>
        </p:spPr>
      </p:pic>
    </p:spTree>
    <p:extLst>
      <p:ext uri="{BB962C8B-B14F-4D97-AF65-F5344CB8AC3E}">
        <p14:creationId xmlns="" xmlns:p14="http://schemas.microsoft.com/office/powerpoint/2010/main" val="12549854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55776" y="476250"/>
            <a:ext cx="5828184" cy="638175"/>
          </a:xfrm>
        </p:spPr>
        <p:txBody>
          <a:bodyPr>
            <a:noAutofit/>
          </a:bodyPr>
          <a:lstStyle/>
          <a:p>
            <a:pPr algn="r"/>
            <a:r>
              <a:rPr lang="en-US" sz="4000" b="1" dirty="0" smtClean="0"/>
              <a:t>IT infrastructure</a:t>
            </a:r>
            <a:endParaRPr lang="ru-RU" sz="4000" dirty="0"/>
          </a:p>
        </p:txBody>
      </p:sp>
      <p:sp>
        <p:nvSpPr>
          <p:cNvPr id="5" name="Подзаголовок 4"/>
          <p:cNvSpPr>
            <a:spLocks noGrp="1"/>
          </p:cNvSpPr>
          <p:nvPr>
            <p:ph type="subTitle" idx="1"/>
          </p:nvPr>
        </p:nvSpPr>
        <p:spPr/>
        <p:txBody>
          <a:bodyPr/>
          <a:lstStyle/>
          <a:p>
            <a:endParaRPr lang="ru-RU"/>
          </a:p>
        </p:txBody>
      </p:sp>
      <p:pic>
        <p:nvPicPr>
          <p:cNvPr id="7" name="Picture 2" descr="E:\Downloads\MASTIS_logo.jpg"/>
          <p:cNvPicPr>
            <a:picLocks noChangeAspect="1" noChangeArrowheads="1"/>
          </p:cNvPicPr>
          <p:nvPr/>
        </p:nvPicPr>
        <p:blipFill>
          <a:blip r:embed="rId2"/>
          <a:srcRect/>
          <a:stretch>
            <a:fillRect/>
          </a:stretch>
        </p:blipFill>
        <p:spPr bwMode="auto">
          <a:xfrm>
            <a:off x="214282" y="357166"/>
            <a:ext cx="4309324" cy="785818"/>
          </a:xfrm>
          <a:prstGeom prst="rect">
            <a:avLst/>
          </a:prstGeom>
          <a:noFill/>
        </p:spPr>
      </p:pic>
      <p:pic>
        <p:nvPicPr>
          <p:cNvPr id="25602" name="Picture 2"/>
          <p:cNvPicPr>
            <a:picLocks noChangeAspect="1" noChangeArrowheads="1"/>
          </p:cNvPicPr>
          <p:nvPr/>
        </p:nvPicPr>
        <p:blipFill>
          <a:blip r:embed="rId3"/>
          <a:srcRect/>
          <a:stretch>
            <a:fillRect/>
          </a:stretch>
        </p:blipFill>
        <p:spPr bwMode="auto">
          <a:xfrm>
            <a:off x="640998" y="1785926"/>
            <a:ext cx="7529670" cy="4286280"/>
          </a:xfrm>
          <a:prstGeom prst="rect">
            <a:avLst/>
          </a:prstGeom>
          <a:noFill/>
          <a:ln w="9525">
            <a:noFill/>
            <a:miter lim="800000"/>
            <a:headEnd/>
            <a:tailEnd/>
          </a:ln>
          <a:effectLst/>
        </p:spPr>
      </p:pic>
    </p:spTree>
    <p:extLst>
      <p:ext uri="{BB962C8B-B14F-4D97-AF65-F5344CB8AC3E}">
        <p14:creationId xmlns="" xmlns:p14="http://schemas.microsoft.com/office/powerpoint/2010/main" val="7634030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55776" y="476250"/>
            <a:ext cx="5828184" cy="638175"/>
          </a:xfrm>
        </p:spPr>
        <p:txBody>
          <a:bodyPr>
            <a:noAutofit/>
          </a:bodyPr>
          <a:lstStyle/>
          <a:p>
            <a:pPr algn="r"/>
            <a:r>
              <a:rPr lang="en-US" sz="4000" b="1" dirty="0" smtClean="0"/>
              <a:t>IT infrastructure</a:t>
            </a:r>
            <a:endParaRPr lang="ru-RU" sz="4000" dirty="0"/>
          </a:p>
        </p:txBody>
      </p:sp>
      <p:sp>
        <p:nvSpPr>
          <p:cNvPr id="6" name="Прямоугольник 5"/>
          <p:cNvSpPr/>
          <p:nvPr/>
        </p:nvSpPr>
        <p:spPr>
          <a:xfrm>
            <a:off x="2428860" y="1345156"/>
            <a:ext cx="4995406" cy="400110"/>
          </a:xfrm>
          <a:prstGeom prst="rect">
            <a:avLst/>
          </a:prstGeom>
        </p:spPr>
        <p:txBody>
          <a:bodyPr wrap="none">
            <a:spAutoFit/>
          </a:bodyPr>
          <a:lstStyle/>
          <a:p>
            <a:r>
              <a:rPr lang="en-US" sz="2000" b="1" dirty="0" smtClean="0"/>
              <a:t>The 10 Biggest Unified Communications Risks</a:t>
            </a:r>
            <a:endParaRPr lang="ru-RU" sz="2000" b="1" dirty="0"/>
          </a:p>
        </p:txBody>
      </p:sp>
      <p:sp>
        <p:nvSpPr>
          <p:cNvPr id="7" name="Прямоугольник 6"/>
          <p:cNvSpPr/>
          <p:nvPr/>
        </p:nvSpPr>
        <p:spPr>
          <a:xfrm>
            <a:off x="642910" y="1916660"/>
            <a:ext cx="3222677" cy="369332"/>
          </a:xfrm>
          <a:prstGeom prst="rect">
            <a:avLst/>
          </a:prstGeom>
        </p:spPr>
        <p:txBody>
          <a:bodyPr wrap="none">
            <a:spAutoFit/>
          </a:bodyPr>
          <a:lstStyle/>
          <a:p>
            <a:pPr fontAlgn="base"/>
            <a:r>
              <a:rPr lang="en-US" b="1" dirty="0" smtClean="0"/>
              <a:t>1. Minimal Data Center Security</a:t>
            </a:r>
            <a:endParaRPr lang="en-US" b="1" dirty="0"/>
          </a:p>
        </p:txBody>
      </p:sp>
      <p:sp>
        <p:nvSpPr>
          <p:cNvPr id="9" name="Прямоугольник 8"/>
          <p:cNvSpPr/>
          <p:nvPr/>
        </p:nvSpPr>
        <p:spPr>
          <a:xfrm>
            <a:off x="642910" y="2345288"/>
            <a:ext cx="2943691" cy="369332"/>
          </a:xfrm>
          <a:prstGeom prst="rect">
            <a:avLst/>
          </a:prstGeom>
        </p:spPr>
        <p:txBody>
          <a:bodyPr wrap="none">
            <a:spAutoFit/>
          </a:bodyPr>
          <a:lstStyle/>
          <a:p>
            <a:pPr fontAlgn="base"/>
            <a:r>
              <a:rPr lang="en-US" b="1" dirty="0" smtClean="0"/>
              <a:t>2. Poor Response to Demand</a:t>
            </a:r>
            <a:endParaRPr lang="en-US" b="1" dirty="0"/>
          </a:p>
        </p:txBody>
      </p:sp>
      <p:sp>
        <p:nvSpPr>
          <p:cNvPr id="10" name="Прямоугольник 9"/>
          <p:cNvSpPr/>
          <p:nvPr/>
        </p:nvSpPr>
        <p:spPr>
          <a:xfrm>
            <a:off x="642910" y="2773916"/>
            <a:ext cx="3088153" cy="369332"/>
          </a:xfrm>
          <a:prstGeom prst="rect">
            <a:avLst/>
          </a:prstGeom>
        </p:spPr>
        <p:txBody>
          <a:bodyPr wrap="none">
            <a:spAutoFit/>
          </a:bodyPr>
          <a:lstStyle/>
          <a:p>
            <a:pPr fontAlgn="base"/>
            <a:r>
              <a:rPr lang="en-US" b="1" dirty="0" smtClean="0"/>
              <a:t>3. Inadequate Data Encryption</a:t>
            </a:r>
            <a:endParaRPr lang="en-US" b="1" dirty="0"/>
          </a:p>
        </p:txBody>
      </p:sp>
      <p:sp>
        <p:nvSpPr>
          <p:cNvPr id="11" name="Прямоугольник 10"/>
          <p:cNvSpPr/>
          <p:nvPr/>
        </p:nvSpPr>
        <p:spPr>
          <a:xfrm>
            <a:off x="642910" y="3202544"/>
            <a:ext cx="3068340" cy="369332"/>
          </a:xfrm>
          <a:prstGeom prst="rect">
            <a:avLst/>
          </a:prstGeom>
        </p:spPr>
        <p:txBody>
          <a:bodyPr wrap="none">
            <a:spAutoFit/>
          </a:bodyPr>
          <a:lstStyle/>
          <a:p>
            <a:pPr fontAlgn="base"/>
            <a:r>
              <a:rPr lang="en-US" b="1" dirty="0" smtClean="0"/>
              <a:t>4. Public Internet Connectivity</a:t>
            </a:r>
            <a:endParaRPr lang="en-US" b="1" dirty="0"/>
          </a:p>
        </p:txBody>
      </p:sp>
      <p:sp>
        <p:nvSpPr>
          <p:cNvPr id="12" name="Прямоугольник 11"/>
          <p:cNvSpPr/>
          <p:nvPr/>
        </p:nvSpPr>
        <p:spPr>
          <a:xfrm>
            <a:off x="642910" y="3631172"/>
            <a:ext cx="3633687" cy="369332"/>
          </a:xfrm>
          <a:prstGeom prst="rect">
            <a:avLst/>
          </a:prstGeom>
        </p:spPr>
        <p:txBody>
          <a:bodyPr wrap="none">
            <a:spAutoFit/>
          </a:bodyPr>
          <a:lstStyle/>
          <a:p>
            <a:pPr fontAlgn="base"/>
            <a:r>
              <a:rPr lang="en-US" b="1" dirty="0" smtClean="0"/>
              <a:t>5. Poor Security and Access Controls</a:t>
            </a:r>
            <a:endParaRPr lang="en-US" b="1" dirty="0"/>
          </a:p>
        </p:txBody>
      </p:sp>
      <p:sp>
        <p:nvSpPr>
          <p:cNvPr id="13" name="Прямоугольник 12"/>
          <p:cNvSpPr/>
          <p:nvPr/>
        </p:nvSpPr>
        <p:spPr>
          <a:xfrm>
            <a:off x="642910" y="4059800"/>
            <a:ext cx="4067267" cy="369332"/>
          </a:xfrm>
          <a:prstGeom prst="rect">
            <a:avLst/>
          </a:prstGeom>
        </p:spPr>
        <p:txBody>
          <a:bodyPr wrap="none">
            <a:spAutoFit/>
          </a:bodyPr>
          <a:lstStyle/>
          <a:p>
            <a:pPr fontAlgn="base"/>
            <a:r>
              <a:rPr lang="en-US" b="1" dirty="0" smtClean="0"/>
              <a:t>6. No On-Demand Account Management</a:t>
            </a:r>
            <a:endParaRPr lang="en-US" b="1" dirty="0"/>
          </a:p>
        </p:txBody>
      </p:sp>
      <p:sp>
        <p:nvSpPr>
          <p:cNvPr id="14" name="Прямоугольник 13"/>
          <p:cNvSpPr/>
          <p:nvPr/>
        </p:nvSpPr>
        <p:spPr>
          <a:xfrm>
            <a:off x="642910" y="4488428"/>
            <a:ext cx="3731406" cy="369332"/>
          </a:xfrm>
          <a:prstGeom prst="rect">
            <a:avLst/>
          </a:prstGeom>
        </p:spPr>
        <p:txBody>
          <a:bodyPr wrap="none">
            <a:spAutoFit/>
          </a:bodyPr>
          <a:lstStyle/>
          <a:p>
            <a:pPr fontAlgn="base"/>
            <a:r>
              <a:rPr lang="en-US" b="1" dirty="0" smtClean="0"/>
              <a:t>7. Minimal Barriers to VoIP Toll Fraud</a:t>
            </a:r>
            <a:endParaRPr lang="en-US" b="1" dirty="0"/>
          </a:p>
        </p:txBody>
      </p:sp>
      <p:sp>
        <p:nvSpPr>
          <p:cNvPr id="15" name="Прямоугольник 14"/>
          <p:cNvSpPr/>
          <p:nvPr/>
        </p:nvSpPr>
        <p:spPr>
          <a:xfrm>
            <a:off x="642910" y="4917056"/>
            <a:ext cx="2205412" cy="369332"/>
          </a:xfrm>
          <a:prstGeom prst="rect">
            <a:avLst/>
          </a:prstGeom>
        </p:spPr>
        <p:txBody>
          <a:bodyPr wrap="none">
            <a:spAutoFit/>
          </a:bodyPr>
          <a:lstStyle/>
          <a:p>
            <a:pPr fontAlgn="base"/>
            <a:r>
              <a:rPr lang="en-US" b="1" dirty="0" smtClean="0"/>
              <a:t>8. Vendor Experience</a:t>
            </a:r>
            <a:endParaRPr lang="en-US" b="1" dirty="0"/>
          </a:p>
        </p:txBody>
      </p:sp>
      <p:sp>
        <p:nvSpPr>
          <p:cNvPr id="16" name="Прямоугольник 15"/>
          <p:cNvSpPr/>
          <p:nvPr/>
        </p:nvSpPr>
        <p:spPr>
          <a:xfrm>
            <a:off x="642910" y="5345684"/>
            <a:ext cx="2565767" cy="369332"/>
          </a:xfrm>
          <a:prstGeom prst="rect">
            <a:avLst/>
          </a:prstGeom>
        </p:spPr>
        <p:txBody>
          <a:bodyPr wrap="none">
            <a:spAutoFit/>
          </a:bodyPr>
          <a:lstStyle/>
          <a:p>
            <a:pPr fontAlgn="base"/>
            <a:r>
              <a:rPr lang="en-US" b="1" dirty="0" smtClean="0"/>
              <a:t>9. Poor Data Integrations</a:t>
            </a:r>
            <a:endParaRPr lang="en-US" b="1" dirty="0"/>
          </a:p>
        </p:txBody>
      </p:sp>
      <p:sp>
        <p:nvSpPr>
          <p:cNvPr id="17" name="Прямоугольник 16"/>
          <p:cNvSpPr/>
          <p:nvPr/>
        </p:nvSpPr>
        <p:spPr>
          <a:xfrm>
            <a:off x="642910" y="5774312"/>
            <a:ext cx="3232039" cy="369332"/>
          </a:xfrm>
          <a:prstGeom prst="rect">
            <a:avLst/>
          </a:prstGeom>
        </p:spPr>
        <p:txBody>
          <a:bodyPr wrap="none">
            <a:spAutoFit/>
          </a:bodyPr>
          <a:lstStyle/>
          <a:p>
            <a:pPr fontAlgn="base"/>
            <a:r>
              <a:rPr lang="en-US" b="1" dirty="0" smtClean="0"/>
              <a:t>10. Nightmare Implementations</a:t>
            </a:r>
            <a:endParaRPr lang="en-US" b="1" dirty="0"/>
          </a:p>
        </p:txBody>
      </p:sp>
      <p:pic>
        <p:nvPicPr>
          <p:cNvPr id="19" name="Picture 2" descr="E:\Downloads\MASTIS_logo.jpg"/>
          <p:cNvPicPr>
            <a:picLocks noChangeAspect="1" noChangeArrowheads="1"/>
          </p:cNvPicPr>
          <p:nvPr/>
        </p:nvPicPr>
        <p:blipFill>
          <a:blip r:embed="rId2"/>
          <a:srcRect/>
          <a:stretch>
            <a:fillRect/>
          </a:stretch>
        </p:blipFill>
        <p:spPr bwMode="auto">
          <a:xfrm>
            <a:off x="214282" y="500042"/>
            <a:ext cx="4309324" cy="785818"/>
          </a:xfrm>
          <a:prstGeom prst="rect">
            <a:avLst/>
          </a:prstGeom>
          <a:noFill/>
        </p:spPr>
      </p:pic>
    </p:spTree>
    <p:extLst>
      <p:ext uri="{BB962C8B-B14F-4D97-AF65-F5344CB8AC3E}">
        <p14:creationId xmlns="" xmlns:p14="http://schemas.microsoft.com/office/powerpoint/2010/main" val="2913459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55776" y="476250"/>
            <a:ext cx="5828184" cy="638175"/>
          </a:xfrm>
        </p:spPr>
        <p:txBody>
          <a:bodyPr>
            <a:noAutofit/>
          </a:bodyPr>
          <a:lstStyle/>
          <a:p>
            <a:pPr algn="r"/>
            <a:r>
              <a:rPr lang="en-US" sz="4000" b="1" dirty="0" smtClean="0"/>
              <a:t>IT infrastructure</a:t>
            </a:r>
            <a:endParaRPr lang="ru-RU" sz="4000" dirty="0"/>
          </a:p>
        </p:txBody>
      </p:sp>
      <p:pic>
        <p:nvPicPr>
          <p:cNvPr id="58370" name="Picture 2" descr="https://www.innovate.ie/getmedia/0046316c-45c0-4ddf-b825-fa6b42660140/Security-Page-Image2.aspx?width=585&amp;height=535"/>
          <p:cNvPicPr>
            <a:picLocks noChangeAspect="1" noChangeArrowheads="1"/>
          </p:cNvPicPr>
          <p:nvPr/>
        </p:nvPicPr>
        <p:blipFill>
          <a:blip r:embed="rId2"/>
          <a:srcRect/>
          <a:stretch>
            <a:fillRect/>
          </a:stretch>
        </p:blipFill>
        <p:spPr bwMode="auto">
          <a:xfrm>
            <a:off x="1714480" y="1357298"/>
            <a:ext cx="5643602" cy="5161244"/>
          </a:xfrm>
          <a:prstGeom prst="rect">
            <a:avLst/>
          </a:prstGeom>
          <a:noFill/>
        </p:spPr>
      </p:pic>
      <p:pic>
        <p:nvPicPr>
          <p:cNvPr id="6" name="Picture 2" descr="E:\Downloads\MASTIS_logo.jpg"/>
          <p:cNvPicPr>
            <a:picLocks noChangeAspect="1" noChangeArrowheads="1"/>
          </p:cNvPicPr>
          <p:nvPr/>
        </p:nvPicPr>
        <p:blipFill>
          <a:blip r:embed="rId3"/>
          <a:srcRect/>
          <a:stretch>
            <a:fillRect/>
          </a:stretch>
        </p:blipFill>
        <p:spPr bwMode="auto">
          <a:xfrm>
            <a:off x="214282" y="500042"/>
            <a:ext cx="4309324" cy="785818"/>
          </a:xfrm>
          <a:prstGeom prst="rect">
            <a:avLst/>
          </a:prstGeom>
          <a:noFill/>
        </p:spPr>
      </p:pic>
    </p:spTree>
    <p:extLst>
      <p:ext uri="{BB962C8B-B14F-4D97-AF65-F5344CB8AC3E}">
        <p14:creationId xmlns="" xmlns:p14="http://schemas.microsoft.com/office/powerpoint/2010/main" val="31881594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55776" y="476250"/>
            <a:ext cx="5828184" cy="638175"/>
          </a:xfrm>
        </p:spPr>
        <p:txBody>
          <a:bodyPr>
            <a:noAutofit/>
          </a:bodyPr>
          <a:lstStyle/>
          <a:p>
            <a:pPr algn="r"/>
            <a:r>
              <a:rPr lang="en-US" sz="4000" b="1" dirty="0" smtClean="0"/>
              <a:t>IT infrastructure</a:t>
            </a:r>
            <a:endParaRPr lang="ru-RU" sz="4000" dirty="0"/>
          </a:p>
        </p:txBody>
      </p:sp>
      <p:pic>
        <p:nvPicPr>
          <p:cNvPr id="6" name="Picture 2" descr="E:\Downloads\MASTIS_logo.jpg"/>
          <p:cNvPicPr>
            <a:picLocks noChangeAspect="1" noChangeArrowheads="1"/>
          </p:cNvPicPr>
          <p:nvPr/>
        </p:nvPicPr>
        <p:blipFill>
          <a:blip r:embed="rId2"/>
          <a:srcRect/>
          <a:stretch>
            <a:fillRect/>
          </a:stretch>
        </p:blipFill>
        <p:spPr bwMode="auto">
          <a:xfrm>
            <a:off x="214282" y="214290"/>
            <a:ext cx="4309324" cy="785818"/>
          </a:xfrm>
          <a:prstGeom prst="rect">
            <a:avLst/>
          </a:prstGeom>
          <a:noFill/>
        </p:spPr>
      </p:pic>
      <p:sp>
        <p:nvSpPr>
          <p:cNvPr id="10" name="Прямоугольник 9"/>
          <p:cNvSpPr/>
          <p:nvPr/>
        </p:nvSpPr>
        <p:spPr>
          <a:xfrm>
            <a:off x="428596" y="1928802"/>
            <a:ext cx="8286808" cy="4001095"/>
          </a:xfrm>
          <a:prstGeom prst="rect">
            <a:avLst/>
          </a:prstGeom>
        </p:spPr>
        <p:txBody>
          <a:bodyPr wrap="square">
            <a:spAutoFit/>
          </a:bodyPr>
          <a:lstStyle/>
          <a:p>
            <a:r>
              <a:rPr lang="en-US" sz="1600" b="1" dirty="0" smtClean="0"/>
              <a:t>What Is Unified Communication?</a:t>
            </a:r>
          </a:p>
          <a:p>
            <a:r>
              <a:rPr lang="en-US" sz="1600" dirty="0" smtClean="0"/>
              <a:t>Unified communication refers to the system architecture which integrates four main communication modes on the IP network, that is, voice, video, instant communication and data, providing a rich and simple communication environment for users.</a:t>
            </a:r>
          </a:p>
          <a:p>
            <a:r>
              <a:rPr lang="en-US" sz="1600" b="1" dirty="0" smtClean="0"/>
              <a:t>Values of Unified Communication for Medium and Small Enterprises</a:t>
            </a:r>
          </a:p>
          <a:p>
            <a:r>
              <a:rPr lang="en-US" sz="1600" dirty="0" smtClean="0"/>
              <a:t>The investment cost of unified communication is close to that of traditional SPC switch equipment. Unified communication data can directly make use of the existing private network or Internet transmission, thus greatly reducing the use cost of the telephone.</a:t>
            </a:r>
          </a:p>
          <a:p>
            <a:r>
              <a:rPr lang="en-US" sz="1600" dirty="0" smtClean="0"/>
              <a:t>From the technical level, the unified communication adopts the IP technology and the IP protocol to realize the integration of service </a:t>
            </a:r>
            <a:r>
              <a:rPr lang="en-US" sz="1600" dirty="0" err="1" smtClean="0"/>
              <a:t>informatization</a:t>
            </a:r>
            <a:r>
              <a:rPr lang="en-US" sz="1600" dirty="0" smtClean="0"/>
              <a:t>, and effectively integrating all kinds of business of the enterprise and improving the efficiency of communication among the employees.</a:t>
            </a:r>
          </a:p>
          <a:p>
            <a:r>
              <a:rPr lang="en-US" sz="1600" b="1" dirty="0" smtClean="0"/>
              <a:t>Demands of Unified Communication System</a:t>
            </a:r>
          </a:p>
          <a:p>
            <a:r>
              <a:rPr lang="en-US" sz="1600" dirty="0" smtClean="0"/>
              <a:t>The unified communication system mainly includes office telephone, fax, meeting, instant message, file sharing, soft call, contact list, telephone roaming, and other services, and can be integrated with other systems of the enterprise.</a:t>
            </a:r>
          </a:p>
          <a:p>
            <a:endParaRPr lang="en-US" sz="1400" dirty="0"/>
          </a:p>
        </p:txBody>
      </p:sp>
    </p:spTree>
    <p:extLst>
      <p:ext uri="{BB962C8B-B14F-4D97-AF65-F5344CB8AC3E}">
        <p14:creationId xmlns="" xmlns:p14="http://schemas.microsoft.com/office/powerpoint/2010/main" val="28903665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55776" y="476250"/>
            <a:ext cx="5828184" cy="638175"/>
          </a:xfrm>
        </p:spPr>
        <p:txBody>
          <a:bodyPr>
            <a:noAutofit/>
          </a:bodyPr>
          <a:lstStyle/>
          <a:p>
            <a:pPr algn="r"/>
            <a:r>
              <a:rPr lang="en-US" sz="4000" b="1" dirty="0" smtClean="0"/>
              <a:t>IT infrastructure</a:t>
            </a:r>
            <a:endParaRPr lang="ru-RU" sz="4000" dirty="0"/>
          </a:p>
        </p:txBody>
      </p:sp>
      <p:pic>
        <p:nvPicPr>
          <p:cNvPr id="54274" name="Picture 2" descr="https://www.jsa.net/wp-content/uploads/2015/07/Unified-Communications-1.png"/>
          <p:cNvPicPr>
            <a:picLocks noChangeAspect="1" noChangeArrowheads="1"/>
          </p:cNvPicPr>
          <p:nvPr/>
        </p:nvPicPr>
        <p:blipFill>
          <a:blip r:embed="rId2"/>
          <a:srcRect/>
          <a:stretch>
            <a:fillRect/>
          </a:stretch>
        </p:blipFill>
        <p:spPr bwMode="auto">
          <a:xfrm>
            <a:off x="2214547" y="1500174"/>
            <a:ext cx="4714908" cy="4632397"/>
          </a:xfrm>
          <a:prstGeom prst="rect">
            <a:avLst/>
          </a:prstGeom>
          <a:noFill/>
        </p:spPr>
      </p:pic>
      <p:sp>
        <p:nvSpPr>
          <p:cNvPr id="8" name="Прямоугольник 7"/>
          <p:cNvSpPr/>
          <p:nvPr/>
        </p:nvSpPr>
        <p:spPr>
          <a:xfrm>
            <a:off x="2285984" y="6295273"/>
            <a:ext cx="4572000" cy="276999"/>
          </a:xfrm>
          <a:prstGeom prst="rect">
            <a:avLst/>
          </a:prstGeom>
        </p:spPr>
        <p:txBody>
          <a:bodyPr>
            <a:spAutoFit/>
          </a:bodyPr>
          <a:lstStyle/>
          <a:p>
            <a:pPr algn="ctr"/>
            <a:r>
              <a:rPr lang="en-US" sz="1200" dirty="0" smtClean="0">
                <a:hlinkClick r:id="rId3"/>
              </a:rPr>
              <a:t>https://www.3cx.com/pbx/unified-communications/</a:t>
            </a:r>
            <a:endParaRPr lang="ru-RU" sz="1200" dirty="0"/>
          </a:p>
        </p:txBody>
      </p:sp>
      <p:pic>
        <p:nvPicPr>
          <p:cNvPr id="9" name="Picture 2" descr="E:\Downloads\MASTIS_logo.jpg"/>
          <p:cNvPicPr>
            <a:picLocks noChangeAspect="1" noChangeArrowheads="1"/>
          </p:cNvPicPr>
          <p:nvPr/>
        </p:nvPicPr>
        <p:blipFill>
          <a:blip r:embed="rId4"/>
          <a:srcRect/>
          <a:stretch>
            <a:fillRect/>
          </a:stretch>
        </p:blipFill>
        <p:spPr bwMode="auto">
          <a:xfrm>
            <a:off x="262676" y="428604"/>
            <a:ext cx="4309324" cy="785818"/>
          </a:xfrm>
          <a:prstGeom prst="rect">
            <a:avLst/>
          </a:prstGeom>
          <a:noFill/>
        </p:spPr>
      </p:pic>
    </p:spTree>
    <p:extLst>
      <p:ext uri="{BB962C8B-B14F-4D97-AF65-F5344CB8AC3E}">
        <p14:creationId xmlns="" xmlns:p14="http://schemas.microsoft.com/office/powerpoint/2010/main" val="28903665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55776" y="476250"/>
            <a:ext cx="5828184" cy="638175"/>
          </a:xfrm>
        </p:spPr>
        <p:txBody>
          <a:bodyPr>
            <a:noAutofit/>
          </a:bodyPr>
          <a:lstStyle/>
          <a:p>
            <a:pPr algn="r"/>
            <a:r>
              <a:rPr lang="en-US" sz="4000" b="1" dirty="0" smtClean="0"/>
              <a:t>IT infrastructure</a:t>
            </a:r>
            <a:endParaRPr lang="ru-RU" sz="4000" dirty="0"/>
          </a:p>
        </p:txBody>
      </p:sp>
      <p:pic>
        <p:nvPicPr>
          <p:cNvPr id="6" name="Picture 2" descr="E:\Downloads\MASTIS_logo.jpg"/>
          <p:cNvPicPr>
            <a:picLocks noChangeAspect="1" noChangeArrowheads="1"/>
          </p:cNvPicPr>
          <p:nvPr/>
        </p:nvPicPr>
        <p:blipFill>
          <a:blip r:embed="rId2"/>
          <a:srcRect/>
          <a:stretch>
            <a:fillRect/>
          </a:stretch>
        </p:blipFill>
        <p:spPr bwMode="auto">
          <a:xfrm>
            <a:off x="214282" y="214290"/>
            <a:ext cx="4309324" cy="785818"/>
          </a:xfrm>
          <a:prstGeom prst="rect">
            <a:avLst/>
          </a:prstGeom>
          <a:noFill/>
        </p:spPr>
      </p:pic>
      <p:sp>
        <p:nvSpPr>
          <p:cNvPr id="10" name="Прямоугольник 9"/>
          <p:cNvSpPr/>
          <p:nvPr/>
        </p:nvSpPr>
        <p:spPr>
          <a:xfrm>
            <a:off x="500034" y="1142984"/>
            <a:ext cx="8286808" cy="5478423"/>
          </a:xfrm>
          <a:prstGeom prst="rect">
            <a:avLst/>
          </a:prstGeom>
        </p:spPr>
        <p:txBody>
          <a:bodyPr wrap="square">
            <a:spAutoFit/>
          </a:bodyPr>
          <a:lstStyle/>
          <a:p>
            <a:r>
              <a:rPr lang="en-US" sz="1400" b="1" dirty="0" smtClean="0"/>
              <a:t>Office Telephone /Fax Access</a:t>
            </a:r>
          </a:p>
          <a:p>
            <a:r>
              <a:rPr lang="en-US" sz="1400" dirty="0" smtClean="0"/>
              <a:t>Apply the telephone and fax in the office area.</a:t>
            </a:r>
          </a:p>
          <a:p>
            <a:pPr>
              <a:buFont typeface="Wingdings" pitchFamily="2" charset="2"/>
              <a:buChar char="q"/>
            </a:pPr>
            <a:r>
              <a:rPr lang="en-US" sz="1400" dirty="0" smtClean="0"/>
              <a:t>  Internal intercommunication of office telephones</a:t>
            </a:r>
          </a:p>
          <a:p>
            <a:pPr>
              <a:buFont typeface="Wingdings" pitchFamily="2" charset="2"/>
              <a:buChar char="q"/>
            </a:pPr>
            <a:r>
              <a:rPr lang="en-US" sz="1400" dirty="0" smtClean="0"/>
              <a:t>  Sending and receiving of the office fax</a:t>
            </a:r>
          </a:p>
          <a:p>
            <a:pPr>
              <a:buFont typeface="Wingdings" pitchFamily="2" charset="2"/>
              <a:buChar char="q"/>
            </a:pPr>
            <a:r>
              <a:rPr lang="en-US" sz="1400" dirty="0" smtClean="0"/>
              <a:t>  Intercommunication between office phone and PSTN</a:t>
            </a:r>
          </a:p>
          <a:p>
            <a:r>
              <a:rPr lang="en-US" sz="1400" b="1" dirty="0" smtClean="0"/>
              <a:t>Instant Messages</a:t>
            </a:r>
          </a:p>
          <a:p>
            <a:r>
              <a:rPr lang="en-US" sz="1400" dirty="0" smtClean="0"/>
              <a:t>The daily business communication of the office area adopts the instant messaging, convenient and efficient.</a:t>
            </a:r>
          </a:p>
          <a:p>
            <a:pPr>
              <a:buFont typeface="Wingdings" pitchFamily="2" charset="2"/>
              <a:buChar char="q"/>
            </a:pPr>
            <a:r>
              <a:rPr lang="en-US" sz="1400" dirty="0" smtClean="0"/>
              <a:t>  Employee text chat</a:t>
            </a:r>
          </a:p>
          <a:p>
            <a:pPr>
              <a:buFont typeface="Wingdings" pitchFamily="2" charset="2"/>
              <a:buChar char="q"/>
            </a:pPr>
            <a:r>
              <a:rPr lang="en-US" sz="1400" dirty="0" smtClean="0"/>
              <a:t>  Multi-person text communication</a:t>
            </a:r>
          </a:p>
          <a:p>
            <a:pPr>
              <a:buFont typeface="Wingdings" pitchFamily="2" charset="2"/>
              <a:buChar char="q"/>
            </a:pPr>
            <a:r>
              <a:rPr lang="en-US" sz="1400" dirty="0" smtClean="0"/>
              <a:t>  Communication record saving</a:t>
            </a:r>
            <a:endParaRPr lang="en-US" sz="1400" b="1" dirty="0" smtClean="0"/>
          </a:p>
          <a:p>
            <a:r>
              <a:rPr lang="en-US" sz="1400" b="1" dirty="0" smtClean="0"/>
              <a:t>File </a:t>
            </a:r>
            <a:r>
              <a:rPr lang="en-US" sz="1400" b="1" dirty="0" smtClean="0"/>
              <a:t>Transmission Sharing</a:t>
            </a:r>
          </a:p>
          <a:p>
            <a:r>
              <a:rPr lang="en-US" sz="1400" dirty="0" smtClean="0"/>
              <a:t>With the unified UC client, we can send documents in real time, making the office more intelligent and efficient.</a:t>
            </a:r>
          </a:p>
          <a:p>
            <a:pPr>
              <a:buFont typeface="Wingdings" pitchFamily="2" charset="2"/>
              <a:buChar char="q"/>
            </a:pPr>
            <a:r>
              <a:rPr lang="en-US" sz="1400" dirty="0" smtClean="0"/>
              <a:t>  File real-time transmission</a:t>
            </a:r>
          </a:p>
          <a:p>
            <a:pPr>
              <a:buFont typeface="Wingdings" pitchFamily="2" charset="2"/>
              <a:buChar char="q"/>
            </a:pPr>
            <a:r>
              <a:rPr lang="en-US" sz="1400" dirty="0" smtClean="0"/>
              <a:t>  Display the file transmission progress.</a:t>
            </a:r>
          </a:p>
          <a:p>
            <a:r>
              <a:rPr lang="en-US" sz="1400" b="1" dirty="0" smtClean="0"/>
              <a:t>Cooperative Office</a:t>
            </a:r>
          </a:p>
          <a:p>
            <a:r>
              <a:rPr lang="en-US" sz="1400" dirty="0" smtClean="0"/>
              <a:t>Realize the cooperative office by remote desktop sharing and document sharing.</a:t>
            </a:r>
          </a:p>
          <a:p>
            <a:pPr>
              <a:buFont typeface="Wingdings" pitchFamily="2" charset="2"/>
              <a:buChar char="q"/>
            </a:pPr>
            <a:r>
              <a:rPr lang="en-US" sz="1400" dirty="0" smtClean="0"/>
              <a:t>  Realize desktop sharing between two persons</a:t>
            </a:r>
          </a:p>
          <a:p>
            <a:pPr>
              <a:buFont typeface="Wingdings" pitchFamily="2" charset="2"/>
              <a:buChar char="q"/>
            </a:pPr>
            <a:r>
              <a:rPr lang="en-US" sz="1400" dirty="0" smtClean="0"/>
              <a:t>  Integrate the electronic whiteboard to communicate through text and graphics</a:t>
            </a:r>
          </a:p>
          <a:p>
            <a:r>
              <a:rPr lang="en-US" sz="1400" b="1" dirty="0" smtClean="0"/>
              <a:t>Soft Call</a:t>
            </a:r>
          </a:p>
          <a:p>
            <a:r>
              <a:rPr lang="en-US" sz="1400" dirty="0" smtClean="0"/>
              <a:t>After installing the unified communication client on the computer, connect the peripheral equipment on the computer such as headsets and cameras to realizing the point-to-point voice and video call:</a:t>
            </a:r>
          </a:p>
          <a:p>
            <a:pPr>
              <a:buFont typeface="Wingdings" pitchFamily="2" charset="2"/>
              <a:buChar char="q"/>
            </a:pPr>
            <a:r>
              <a:rPr lang="en-US" sz="1400" dirty="0" smtClean="0"/>
              <a:t>  Intercommunication with the ordinary telephone and the mobile phone;</a:t>
            </a:r>
          </a:p>
          <a:p>
            <a:pPr>
              <a:buFont typeface="Wingdings" pitchFamily="2" charset="2"/>
              <a:buChar char="q"/>
            </a:pPr>
            <a:r>
              <a:rPr lang="en-US" sz="1400" dirty="0" smtClean="0"/>
              <a:t>  Call transfer;</a:t>
            </a:r>
          </a:p>
          <a:p>
            <a:pPr>
              <a:buFont typeface="Wingdings" pitchFamily="2" charset="2"/>
              <a:buChar char="q"/>
            </a:pPr>
            <a:r>
              <a:rPr lang="en-US" sz="1400" dirty="0" smtClean="0"/>
              <a:t>  Call waiting;</a:t>
            </a:r>
          </a:p>
          <a:p>
            <a:pPr>
              <a:buFont typeface="Wingdings" pitchFamily="2" charset="2"/>
              <a:buChar char="q"/>
            </a:pPr>
            <a:r>
              <a:rPr lang="en-US" sz="1400" dirty="0" smtClean="0"/>
              <a:t>  Voice messages, and other telephone value-added </a:t>
            </a:r>
            <a:r>
              <a:rPr lang="en-US" sz="1400" dirty="0" smtClean="0"/>
              <a:t>services</a:t>
            </a:r>
            <a:endParaRPr lang="en-US" sz="1400" dirty="0" smtClean="0"/>
          </a:p>
        </p:txBody>
      </p:sp>
    </p:spTree>
    <p:extLst>
      <p:ext uri="{BB962C8B-B14F-4D97-AF65-F5344CB8AC3E}">
        <p14:creationId xmlns="" xmlns:p14="http://schemas.microsoft.com/office/powerpoint/2010/main" val="28903665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55776" y="476250"/>
            <a:ext cx="5828184" cy="638175"/>
          </a:xfrm>
        </p:spPr>
        <p:txBody>
          <a:bodyPr>
            <a:noAutofit/>
          </a:bodyPr>
          <a:lstStyle/>
          <a:p>
            <a:pPr algn="r"/>
            <a:r>
              <a:rPr lang="en-US" sz="4000" b="1" dirty="0" smtClean="0"/>
              <a:t>IT infrastructure</a:t>
            </a:r>
            <a:endParaRPr lang="ru-RU" sz="4000" dirty="0"/>
          </a:p>
        </p:txBody>
      </p:sp>
      <p:pic>
        <p:nvPicPr>
          <p:cNvPr id="6" name="Picture 2" descr="E:\Downloads\MASTIS_logo.jpg"/>
          <p:cNvPicPr>
            <a:picLocks noChangeAspect="1" noChangeArrowheads="1"/>
          </p:cNvPicPr>
          <p:nvPr/>
        </p:nvPicPr>
        <p:blipFill>
          <a:blip r:embed="rId2"/>
          <a:srcRect/>
          <a:stretch>
            <a:fillRect/>
          </a:stretch>
        </p:blipFill>
        <p:spPr bwMode="auto">
          <a:xfrm>
            <a:off x="214282" y="214290"/>
            <a:ext cx="4309324" cy="785818"/>
          </a:xfrm>
          <a:prstGeom prst="rect">
            <a:avLst/>
          </a:prstGeom>
          <a:noFill/>
        </p:spPr>
      </p:pic>
      <p:sp>
        <p:nvSpPr>
          <p:cNvPr id="10" name="Прямоугольник 9"/>
          <p:cNvSpPr/>
          <p:nvPr/>
        </p:nvSpPr>
        <p:spPr>
          <a:xfrm>
            <a:off x="500034" y="1142984"/>
            <a:ext cx="8286808" cy="3816429"/>
          </a:xfrm>
          <a:prstGeom prst="rect">
            <a:avLst/>
          </a:prstGeom>
        </p:spPr>
        <p:txBody>
          <a:bodyPr wrap="square">
            <a:spAutoFit/>
          </a:bodyPr>
          <a:lstStyle/>
          <a:p>
            <a:r>
              <a:rPr lang="en-US" sz="1400" b="1" dirty="0" smtClean="0"/>
              <a:t>Telephone Conference</a:t>
            </a:r>
          </a:p>
          <a:p>
            <a:r>
              <a:rPr lang="en-US" sz="1400" dirty="0" smtClean="0"/>
              <a:t>In the daily office, the telephone conference is an indispensable way of communication. The unified communication platform can support the multi-party telephone conference function, meeting the conference demand of the enterprise customer.</a:t>
            </a:r>
          </a:p>
          <a:p>
            <a:pPr>
              <a:buFont typeface="Wingdings" pitchFamily="2" charset="2"/>
              <a:buChar char="q"/>
            </a:pPr>
            <a:r>
              <a:rPr lang="en-US" sz="1400" dirty="0" smtClean="0"/>
              <a:t>  Telephone conference reservation;</a:t>
            </a:r>
          </a:p>
          <a:p>
            <a:pPr>
              <a:buFont typeface="Wingdings" pitchFamily="2" charset="2"/>
              <a:buChar char="q"/>
            </a:pPr>
            <a:r>
              <a:rPr lang="en-US" sz="1400" dirty="0" smtClean="0"/>
              <a:t>  There are two modes: active participation and passive participation;</a:t>
            </a:r>
          </a:p>
          <a:p>
            <a:pPr>
              <a:buFont typeface="Wingdings" pitchFamily="2" charset="2"/>
              <a:buChar char="q"/>
            </a:pPr>
            <a:r>
              <a:rPr lang="en-US" sz="1400" dirty="0" smtClean="0"/>
              <a:t>  Auto inform the conference time and other information by email</a:t>
            </a:r>
          </a:p>
          <a:p>
            <a:pPr>
              <a:buFont typeface="Wingdings" pitchFamily="2" charset="2"/>
              <a:buChar char="q"/>
            </a:pPr>
            <a:r>
              <a:rPr lang="en-US" sz="1400" dirty="0" smtClean="0"/>
              <a:t>  Participants can use soft phones, ordinary phones, mobile phones and other terminals to take part in the conference.</a:t>
            </a:r>
          </a:p>
          <a:p>
            <a:r>
              <a:rPr lang="en-US" sz="1400" b="1" dirty="0" smtClean="0"/>
              <a:t>Enterprise Communication Directory</a:t>
            </a:r>
          </a:p>
          <a:p>
            <a:r>
              <a:rPr lang="en-US" sz="1400" dirty="0" smtClean="0"/>
              <a:t>When dialing the phone via the software address book, you do not need to find the address book, but only need to dial according to the employee name. This way does not care whether the number changes, and we only care about the name or other information in the address book.</a:t>
            </a:r>
          </a:p>
          <a:p>
            <a:pPr>
              <a:buFont typeface="Wingdings" pitchFamily="2" charset="2"/>
              <a:buChar char="q"/>
            </a:pPr>
            <a:r>
              <a:rPr lang="en-US" sz="1400" dirty="0" smtClean="0"/>
              <a:t>  The address book docks with the directory server of the school;</a:t>
            </a:r>
          </a:p>
          <a:p>
            <a:pPr>
              <a:buFont typeface="Wingdings" pitchFamily="2" charset="2"/>
              <a:buChar char="q"/>
            </a:pPr>
            <a:r>
              <a:rPr lang="en-US" sz="1400" dirty="0" smtClean="0"/>
              <a:t>  It can search according to the name of the staff;</a:t>
            </a:r>
          </a:p>
          <a:p>
            <a:pPr>
              <a:buFont typeface="Wingdings" pitchFamily="2" charset="2"/>
              <a:buChar char="q"/>
            </a:pPr>
            <a:r>
              <a:rPr lang="en-US" sz="1400" dirty="0" smtClean="0"/>
              <a:t>  It can complete functions, such as telephone and instant message, on the address book;</a:t>
            </a:r>
          </a:p>
          <a:p>
            <a:pPr>
              <a:buFont typeface="Wingdings" pitchFamily="2" charset="2"/>
              <a:buChar char="q"/>
            </a:pPr>
            <a:r>
              <a:rPr lang="en-US" sz="1400" dirty="0" smtClean="0"/>
              <a:t>  The communication directory information of the staff is updated automatically.</a:t>
            </a:r>
            <a:endParaRPr lang="en-US" sz="1400" dirty="0"/>
          </a:p>
        </p:txBody>
      </p:sp>
    </p:spTree>
    <p:extLst>
      <p:ext uri="{BB962C8B-B14F-4D97-AF65-F5344CB8AC3E}">
        <p14:creationId xmlns="" xmlns:p14="http://schemas.microsoft.com/office/powerpoint/2010/main" val="28903665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55776" y="476250"/>
            <a:ext cx="5828184" cy="638175"/>
          </a:xfrm>
        </p:spPr>
        <p:txBody>
          <a:bodyPr>
            <a:noAutofit/>
          </a:bodyPr>
          <a:lstStyle/>
          <a:p>
            <a:pPr algn="r"/>
            <a:r>
              <a:rPr lang="en-US" sz="4000" b="1" dirty="0" smtClean="0"/>
              <a:t>IT infrastructure</a:t>
            </a:r>
            <a:endParaRPr lang="ru-RU" sz="4000" dirty="0"/>
          </a:p>
        </p:txBody>
      </p:sp>
      <p:sp>
        <p:nvSpPr>
          <p:cNvPr id="5" name="Подзаголовок 4"/>
          <p:cNvSpPr>
            <a:spLocks noGrp="1"/>
          </p:cNvSpPr>
          <p:nvPr>
            <p:ph type="subTitle" idx="1"/>
          </p:nvPr>
        </p:nvSpPr>
        <p:spPr/>
        <p:txBody>
          <a:bodyPr/>
          <a:lstStyle/>
          <a:p>
            <a:endParaRPr lang="ru-RU"/>
          </a:p>
        </p:txBody>
      </p:sp>
      <p:pic>
        <p:nvPicPr>
          <p:cNvPr id="6147" name="Picture 3"/>
          <p:cNvPicPr>
            <a:picLocks noChangeAspect="1" noChangeArrowheads="1"/>
          </p:cNvPicPr>
          <p:nvPr/>
        </p:nvPicPr>
        <p:blipFill>
          <a:blip r:embed="rId2"/>
          <a:srcRect/>
          <a:stretch>
            <a:fillRect/>
          </a:stretch>
        </p:blipFill>
        <p:spPr bwMode="auto">
          <a:xfrm>
            <a:off x="857224" y="1357298"/>
            <a:ext cx="7709106" cy="5147239"/>
          </a:xfrm>
          <a:prstGeom prst="rect">
            <a:avLst/>
          </a:prstGeom>
          <a:noFill/>
          <a:ln w="9525">
            <a:noFill/>
            <a:miter lim="800000"/>
            <a:headEnd/>
            <a:tailEnd/>
          </a:ln>
          <a:effectLst/>
        </p:spPr>
      </p:pic>
      <p:pic>
        <p:nvPicPr>
          <p:cNvPr id="7" name="Picture 2" descr="E:\Downloads\MASTIS_logo.jpg"/>
          <p:cNvPicPr>
            <a:picLocks noChangeAspect="1" noChangeArrowheads="1"/>
          </p:cNvPicPr>
          <p:nvPr/>
        </p:nvPicPr>
        <p:blipFill>
          <a:blip r:embed="rId3"/>
          <a:srcRect/>
          <a:stretch>
            <a:fillRect/>
          </a:stretch>
        </p:blipFill>
        <p:spPr bwMode="auto">
          <a:xfrm>
            <a:off x="214282" y="500042"/>
            <a:ext cx="4309324" cy="785818"/>
          </a:xfrm>
          <a:prstGeom prst="rect">
            <a:avLst/>
          </a:prstGeom>
          <a:noFill/>
        </p:spPr>
      </p:pic>
    </p:spTree>
    <p:extLst>
      <p:ext uri="{BB962C8B-B14F-4D97-AF65-F5344CB8AC3E}">
        <p14:creationId xmlns="" xmlns:p14="http://schemas.microsoft.com/office/powerpoint/2010/main" val="38962681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55776" y="476250"/>
            <a:ext cx="5828184" cy="638175"/>
          </a:xfrm>
        </p:spPr>
        <p:txBody>
          <a:bodyPr>
            <a:noAutofit/>
          </a:bodyPr>
          <a:lstStyle/>
          <a:p>
            <a:pPr algn="r"/>
            <a:r>
              <a:rPr lang="en-US" sz="4000" b="1" dirty="0" smtClean="0"/>
              <a:t>IT infrastructure</a:t>
            </a:r>
            <a:endParaRPr lang="ru-RU" sz="4000" dirty="0"/>
          </a:p>
        </p:txBody>
      </p:sp>
      <p:pic>
        <p:nvPicPr>
          <p:cNvPr id="7" name="Picture 2" descr="E:\Downloads\MASTIS_logo.jpg"/>
          <p:cNvPicPr>
            <a:picLocks noChangeAspect="1" noChangeArrowheads="1"/>
          </p:cNvPicPr>
          <p:nvPr/>
        </p:nvPicPr>
        <p:blipFill>
          <a:blip r:embed="rId2"/>
          <a:srcRect/>
          <a:stretch>
            <a:fillRect/>
          </a:stretch>
        </p:blipFill>
        <p:spPr bwMode="auto">
          <a:xfrm>
            <a:off x="214282" y="357166"/>
            <a:ext cx="4309324" cy="785818"/>
          </a:xfrm>
          <a:prstGeom prst="rect">
            <a:avLst/>
          </a:prstGeom>
          <a:noFill/>
        </p:spPr>
      </p:pic>
      <p:sp>
        <p:nvSpPr>
          <p:cNvPr id="8194" name="AutoShape 2" descr="https://images.techhive.com/images/idge/imported/article/nww/2008/07/01fig01-100278473-orig.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8196" name="AutoShape 4" descr="https://images.techhive.com/images/idge/imported/article/nww/2008/07/01fig01-100278473-orig.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8198" name="AutoShape 6" descr="https://images.techhive.com/images/idge/imported/article/nww/2008/07/01fig01-100278473-orig.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8200" name="AutoShape 8" descr="https://images.techhive.com/images/idge/imported/article/nww/2008/07/01fig01-100278473-orig.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8202" name="AutoShape 10" descr="http://images.techhive.com/images/idge/imported/article/nww/2008/07/01fig01-100278473-orig.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8203" name="Picture 11" descr="C:\14\01fig01-100278473-orig.jpg"/>
          <p:cNvPicPr>
            <a:picLocks noChangeAspect="1" noChangeArrowheads="1"/>
          </p:cNvPicPr>
          <p:nvPr/>
        </p:nvPicPr>
        <p:blipFill>
          <a:blip r:embed="rId3"/>
          <a:srcRect/>
          <a:stretch>
            <a:fillRect/>
          </a:stretch>
        </p:blipFill>
        <p:spPr bwMode="auto">
          <a:xfrm>
            <a:off x="857224" y="1857364"/>
            <a:ext cx="7608090" cy="4383096"/>
          </a:xfrm>
          <a:prstGeom prst="rect">
            <a:avLst/>
          </a:prstGeom>
          <a:noFill/>
        </p:spPr>
      </p:pic>
      <p:sp>
        <p:nvSpPr>
          <p:cNvPr id="13" name="Прямоугольник 12"/>
          <p:cNvSpPr/>
          <p:nvPr/>
        </p:nvSpPr>
        <p:spPr>
          <a:xfrm>
            <a:off x="1785950" y="1500174"/>
            <a:ext cx="5357818" cy="369332"/>
          </a:xfrm>
          <a:prstGeom prst="rect">
            <a:avLst/>
          </a:prstGeom>
        </p:spPr>
        <p:txBody>
          <a:bodyPr wrap="square">
            <a:spAutoFit/>
          </a:bodyPr>
          <a:lstStyle/>
          <a:p>
            <a:r>
              <a:rPr lang="en-US" b="1" dirty="0" smtClean="0"/>
              <a:t>Cisco Unified Communications Solution Components</a:t>
            </a:r>
            <a:endParaRPr lang="ru-RU" b="1" dirty="0"/>
          </a:p>
        </p:txBody>
      </p:sp>
      <p:sp>
        <p:nvSpPr>
          <p:cNvPr id="14" name="Прямоугольник 13"/>
          <p:cNvSpPr/>
          <p:nvPr/>
        </p:nvSpPr>
        <p:spPr>
          <a:xfrm>
            <a:off x="785786" y="6286520"/>
            <a:ext cx="7643866" cy="461665"/>
          </a:xfrm>
          <a:prstGeom prst="rect">
            <a:avLst/>
          </a:prstGeom>
        </p:spPr>
        <p:txBody>
          <a:bodyPr wrap="square">
            <a:spAutoFit/>
          </a:bodyPr>
          <a:lstStyle/>
          <a:p>
            <a:r>
              <a:rPr lang="en-US" sz="1200" dirty="0" smtClean="0">
                <a:hlinkClick r:id="rId4"/>
              </a:rPr>
              <a:t>https://www.networkworld.com/article/2274082/lan-wan/chapter-1--cisco-unified-communications-manager-architecture.html</a:t>
            </a:r>
            <a:endParaRPr lang="ru-RU" sz="1200" dirty="0"/>
          </a:p>
        </p:txBody>
      </p:sp>
    </p:spTree>
    <p:extLst>
      <p:ext uri="{BB962C8B-B14F-4D97-AF65-F5344CB8AC3E}">
        <p14:creationId xmlns="" xmlns:p14="http://schemas.microsoft.com/office/powerpoint/2010/main" val="35473484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55776" y="476250"/>
            <a:ext cx="5828184" cy="638175"/>
          </a:xfrm>
        </p:spPr>
        <p:txBody>
          <a:bodyPr>
            <a:noAutofit/>
          </a:bodyPr>
          <a:lstStyle/>
          <a:p>
            <a:pPr algn="r"/>
            <a:r>
              <a:rPr lang="en-US" sz="4000" b="1" dirty="0" smtClean="0"/>
              <a:t>IT infrastructure</a:t>
            </a:r>
            <a:endParaRPr lang="ru-RU" sz="4000" dirty="0"/>
          </a:p>
        </p:txBody>
      </p:sp>
      <p:sp>
        <p:nvSpPr>
          <p:cNvPr id="5" name="Подзаголовок 4"/>
          <p:cNvSpPr>
            <a:spLocks noGrp="1"/>
          </p:cNvSpPr>
          <p:nvPr>
            <p:ph type="subTitle" idx="1"/>
          </p:nvPr>
        </p:nvSpPr>
        <p:spPr/>
        <p:txBody>
          <a:bodyPr/>
          <a:lstStyle/>
          <a:p>
            <a:endParaRPr lang="ru-RU"/>
          </a:p>
        </p:txBody>
      </p:sp>
      <p:pic>
        <p:nvPicPr>
          <p:cNvPr id="56322" name="Picture 2" descr="https://www.techmahindra.com/_LAYOUTS/1033/IMAGEs/TechMahindra/industries/telecom_UnifiedComponents.png"/>
          <p:cNvPicPr>
            <a:picLocks noChangeAspect="1" noChangeArrowheads="1"/>
          </p:cNvPicPr>
          <p:nvPr/>
        </p:nvPicPr>
        <p:blipFill>
          <a:blip r:embed="rId2"/>
          <a:srcRect/>
          <a:stretch>
            <a:fillRect/>
          </a:stretch>
        </p:blipFill>
        <p:spPr bwMode="auto">
          <a:xfrm>
            <a:off x="857224" y="1547434"/>
            <a:ext cx="8072494" cy="4563084"/>
          </a:xfrm>
          <a:prstGeom prst="rect">
            <a:avLst/>
          </a:prstGeom>
          <a:noFill/>
        </p:spPr>
      </p:pic>
      <p:pic>
        <p:nvPicPr>
          <p:cNvPr id="7" name="Picture 2" descr="E:\Downloads\MASTIS_logo.jpg"/>
          <p:cNvPicPr>
            <a:picLocks noChangeAspect="1" noChangeArrowheads="1"/>
          </p:cNvPicPr>
          <p:nvPr/>
        </p:nvPicPr>
        <p:blipFill>
          <a:blip r:embed="rId3"/>
          <a:srcRect/>
          <a:stretch>
            <a:fillRect/>
          </a:stretch>
        </p:blipFill>
        <p:spPr bwMode="auto">
          <a:xfrm>
            <a:off x="214282" y="500042"/>
            <a:ext cx="4309324" cy="785818"/>
          </a:xfrm>
          <a:prstGeom prst="rect">
            <a:avLst/>
          </a:prstGeom>
          <a:noFill/>
        </p:spPr>
      </p:pic>
      <p:sp>
        <p:nvSpPr>
          <p:cNvPr id="8" name="Прямоугольник 7"/>
          <p:cNvSpPr/>
          <p:nvPr/>
        </p:nvSpPr>
        <p:spPr>
          <a:xfrm>
            <a:off x="214282" y="6143644"/>
            <a:ext cx="8572560" cy="461665"/>
          </a:xfrm>
          <a:prstGeom prst="rect">
            <a:avLst/>
          </a:prstGeom>
        </p:spPr>
        <p:txBody>
          <a:bodyPr wrap="square">
            <a:spAutoFit/>
          </a:bodyPr>
          <a:lstStyle/>
          <a:p>
            <a:r>
              <a:rPr lang="en-US" sz="1200" dirty="0" smtClean="0">
                <a:hlinkClick r:id="rId4"/>
              </a:rPr>
              <a:t>https://www.techmahindra.com/services/infrastructure-and-cloud-services/offerings/networks/network_platforms_and_applications/unified_communications.aspx</a:t>
            </a:r>
            <a:endParaRPr lang="ru-RU" sz="1200" dirty="0"/>
          </a:p>
        </p:txBody>
      </p:sp>
    </p:spTree>
    <p:extLst>
      <p:ext uri="{BB962C8B-B14F-4D97-AF65-F5344CB8AC3E}">
        <p14:creationId xmlns="" xmlns:p14="http://schemas.microsoft.com/office/powerpoint/2010/main" val="5909903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55776" y="476250"/>
            <a:ext cx="5828184" cy="638175"/>
          </a:xfrm>
        </p:spPr>
        <p:txBody>
          <a:bodyPr>
            <a:noAutofit/>
          </a:bodyPr>
          <a:lstStyle/>
          <a:p>
            <a:pPr algn="r"/>
            <a:r>
              <a:rPr lang="en-US" sz="4000" b="1" dirty="0" smtClean="0"/>
              <a:t>IT infrastructure</a:t>
            </a:r>
            <a:endParaRPr lang="ru-RU" sz="4000" dirty="0"/>
          </a:p>
        </p:txBody>
      </p:sp>
      <p:sp>
        <p:nvSpPr>
          <p:cNvPr id="5" name="Подзаголовок 4"/>
          <p:cNvSpPr>
            <a:spLocks noGrp="1"/>
          </p:cNvSpPr>
          <p:nvPr>
            <p:ph type="subTitle" idx="1"/>
          </p:nvPr>
        </p:nvSpPr>
        <p:spPr/>
        <p:txBody>
          <a:bodyPr/>
          <a:lstStyle/>
          <a:p>
            <a:endParaRPr lang="ru-RU"/>
          </a:p>
        </p:txBody>
      </p:sp>
      <p:pic>
        <p:nvPicPr>
          <p:cNvPr id="7" name="Picture 2" descr="E:\Downloads\MASTIS_logo.jpg"/>
          <p:cNvPicPr>
            <a:picLocks noChangeAspect="1" noChangeArrowheads="1"/>
          </p:cNvPicPr>
          <p:nvPr/>
        </p:nvPicPr>
        <p:blipFill>
          <a:blip r:embed="rId2"/>
          <a:srcRect/>
          <a:stretch>
            <a:fillRect/>
          </a:stretch>
        </p:blipFill>
        <p:spPr bwMode="auto">
          <a:xfrm>
            <a:off x="214282" y="357166"/>
            <a:ext cx="4309324" cy="785818"/>
          </a:xfrm>
          <a:prstGeom prst="rect">
            <a:avLst/>
          </a:prstGeom>
          <a:noFill/>
        </p:spPr>
      </p:pic>
      <p:pic>
        <p:nvPicPr>
          <p:cNvPr id="6145" name="Picture 1"/>
          <p:cNvPicPr>
            <a:picLocks noChangeAspect="1" noChangeArrowheads="1"/>
          </p:cNvPicPr>
          <p:nvPr/>
        </p:nvPicPr>
        <p:blipFill>
          <a:blip r:embed="rId3"/>
          <a:srcRect/>
          <a:stretch>
            <a:fillRect/>
          </a:stretch>
        </p:blipFill>
        <p:spPr bwMode="auto">
          <a:xfrm>
            <a:off x="895276" y="1857364"/>
            <a:ext cx="7181900" cy="4143404"/>
          </a:xfrm>
          <a:prstGeom prst="rect">
            <a:avLst/>
          </a:prstGeom>
          <a:noFill/>
          <a:ln w="9525">
            <a:noFill/>
            <a:miter lim="800000"/>
            <a:headEnd/>
            <a:tailEnd/>
          </a:ln>
          <a:effectLst/>
        </p:spPr>
      </p:pic>
    </p:spTree>
    <p:extLst>
      <p:ext uri="{BB962C8B-B14F-4D97-AF65-F5344CB8AC3E}">
        <p14:creationId xmlns="" xmlns:p14="http://schemas.microsoft.com/office/powerpoint/2010/main" val="76340300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279</Words>
  <Application>Microsoft Office PowerPoint</Application>
  <PresentationFormat>Экран (4:3)</PresentationFormat>
  <Paragraphs>71</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IT infrastructure</vt:lpstr>
      <vt:lpstr>IT infrastructure</vt:lpstr>
      <vt:lpstr>IT infrastructure</vt:lpstr>
      <vt:lpstr>IT infrastructure</vt:lpstr>
      <vt:lpstr>IT infrastructure</vt:lpstr>
      <vt:lpstr>IT infrastructure</vt:lpstr>
      <vt:lpstr>IT infrastructure</vt:lpstr>
      <vt:lpstr>IT infrastructure</vt:lpstr>
      <vt:lpstr>IT infrastructure</vt:lpstr>
      <vt:lpstr>IT infrastructure</vt:lpstr>
      <vt:lpstr>IT infrastructure</vt:lpstr>
      <vt:lpstr>IT infrastructure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infrastructure</dc:title>
  <dc:creator>V.M.Dubovoy</dc:creator>
  <cp:lastModifiedBy>Admin</cp:lastModifiedBy>
  <cp:revision>17</cp:revision>
  <dcterms:created xsi:type="dcterms:W3CDTF">2019-01-21T19:15:03Z</dcterms:created>
  <dcterms:modified xsi:type="dcterms:W3CDTF">2019-02-22T11:59:56Z</dcterms:modified>
</cp:coreProperties>
</file>