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A6B-315A-4024-A2A6-EDA04C1FE72C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32E-BBEA-4FF9-B900-FA1702046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7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A6B-315A-4024-A2A6-EDA04C1FE72C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32E-BBEA-4FF9-B900-FA1702046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5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A6B-315A-4024-A2A6-EDA04C1FE72C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32E-BBEA-4FF9-B900-FA1702046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8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A6B-315A-4024-A2A6-EDA04C1FE72C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32E-BBEA-4FF9-B900-FA1702046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A6B-315A-4024-A2A6-EDA04C1FE72C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32E-BBEA-4FF9-B900-FA1702046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A6B-315A-4024-A2A6-EDA04C1FE72C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32E-BBEA-4FF9-B900-FA1702046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6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A6B-315A-4024-A2A6-EDA04C1FE72C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32E-BBEA-4FF9-B900-FA1702046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3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A6B-315A-4024-A2A6-EDA04C1FE72C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32E-BBEA-4FF9-B900-FA1702046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A6B-315A-4024-A2A6-EDA04C1FE72C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32E-BBEA-4FF9-B900-FA1702046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9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A6B-315A-4024-A2A6-EDA04C1FE72C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32E-BBEA-4FF9-B900-FA1702046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1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A6B-315A-4024-A2A6-EDA04C1FE72C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232E-BBEA-4FF9-B900-FA1702046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CA6B-315A-4024-A2A6-EDA04C1FE72C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5232E-BBEA-4FF9-B900-FA1702046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5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IT_risk_managemen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tre.org/publications/systems-engineering-guide/acquisition-systems-engineering/risk-management/risk-mitigation-planning-implementation-and-progress-monitoring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mpcoe.org/library/books/sef/57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IT_risk_managemen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IT_risk_manageme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250"/>
            <a:ext cx="5828184" cy="638175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IT infrastructure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857496"/>
            <a:ext cx="7632848" cy="186080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Subtopic  2.2.3. The influence of Information security to Infrastructure risks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E:\Downloads\MASTIS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309324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0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250"/>
            <a:ext cx="5828184" cy="638175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IT infrastructure</a:t>
            </a:r>
            <a:endParaRPr lang="ru-RU" sz="4000" dirty="0"/>
          </a:p>
        </p:txBody>
      </p:sp>
      <p:sp>
        <p:nvSpPr>
          <p:cNvPr id="4" name="AutoShape 2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1273718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Risk mitigation action point according to NIST SP 800-30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34058"/>
            <a:ext cx="6255808" cy="418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571736" y="6215082"/>
            <a:ext cx="3571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https://en.m.wikipedia.org/wiki/IT_risk_management</a:t>
            </a:r>
            <a:endParaRPr lang="ru-RU" sz="1200" dirty="0"/>
          </a:p>
        </p:txBody>
      </p:sp>
      <p:pic>
        <p:nvPicPr>
          <p:cNvPr id="12" name="Picture 2" descr="E:\Downloads\MASTIS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4309324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0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250"/>
            <a:ext cx="5828184" cy="638175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IT infrastructure</a:t>
            </a:r>
            <a:endParaRPr lang="ru-RU" sz="4000" dirty="0"/>
          </a:p>
        </p:txBody>
      </p:sp>
      <p:sp>
        <p:nvSpPr>
          <p:cNvPr id="4" name="AutoShape 2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128586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Technical Security Controls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5122" name="Picture 2" descr="https://slideplayer.com/slide/5990882/20/images/57/Framework+of+Technical+Security+Contro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6673834" cy="5005376"/>
          </a:xfrm>
          <a:prstGeom prst="rect">
            <a:avLst/>
          </a:prstGeom>
          <a:noFill/>
        </p:spPr>
      </p:pic>
      <p:pic>
        <p:nvPicPr>
          <p:cNvPr id="11" name="Picture 2" descr="E:\Downloads\MASTI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309324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5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250"/>
            <a:ext cx="5828184" cy="638175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IT infrastructure</a:t>
            </a:r>
            <a:endParaRPr lang="ru-RU" sz="4000" dirty="0"/>
          </a:p>
        </p:txBody>
      </p:sp>
      <p:sp>
        <p:nvSpPr>
          <p:cNvPr id="4" name="AutoShape 2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128586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Management Security Controls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1" name="Picture 2" descr="E:\Downloads\MASTIS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309324" cy="78581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00100" y="1857364"/>
            <a:ext cx="721523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</a:rPr>
              <a:t>Preventive:</a:t>
            </a:r>
          </a:p>
          <a:p>
            <a:pPr>
              <a:spcBef>
                <a:spcPct val="5000"/>
              </a:spcBef>
              <a:buClr>
                <a:srgbClr val="FF9933"/>
              </a:buClr>
              <a:buSzPct val="80000"/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Assign security responsibility.</a:t>
            </a:r>
          </a:p>
          <a:p>
            <a:pPr>
              <a:spcBef>
                <a:spcPct val="5000"/>
              </a:spcBef>
              <a:buClr>
                <a:srgbClr val="FF9933"/>
              </a:buClr>
              <a:buSzPct val="80000"/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Develop and maintain system security plan.</a:t>
            </a:r>
          </a:p>
          <a:p>
            <a:pPr>
              <a:spcBef>
                <a:spcPct val="5000"/>
              </a:spcBef>
              <a:buClr>
                <a:srgbClr val="FF9933"/>
              </a:buClr>
              <a:buSzPct val="80000"/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Implement personnel security controls such as separation of duties, least privilege, and user computer access registration and termination.</a:t>
            </a:r>
          </a:p>
          <a:p>
            <a:pPr>
              <a:spcBef>
                <a:spcPct val="5000"/>
              </a:spcBef>
              <a:buClr>
                <a:srgbClr val="FF9933"/>
              </a:buClr>
              <a:buSzPct val="80000"/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Conduct security awareness and technical training.</a:t>
            </a:r>
          </a:p>
          <a:p>
            <a:pPr>
              <a:spcBef>
                <a:spcPct val="5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</a:rPr>
              <a:t>Detection:</a:t>
            </a:r>
          </a:p>
          <a:p>
            <a:pPr>
              <a:spcBef>
                <a:spcPct val="5000"/>
              </a:spcBef>
              <a:buClr>
                <a:srgbClr val="FF9933"/>
              </a:buClr>
              <a:buSzPct val="80000"/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Implement personnel security controls such as personnel clearance, background investigations, rotation of duties.</a:t>
            </a:r>
          </a:p>
          <a:p>
            <a:pPr>
              <a:spcBef>
                <a:spcPct val="5000"/>
              </a:spcBef>
              <a:buClr>
                <a:srgbClr val="FF9933"/>
              </a:buClr>
              <a:buSzPct val="80000"/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Conduct periodic review of security controls.</a:t>
            </a:r>
          </a:p>
          <a:p>
            <a:pPr>
              <a:spcBef>
                <a:spcPct val="5000"/>
              </a:spcBef>
              <a:buClr>
                <a:srgbClr val="FF9933"/>
              </a:buClr>
              <a:buSzPct val="80000"/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Perform periodic system audits.</a:t>
            </a:r>
          </a:p>
          <a:p>
            <a:pPr>
              <a:spcBef>
                <a:spcPct val="5000"/>
              </a:spcBef>
              <a:buClr>
                <a:srgbClr val="FF9933"/>
              </a:buClr>
              <a:buSzPct val="80000"/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Conduct ongoing risk management.</a:t>
            </a:r>
          </a:p>
          <a:p>
            <a:pPr>
              <a:spcBef>
                <a:spcPct val="5000"/>
              </a:spcBef>
              <a:buClr>
                <a:srgbClr val="FF9933"/>
              </a:buClr>
              <a:buSzPct val="80000"/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Authorize IT systems to address and accept residual risk.</a:t>
            </a:r>
          </a:p>
        </p:txBody>
      </p:sp>
    </p:spTree>
    <p:extLst>
      <p:ext uri="{BB962C8B-B14F-4D97-AF65-F5344CB8AC3E}">
        <p14:creationId xmlns:p14="http://schemas.microsoft.com/office/powerpoint/2010/main" val="28225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250"/>
            <a:ext cx="5828184" cy="638175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IT infrastructure</a:t>
            </a:r>
            <a:endParaRPr lang="ru-RU" sz="4000" dirty="0"/>
          </a:p>
        </p:txBody>
      </p:sp>
      <p:sp>
        <p:nvSpPr>
          <p:cNvPr id="4" name="AutoShape 2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142873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Implemented Controls and Residual Risk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24075"/>
            <a:ext cx="7779302" cy="345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E:\Downloads\MASTI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309324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16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250"/>
            <a:ext cx="5828184" cy="638175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IT infrastructure</a:t>
            </a:r>
            <a:endParaRPr lang="ru-RU" sz="4000" dirty="0"/>
          </a:p>
        </p:txBody>
      </p:sp>
      <p:sp>
        <p:nvSpPr>
          <p:cNvPr id="4" name="AutoShape 2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E:\Downloads\ase-rm-fi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517" y="1428736"/>
            <a:ext cx="5218375" cy="462109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614364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https://www.mitre.org/publications/systems-engineering-guide/acquisition-systems-engineering/risk-management/risk-mitigation-planning-implementation-and-progress-monitoring</a:t>
            </a:r>
            <a:endParaRPr lang="ru-RU" sz="1200" dirty="0"/>
          </a:p>
        </p:txBody>
      </p:sp>
      <p:pic>
        <p:nvPicPr>
          <p:cNvPr id="10" name="Picture 2" descr="E:\Downloads\MASTIS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4309324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19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250"/>
            <a:ext cx="5828184" cy="638175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IT infrastructure</a:t>
            </a:r>
            <a:endParaRPr lang="ru-RU" sz="4000" dirty="0"/>
          </a:p>
        </p:txBody>
      </p:sp>
      <p:sp>
        <p:nvSpPr>
          <p:cNvPr id="4" name="AutoShape 2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https://upload.wikimedia.org/wikipedia/commons/2/2d/Risk_Management_Ele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929486" cy="3959706"/>
          </a:xfrm>
          <a:prstGeom prst="rect">
            <a:avLst/>
          </a:prstGeom>
          <a:noFill/>
        </p:spPr>
      </p:pic>
      <p:pic>
        <p:nvPicPr>
          <p:cNvPr id="8" name="Picture 2" descr="E:\Downloads\MASTI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3214678" cy="5862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14546" y="5929330"/>
            <a:ext cx="5143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4"/>
              </a:rPr>
              <a:t>http://www.bmpcoe.org/library/books/sef/572.html</a:t>
            </a:r>
            <a:endParaRPr lang="ru-RU" sz="1200" dirty="0"/>
          </a:p>
        </p:txBody>
      </p:sp>
      <p:pic>
        <p:nvPicPr>
          <p:cNvPr id="10" name="Picture 2" descr="E:\Downloads\MASTI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309324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2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250"/>
            <a:ext cx="5828184" cy="638175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IT infrastructure</a:t>
            </a:r>
            <a:endParaRPr lang="ru-RU" sz="4000" dirty="0"/>
          </a:p>
        </p:txBody>
      </p:sp>
      <p:sp>
        <p:nvSpPr>
          <p:cNvPr id="4" name="AutoShape 2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285860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Risk Management Process, according to ISO Standard 13335</a:t>
            </a:r>
            <a:endParaRPr lang="ru-RU" dirty="0"/>
          </a:p>
        </p:txBody>
      </p:sp>
      <p:pic>
        <p:nvPicPr>
          <p:cNvPr id="40962" name="Picture 2" descr="https://upload.wikimedia.org/wikipedia/commons/9/93/The_Risk_Management_Proce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5429288" cy="45946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85918" y="6357958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https://en.m.wikipedia.org/wiki/IT_risk_management</a:t>
            </a:r>
            <a:endParaRPr lang="ru-RU" sz="1200" dirty="0"/>
          </a:p>
        </p:txBody>
      </p:sp>
      <p:pic>
        <p:nvPicPr>
          <p:cNvPr id="11" name="Picture 2" descr="E:\Downloads\MASTIS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4309324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01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250"/>
            <a:ext cx="5828184" cy="638175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IT infrastructure</a:t>
            </a:r>
            <a:endParaRPr lang="ru-RU" sz="4000" dirty="0"/>
          </a:p>
        </p:txBody>
      </p:sp>
      <p:sp>
        <p:nvSpPr>
          <p:cNvPr id="4" name="AutoShape 2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85786" y="1571612"/>
          <a:ext cx="8001054" cy="4429156"/>
        </p:xfrm>
        <a:graphic>
          <a:graphicData uri="http://schemas.openxmlformats.org/drawingml/2006/table">
            <a:tbl>
              <a:tblPr/>
              <a:tblGrid>
                <a:gridCol w="1333509"/>
                <a:gridCol w="1333509"/>
                <a:gridCol w="1333509"/>
                <a:gridCol w="1333509"/>
                <a:gridCol w="1333509"/>
                <a:gridCol w="1333509"/>
              </a:tblGrid>
              <a:tr h="386704"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LIKELIHOOD</a:t>
                      </a:r>
                      <a:endParaRPr lang="en-US" sz="1700" dirty="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CONSEQUENCES</a:t>
                      </a:r>
                      <a:endParaRPr lang="en-US" sz="1700" dirty="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Insignificant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Negligible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Moderate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Major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Extreme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Remote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VERY LOW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VERY LOW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LOW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MEDIUM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HIGH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00"/>
                    </a:solidFill>
                  </a:tcPr>
                </a:tc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Unlikely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VERY LOW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LOW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MEDIUM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MEDIUM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HIGH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00"/>
                    </a:solidFill>
                  </a:tcPr>
                </a:tc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Possible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VERY LOW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LOW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MEDIUM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HIGH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VERY HIGH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Likely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VERY LOW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LOW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MEDIUM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HIGH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VERY HIGH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3742"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Almost certain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LOW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LOW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CD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MEDIUM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/>
                        <a:t>HIGH</a:t>
                      </a:r>
                      <a:endParaRPr lang="en-US" sz="170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VERY HIGH</a:t>
                      </a:r>
                      <a:endParaRPr lang="en-US" sz="1700" dirty="0"/>
                    </a:p>
                  </a:txBody>
                  <a:tcPr marL="87791" marR="87791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E:\Downloads\MASTIS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309324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7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250"/>
            <a:ext cx="5828184" cy="638175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IT infrastructure</a:t>
            </a:r>
            <a:endParaRPr lang="ru-RU" sz="4000" dirty="0"/>
          </a:p>
        </p:txBody>
      </p:sp>
      <p:sp>
        <p:nvSpPr>
          <p:cNvPr id="4" name="AutoShape 2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00438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Risk assessment according NIST SP 800-30</a:t>
            </a:r>
            <a:endParaRPr lang="ru-RU" dirty="0"/>
          </a:p>
        </p:txBody>
      </p:sp>
      <p:pic>
        <p:nvPicPr>
          <p:cNvPr id="41986" name="Picture 2" descr="https://upload.wikimedia.org/wikipedia/commons/thumb/5/5a/NIST_SP_800-30_Figure_3-1.png/800px-NIST_SP_800-30_Figure_3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90120"/>
            <a:ext cx="3429024" cy="569646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8" y="4214818"/>
            <a:ext cx="3571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https://en.m.wikipedia.org/wiki/IT_risk_management</a:t>
            </a:r>
            <a:endParaRPr lang="ru-RU" sz="1200" dirty="0"/>
          </a:p>
        </p:txBody>
      </p:sp>
      <p:pic>
        <p:nvPicPr>
          <p:cNvPr id="11" name="Picture 2" descr="E:\Downloads\MASTIS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309324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63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250"/>
            <a:ext cx="5828184" cy="638175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IT infrastructure</a:t>
            </a:r>
            <a:endParaRPr lang="ru-RU" sz="4000" dirty="0"/>
          </a:p>
        </p:txBody>
      </p:sp>
      <p:sp>
        <p:nvSpPr>
          <p:cNvPr id="4" name="AutoShape 2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1571612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Risk –Level Matrix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519" y="2114550"/>
            <a:ext cx="7908423" cy="324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E:\Downloads\MASTI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309324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44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250"/>
            <a:ext cx="5828184" cy="638175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IT infrastructure</a:t>
            </a:r>
            <a:endParaRPr lang="ru-RU" sz="4000" dirty="0"/>
          </a:p>
        </p:txBody>
      </p:sp>
      <p:sp>
        <p:nvSpPr>
          <p:cNvPr id="4" name="AutoShape 2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71727"/>
            <a:ext cx="7738740" cy="32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714612" y="1785926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Risk Scale and Necessary Actions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" name="Picture 2" descr="E:\Downloads\MASTI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309324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4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250"/>
            <a:ext cx="5828184" cy="638175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IT infrastructure</a:t>
            </a:r>
            <a:endParaRPr lang="ru-RU" sz="4000" dirty="0"/>
          </a:p>
        </p:txBody>
      </p:sp>
      <p:sp>
        <p:nvSpPr>
          <p:cNvPr id="4" name="AutoShape 2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Figure 1. Fundamental Steps of Risk Management [2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500174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Risk mitigation is a systematic methodology used by senior management to reduce mission risk.</a:t>
            </a:r>
            <a:br>
              <a:rPr lang="en-US" dirty="0" smtClean="0"/>
            </a:br>
            <a:r>
              <a:rPr lang="en-US" dirty="0" smtClean="0"/>
              <a:t>Risk mitigation can be achieved through any of the following risk mitigation options:</a:t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b="1" dirty="0" smtClean="0"/>
              <a:t>Risk Assumption. </a:t>
            </a:r>
            <a:r>
              <a:rPr lang="en-US" dirty="0" smtClean="0"/>
              <a:t>To accept the potential risk and continue operating the IT system</a:t>
            </a:r>
            <a:br>
              <a:rPr lang="en-US" dirty="0" smtClean="0"/>
            </a:br>
            <a:r>
              <a:rPr lang="en-US" dirty="0" smtClean="0"/>
              <a:t>or to implement controls to lower the risk to an acceptable level</a:t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b="1" dirty="0" smtClean="0"/>
              <a:t>Risk Avoidance. </a:t>
            </a:r>
            <a:r>
              <a:rPr lang="en-US" dirty="0" smtClean="0"/>
              <a:t>To avoid the risk by eliminating the risk cause and/or consequence</a:t>
            </a:r>
            <a:br>
              <a:rPr lang="en-US" dirty="0" smtClean="0"/>
            </a:br>
            <a:r>
              <a:rPr lang="en-US" dirty="0" smtClean="0"/>
              <a:t>(e.g., forgo certain functions of the system or shut down the system when risks are</a:t>
            </a:r>
            <a:br>
              <a:rPr lang="en-US" dirty="0" smtClean="0"/>
            </a:br>
            <a:r>
              <a:rPr lang="en-US" dirty="0" smtClean="0"/>
              <a:t>identified)</a:t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b="1" dirty="0" smtClean="0"/>
              <a:t>Risk Limitation. </a:t>
            </a:r>
            <a:r>
              <a:rPr lang="en-US" dirty="0" smtClean="0"/>
              <a:t>To limit the risk by implementing controls that minimize the</a:t>
            </a:r>
            <a:br>
              <a:rPr lang="en-US" dirty="0" smtClean="0"/>
            </a:br>
            <a:r>
              <a:rPr lang="en-US" dirty="0" smtClean="0"/>
              <a:t>adverse impact of a threat’s exercising a vulnerability (e.g., use of supporting,</a:t>
            </a:r>
            <a:br>
              <a:rPr lang="en-US" dirty="0" smtClean="0"/>
            </a:br>
            <a:r>
              <a:rPr lang="en-US" dirty="0" smtClean="0"/>
              <a:t>preventive, detective controls)</a:t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b="1" dirty="0" smtClean="0"/>
              <a:t>Risk Planning. </a:t>
            </a:r>
            <a:r>
              <a:rPr lang="en-US" dirty="0" smtClean="0"/>
              <a:t>To manage risk by developing a risk mitigation plan that prioritizes,</a:t>
            </a:r>
            <a:br>
              <a:rPr lang="en-US" dirty="0" smtClean="0"/>
            </a:br>
            <a:r>
              <a:rPr lang="en-US" dirty="0" smtClean="0"/>
              <a:t>implements, and maintains controls</a:t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b="1" dirty="0" smtClean="0"/>
              <a:t>Research and Acknowledgment. </a:t>
            </a:r>
            <a:r>
              <a:rPr lang="en-US" dirty="0" smtClean="0"/>
              <a:t>To lower the risk of loss by acknowledging the</a:t>
            </a:r>
            <a:br>
              <a:rPr lang="en-US" dirty="0" smtClean="0"/>
            </a:br>
            <a:r>
              <a:rPr lang="en-US" dirty="0" smtClean="0"/>
              <a:t>vulnerability or flaw and researching controls to correct the vulnerability</a:t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b="1" dirty="0" smtClean="0"/>
              <a:t>Risk Transference. </a:t>
            </a:r>
            <a:r>
              <a:rPr lang="en-US" dirty="0" smtClean="0"/>
              <a:t>To transfer the risk by using other options to compensate for the</a:t>
            </a:r>
            <a:br>
              <a:rPr lang="en-US" dirty="0" smtClean="0"/>
            </a:br>
            <a:r>
              <a:rPr lang="en-US" dirty="0" smtClean="0"/>
              <a:t>loss, such as purchasing insurance.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" name="Picture 2" descr="E:\Downloads\MASTIS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309324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7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244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IT infrastructure</vt:lpstr>
      <vt:lpstr>IT infrastructure</vt:lpstr>
      <vt:lpstr>IT infrastructure</vt:lpstr>
      <vt:lpstr>IT infrastructure</vt:lpstr>
      <vt:lpstr>IT infrastructure</vt:lpstr>
      <vt:lpstr>IT infrastructure</vt:lpstr>
      <vt:lpstr>IT infrastructure</vt:lpstr>
      <vt:lpstr>IT infrastructure</vt:lpstr>
      <vt:lpstr>IT infrastructure</vt:lpstr>
      <vt:lpstr>IT infrastructure</vt:lpstr>
      <vt:lpstr>IT infrastructure</vt:lpstr>
      <vt:lpstr>IT infrastructure</vt:lpstr>
      <vt:lpstr>IT infrastructure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infrastructure</dc:title>
  <dc:creator>V.M.Dubovoy</dc:creator>
  <cp:lastModifiedBy>V.M.Dubovoy</cp:lastModifiedBy>
  <cp:revision>17</cp:revision>
  <dcterms:created xsi:type="dcterms:W3CDTF">2019-01-21T19:12:12Z</dcterms:created>
  <dcterms:modified xsi:type="dcterms:W3CDTF">2019-03-08T07:25:21Z</dcterms:modified>
</cp:coreProperties>
</file>