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46" d="100"/>
          <a:sy n="46" d="100"/>
        </p:scale>
        <p:origin x="-90" y="-450"/>
      </p:cViewPr>
      <p:guideLst>
        <p:guide orient="horz" pos="2160"/>
        <p:guide pos="2880"/>
      </p:guideLst>
    </p:cSldViewPr>
  </p:slideViewPr>
  <p:notesTextViewPr>
    <p:cViewPr>
      <p:scale>
        <a:sx n="1" d="1"/>
        <a:sy n="1" d="1"/>
      </p:scale>
      <p:origin x="0" y="0"/>
    </p:cViewPr>
  </p:notesTextViewPr>
  <p:sorterViewPr>
    <p:cViewPr>
      <p:scale>
        <a:sx n="100" d="100"/>
        <a:sy n="100" d="100"/>
      </p:scale>
      <p:origin x="0" y="45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BE8901-066E-453A-B45C-04E29769F6AC}" type="datetimeFigureOut">
              <a:rPr lang="en-US" smtClean="0"/>
              <a:t>3/8/2019</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54767-A510-42F7-9C92-D3C2DBD0C8C7}" type="slidenum">
              <a:rPr lang="en-US" smtClean="0"/>
              <a:t>‹#›</a:t>
            </a:fld>
            <a:endParaRPr lang="en-US"/>
          </a:p>
        </p:txBody>
      </p:sp>
    </p:spTree>
    <p:extLst>
      <p:ext uri="{BB962C8B-B14F-4D97-AF65-F5344CB8AC3E}">
        <p14:creationId xmlns:p14="http://schemas.microsoft.com/office/powerpoint/2010/main" val="2907918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As a network increases in size and importance, so does the need to ensure the network runs (and keeps running) effectively. To achieve this, it is necessary not only to know what devices make up the IT infrastructure (inventory) but also to keep an eye on those devices in terms of availability, health status and performance.</a:t>
            </a:r>
          </a:p>
          <a:p>
            <a:r>
              <a:rPr lang="en-US" dirty="0" smtClean="0"/>
              <a:t>While it is possible to manually monitor IT infrastructure, especially on a small network, it can become quite time consuming and even out rightly impossible in most cases. Because of this, several tools are available to help with IT infrastructure monitoring and these tools will include features like:</a:t>
            </a:r>
          </a:p>
          <a:p>
            <a:pPr marL="171450" indent="-171450">
              <a:buFont typeface="Arial" panose="020B0604020202020204" pitchFamily="34" charset="0"/>
              <a:buChar char="•"/>
            </a:pPr>
            <a:r>
              <a:rPr lang="en-US" dirty="0" smtClean="0"/>
              <a:t>A way to add devices/services to be monitored (e.g. text-based, CLI, GUI)</a:t>
            </a:r>
          </a:p>
          <a:p>
            <a:pPr marL="171450" indent="-171450">
              <a:buFont typeface="Arial" panose="020B0604020202020204" pitchFamily="34" charset="0"/>
              <a:buChar char="•"/>
            </a:pPr>
            <a:r>
              <a:rPr lang="en-US" dirty="0" smtClean="0"/>
              <a:t>Availability, performance monitoring, and/or health status</a:t>
            </a:r>
          </a:p>
          <a:p>
            <a:pPr marL="171450" indent="-171450">
              <a:buFont typeface="Arial" panose="020B0604020202020204" pitchFamily="34" charset="0"/>
              <a:buChar char="•"/>
            </a:pPr>
            <a:r>
              <a:rPr lang="en-US" dirty="0" smtClean="0"/>
              <a:t>Alerting to notify the appropriate persons when something goes wrong (or is about to go wrong) – SMS, Email, Etc.</a:t>
            </a:r>
          </a:p>
          <a:p>
            <a:pPr marL="171450" indent="-171450">
              <a:buFont typeface="Arial" panose="020B0604020202020204" pitchFamily="34" charset="0"/>
              <a:buChar char="•"/>
            </a:pPr>
            <a:r>
              <a:rPr lang="en-US" dirty="0" smtClean="0"/>
              <a:t>Reporting to provide details about what has happened/is happening</a:t>
            </a:r>
            <a:endParaRPr lang="uk-UA" dirty="0"/>
          </a:p>
        </p:txBody>
      </p:sp>
      <p:sp>
        <p:nvSpPr>
          <p:cNvPr id="4" name="Номер слайда 3"/>
          <p:cNvSpPr>
            <a:spLocks noGrp="1"/>
          </p:cNvSpPr>
          <p:nvPr>
            <p:ph type="sldNum" sz="quarter" idx="10"/>
          </p:nvPr>
        </p:nvSpPr>
        <p:spPr/>
        <p:txBody>
          <a:bodyPr/>
          <a:lstStyle/>
          <a:p>
            <a:fld id="{7480AE09-B002-457F-BC5C-26BBCDC42AFA}" type="slidenum">
              <a:rPr lang="en-US" smtClean="0"/>
              <a:t>12</a:t>
            </a:fld>
            <a:endParaRPr lang="en-US"/>
          </a:p>
        </p:txBody>
      </p:sp>
    </p:spTree>
    <p:extLst>
      <p:ext uri="{BB962C8B-B14F-4D97-AF65-F5344CB8AC3E}">
        <p14:creationId xmlns:p14="http://schemas.microsoft.com/office/powerpoint/2010/main" val="4932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8994D74E-B1F6-4666-9A60-9AB16C805418}" type="datetimeFigureOut">
              <a:rPr lang="en-US" smtClean="0"/>
              <a:pPr/>
              <a:t>3/8/2019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185392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994D74E-B1F6-4666-9A60-9AB16C805418}" type="datetimeFigureOut">
              <a:rPr lang="en-US" smtClean="0"/>
              <a:pPr/>
              <a:t>3/8/2019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102279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994D74E-B1F6-4666-9A60-9AB16C805418}" type="datetimeFigureOut">
              <a:rPr lang="en-US" smtClean="0"/>
              <a:pPr/>
              <a:t>3/8/2019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263729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994D74E-B1F6-4666-9A60-9AB16C805418}" type="datetimeFigureOut">
              <a:rPr lang="en-US" smtClean="0"/>
              <a:pPr/>
              <a:t>3/8/2019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41458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94D74E-B1F6-4666-9A60-9AB16C805418}" type="datetimeFigureOut">
              <a:rPr lang="en-US" smtClean="0"/>
              <a:pPr/>
              <a:t>3/8/2019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236254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8994D74E-B1F6-4666-9A60-9AB16C805418}" type="datetimeFigureOut">
              <a:rPr lang="en-US" smtClean="0"/>
              <a:pPr/>
              <a:t>3/8/2019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45141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8994D74E-B1F6-4666-9A60-9AB16C805418}" type="datetimeFigureOut">
              <a:rPr lang="en-US" smtClean="0"/>
              <a:pPr/>
              <a:t>3/8/2019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397517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8994D74E-B1F6-4666-9A60-9AB16C805418}" type="datetimeFigureOut">
              <a:rPr lang="en-US" smtClean="0"/>
              <a:pPr/>
              <a:t>3/8/2019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248997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94D74E-B1F6-4666-9A60-9AB16C805418}" type="datetimeFigureOut">
              <a:rPr lang="en-US" smtClean="0"/>
              <a:pPr/>
              <a:t>3/8/2019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288360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94D74E-B1F6-4666-9A60-9AB16C805418}" type="datetimeFigureOut">
              <a:rPr lang="en-US" smtClean="0"/>
              <a:pPr/>
              <a:t>3/8/2019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44436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94D74E-B1F6-4666-9A60-9AB16C805418}" type="datetimeFigureOut">
              <a:rPr lang="en-US" smtClean="0"/>
              <a:pPr/>
              <a:t>3/8/2019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966502FF-596D-4C49-8D3C-553AED9CE427}" type="slidenum">
              <a:rPr lang="en-US" smtClean="0"/>
              <a:pPr/>
              <a:t>‹#›</a:t>
            </a:fld>
            <a:endParaRPr lang="en-US"/>
          </a:p>
        </p:txBody>
      </p:sp>
    </p:spTree>
    <p:extLst>
      <p:ext uri="{BB962C8B-B14F-4D97-AF65-F5344CB8AC3E}">
        <p14:creationId xmlns:p14="http://schemas.microsoft.com/office/powerpoint/2010/main" val="61909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4D74E-B1F6-4666-9A60-9AB16C805418}" type="datetimeFigureOut">
              <a:rPr lang="en-US" smtClean="0"/>
              <a:pPr/>
              <a:t>3/8/2019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502FF-596D-4C49-8D3C-553AED9CE427}" type="slidenum">
              <a:rPr lang="en-US" smtClean="0"/>
              <a:pPr/>
              <a:t>‹#›</a:t>
            </a:fld>
            <a:endParaRPr lang="en-US"/>
          </a:p>
        </p:txBody>
      </p:sp>
    </p:spTree>
    <p:extLst>
      <p:ext uri="{BB962C8B-B14F-4D97-AF65-F5344CB8AC3E}">
        <p14:creationId xmlns:p14="http://schemas.microsoft.com/office/powerpoint/2010/main" val="252206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www.isaca.org/Journal/archives/2012/Volume-1/Pages/Information-Risk-Management-for-Supporting-a-Basel-II-Initiative.aspx?utm_referre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s://www.isaca.org/Journal/archives/2012/Volume-1/Pages/Information-Risk-Management-for-Supporting-a-Basel-II-Initiative.aspx?utm_referrer="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pcwdld.com/best-infrastructure-monitoring-tools-and-software#OpManager" TargetMode="External"/><Relationship Id="rId3" Type="http://schemas.openxmlformats.org/officeDocument/2006/relationships/hyperlink" Target="https://www.pcwdld.com/best-infrastructure-monitoring-tools-and-software#NPM" TargetMode="External"/><Relationship Id="rId7" Type="http://schemas.openxmlformats.org/officeDocument/2006/relationships/hyperlink" Target="https://www.pcwdld.com/best-infrastructure-monitoring-tools-and-software#Nagio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pcwdld.com/best-infrastructure-monitoring-tools-and-software#WhatsUp%20Gold" TargetMode="External"/><Relationship Id="rId5" Type="http://schemas.openxmlformats.org/officeDocument/2006/relationships/hyperlink" Target="https://www.pcwdld.com/best-infrastructure-monitoring-tools-and-software#PRTG" TargetMode="External"/><Relationship Id="rId10" Type="http://schemas.openxmlformats.org/officeDocument/2006/relationships/image" Target="../media/image1.jpeg"/><Relationship Id="rId4" Type="http://schemas.openxmlformats.org/officeDocument/2006/relationships/hyperlink" Target="https://www.pcwdld.com/best-infrastructure-monitoring-tools-and-software#SAM" TargetMode="External"/><Relationship Id="rId9" Type="http://schemas.openxmlformats.org/officeDocument/2006/relationships/hyperlink" Target="https://www.pcwdld.com/best-infrastructure-monitoring-tools-and-software#OP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vahtiohje.fi/web/guest/organisation-of-information-security?p_p_id=56_INSTANCE_QwJ8&amp;p_p_lifecycle=0&amp;p_p_state=exclusive&amp;p_p_mode=view&amp;p_p_col_id=column-1&amp;p_p_col_count=1&amp;_56_INSTANCE_QwJ8_struts_action=/journal_content/view&amp;_56_INSTANCE_QwJ"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www.vahtiohje.fi/web/guest/organisation-of-information-security?p_p_id=56_INSTANCE_QwJ8&amp;p_p_lifecycle=0&amp;p_p_state=exclusive&amp;p_p_mode=view&amp;p_p_col_id=column-1&amp;p_p_col_count=1&amp;_56_INSTANCE_QwJ8_struts_action=/journal_content/view&amp;_56_INSTANCE_QwJ" TargetMode="Externa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s://www.isaca.org/Journal/archives/2012/Volume-1/Pages/Information-Risk-Management-for-Supporting-a-Basel-II-Initiative.aspx?utm_referre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s://www.isaca.org/Journal/archives/2012/Volume-1/Pages/Information-Risk-Management-for-Supporting-a-Basel-II-Initiative.aspx?utm_referr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476250"/>
            <a:ext cx="5828184" cy="638175"/>
          </a:xfrm>
        </p:spPr>
        <p:txBody>
          <a:bodyPr>
            <a:noAutofit/>
          </a:bodyPr>
          <a:lstStyle/>
          <a:p>
            <a:r>
              <a:rPr lang="en-US" sz="4000" b="1" dirty="0" smtClean="0"/>
              <a:t>IT infrastructure</a:t>
            </a:r>
            <a:endParaRPr lang="ru-RU" sz="4000" dirty="0"/>
          </a:p>
        </p:txBody>
      </p:sp>
      <p:sp>
        <p:nvSpPr>
          <p:cNvPr id="3" name="Подзаголовок 2"/>
          <p:cNvSpPr>
            <a:spLocks noGrp="1"/>
          </p:cNvSpPr>
          <p:nvPr>
            <p:ph type="subTitle" idx="1"/>
          </p:nvPr>
        </p:nvSpPr>
        <p:spPr>
          <a:xfrm>
            <a:off x="755576" y="2996952"/>
            <a:ext cx="7632848" cy="1368152"/>
          </a:xfrm>
        </p:spPr>
        <p:txBody>
          <a:bodyPr>
            <a:noAutofit/>
          </a:bodyPr>
          <a:lstStyle/>
          <a:p>
            <a:r>
              <a:rPr lang="en-US" sz="3600" dirty="0" smtClean="0">
                <a:solidFill>
                  <a:schemeClr val="tx1"/>
                </a:solidFill>
              </a:rPr>
              <a:t>Subtopic  2.2.2. Systems of IS monitoring and control</a:t>
            </a:r>
            <a:endParaRPr lang="ru-RU" sz="3600" dirty="0">
              <a:solidFill>
                <a:schemeClr val="tx1"/>
              </a:solidFill>
            </a:endParaRPr>
          </a:p>
        </p:txBody>
      </p:sp>
      <p:pic>
        <p:nvPicPr>
          <p:cNvPr id="6" name="Picture 2" descr="E:\Downloads\MASTIS_logo.jpg"/>
          <p:cNvPicPr>
            <a:picLocks noChangeAspect="1" noChangeArrowheads="1"/>
          </p:cNvPicPr>
          <p:nvPr/>
        </p:nvPicPr>
        <p:blipFill>
          <a:blip r:embed="rId2"/>
          <a:srcRect/>
          <a:stretch>
            <a:fillRect/>
          </a:stretch>
        </p:blipFill>
        <p:spPr bwMode="auto">
          <a:xfrm>
            <a:off x="214282" y="500042"/>
            <a:ext cx="3214678" cy="586206"/>
          </a:xfrm>
          <a:prstGeom prst="rect">
            <a:avLst/>
          </a:prstGeom>
          <a:noFill/>
        </p:spPr>
      </p:pic>
    </p:spTree>
    <p:extLst>
      <p:ext uri="{BB962C8B-B14F-4D97-AF65-F5344CB8AC3E}">
        <p14:creationId xmlns:p14="http://schemas.microsoft.com/office/powerpoint/2010/main" val="534995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53250" name="Picture 2" descr="Figure 6"/>
          <p:cNvPicPr>
            <a:picLocks noChangeAspect="1" noChangeArrowheads="1"/>
          </p:cNvPicPr>
          <p:nvPr/>
        </p:nvPicPr>
        <p:blipFill>
          <a:blip r:embed="rId2"/>
          <a:srcRect/>
          <a:stretch>
            <a:fillRect/>
          </a:stretch>
        </p:blipFill>
        <p:spPr bwMode="auto">
          <a:xfrm>
            <a:off x="1500166" y="1285860"/>
            <a:ext cx="6357982" cy="4939663"/>
          </a:xfrm>
          <a:prstGeom prst="rect">
            <a:avLst/>
          </a:prstGeom>
          <a:noFill/>
        </p:spPr>
      </p:pic>
      <p:pic>
        <p:nvPicPr>
          <p:cNvPr id="5" name="Picture 2" descr="E:\Downloads\MASTIS_logo.jpg"/>
          <p:cNvPicPr>
            <a:picLocks noChangeAspect="1" noChangeArrowheads="1"/>
          </p:cNvPicPr>
          <p:nvPr/>
        </p:nvPicPr>
        <p:blipFill>
          <a:blip r:embed="rId3"/>
          <a:srcRect/>
          <a:stretch>
            <a:fillRect/>
          </a:stretch>
        </p:blipFill>
        <p:spPr bwMode="auto">
          <a:xfrm>
            <a:off x="214282" y="500042"/>
            <a:ext cx="3214678" cy="586206"/>
          </a:xfrm>
          <a:prstGeom prst="rect">
            <a:avLst/>
          </a:prstGeom>
          <a:noFill/>
        </p:spPr>
      </p:pic>
      <p:sp>
        <p:nvSpPr>
          <p:cNvPr id="6" name="Прямоугольник 5"/>
          <p:cNvSpPr/>
          <p:nvPr/>
        </p:nvSpPr>
        <p:spPr>
          <a:xfrm>
            <a:off x="500034" y="6286520"/>
            <a:ext cx="8286808" cy="461665"/>
          </a:xfrm>
          <a:prstGeom prst="rect">
            <a:avLst/>
          </a:prstGeom>
        </p:spPr>
        <p:txBody>
          <a:bodyPr wrap="square">
            <a:spAutoFit/>
          </a:bodyPr>
          <a:lstStyle/>
          <a:p>
            <a:r>
              <a:rPr lang="en-US" sz="1200" dirty="0" smtClean="0">
                <a:hlinkClick r:id="rId4"/>
              </a:rPr>
              <a:t>https://www.isaca.org/Journal/archives/2012/Volume-1/Pages/Information-Risk-Management-for-Supporting-a-Basel-II-Initiative.aspx?utm_referrer=</a:t>
            </a:r>
            <a:endParaRPr lang="ru-RU" sz="1200" dirty="0"/>
          </a:p>
        </p:txBody>
      </p:sp>
    </p:spTree>
    <p:extLst>
      <p:ext uri="{BB962C8B-B14F-4D97-AF65-F5344CB8AC3E}">
        <p14:creationId xmlns:p14="http://schemas.microsoft.com/office/powerpoint/2010/main" val="3286715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54274" name="Picture 2" descr="Figure 7"/>
          <p:cNvPicPr>
            <a:picLocks noChangeAspect="1" noChangeArrowheads="1"/>
          </p:cNvPicPr>
          <p:nvPr/>
        </p:nvPicPr>
        <p:blipFill>
          <a:blip r:embed="rId2"/>
          <a:srcRect/>
          <a:stretch>
            <a:fillRect/>
          </a:stretch>
        </p:blipFill>
        <p:spPr bwMode="auto">
          <a:xfrm>
            <a:off x="2143108" y="1643050"/>
            <a:ext cx="5512387" cy="4071966"/>
          </a:xfrm>
          <a:prstGeom prst="rect">
            <a:avLst/>
          </a:prstGeom>
          <a:noFill/>
        </p:spPr>
      </p:pic>
      <p:pic>
        <p:nvPicPr>
          <p:cNvPr id="5" name="Picture 2" descr="E:\Downloads\MASTIS_logo.jpg"/>
          <p:cNvPicPr>
            <a:picLocks noChangeAspect="1" noChangeArrowheads="1"/>
          </p:cNvPicPr>
          <p:nvPr/>
        </p:nvPicPr>
        <p:blipFill>
          <a:blip r:embed="rId3"/>
          <a:srcRect/>
          <a:stretch>
            <a:fillRect/>
          </a:stretch>
        </p:blipFill>
        <p:spPr bwMode="auto">
          <a:xfrm>
            <a:off x="214282" y="500042"/>
            <a:ext cx="3214678" cy="586206"/>
          </a:xfrm>
          <a:prstGeom prst="rect">
            <a:avLst/>
          </a:prstGeom>
          <a:noFill/>
        </p:spPr>
      </p:pic>
      <p:sp>
        <p:nvSpPr>
          <p:cNvPr id="6" name="Прямоугольник 5"/>
          <p:cNvSpPr/>
          <p:nvPr/>
        </p:nvSpPr>
        <p:spPr>
          <a:xfrm>
            <a:off x="500034" y="5967731"/>
            <a:ext cx="8286808" cy="461665"/>
          </a:xfrm>
          <a:prstGeom prst="rect">
            <a:avLst/>
          </a:prstGeom>
        </p:spPr>
        <p:txBody>
          <a:bodyPr wrap="square">
            <a:spAutoFit/>
          </a:bodyPr>
          <a:lstStyle/>
          <a:p>
            <a:r>
              <a:rPr lang="en-US" sz="1200" dirty="0" smtClean="0">
                <a:hlinkClick r:id="rId4"/>
              </a:rPr>
              <a:t>https://www.isaca.org/Journal/archives/2012/Volume-1/Pages/Information-Risk-Management-for-Supporting-a-Basel-II-Initiative.aspx?utm_referrer=</a:t>
            </a:r>
            <a:endParaRPr lang="ru-RU" sz="1200" dirty="0"/>
          </a:p>
        </p:txBody>
      </p:sp>
    </p:spTree>
    <p:extLst>
      <p:ext uri="{BB962C8B-B14F-4D97-AF65-F5344CB8AC3E}">
        <p14:creationId xmlns:p14="http://schemas.microsoft.com/office/powerpoint/2010/main" val="3224897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1556792"/>
            <a:ext cx="7920880" cy="4524315"/>
          </a:xfrm>
          <a:prstGeom prst="rect">
            <a:avLst/>
          </a:prstGeom>
        </p:spPr>
        <p:txBody>
          <a:bodyPr wrap="square">
            <a:spAutoFit/>
          </a:bodyPr>
          <a:lstStyle/>
          <a:p>
            <a:pPr algn="ctr"/>
            <a:r>
              <a:rPr lang="en-US" sz="3200" b="1" dirty="0"/>
              <a:t>Top </a:t>
            </a:r>
            <a:r>
              <a:rPr lang="en-US" sz="3200" b="1" dirty="0" smtClean="0"/>
              <a:t>IT </a:t>
            </a:r>
            <a:r>
              <a:rPr lang="en-US" sz="3200" b="1" dirty="0"/>
              <a:t>Infrastructure Monitoring Tools &amp; Software of </a:t>
            </a:r>
            <a:r>
              <a:rPr lang="en-US" sz="3200" b="1" dirty="0" smtClean="0"/>
              <a:t>2019</a:t>
            </a:r>
          </a:p>
          <a:p>
            <a:pPr algn="ctr"/>
            <a:endParaRPr lang="en-US" sz="2800" b="1" dirty="0" smtClean="0"/>
          </a:p>
          <a:p>
            <a:pPr marL="514350" indent="-514350">
              <a:buFont typeface="+mj-lt"/>
              <a:buAutoNum type="arabicPeriod"/>
            </a:pPr>
            <a:r>
              <a:rPr lang="de-DE" sz="2800" u="sng" dirty="0">
                <a:hlinkClick r:id="rId3"/>
              </a:rPr>
              <a:t>Solarwinds Network Performance Monitor (NPM)</a:t>
            </a:r>
            <a:endParaRPr lang="de-DE" sz="2800" dirty="0"/>
          </a:p>
          <a:p>
            <a:pPr marL="514350" indent="-514350">
              <a:buFont typeface="+mj-lt"/>
              <a:buAutoNum type="arabicPeriod"/>
            </a:pPr>
            <a:r>
              <a:rPr lang="de-DE" sz="2800" u="sng" dirty="0">
                <a:hlinkClick r:id="rId4"/>
              </a:rPr>
              <a:t>Solarwinds Server and </a:t>
            </a:r>
            <a:r>
              <a:rPr lang="de-DE" sz="2800" u="sng" dirty="0" err="1">
                <a:hlinkClick r:id="rId4"/>
              </a:rPr>
              <a:t>Application</a:t>
            </a:r>
            <a:r>
              <a:rPr lang="de-DE" sz="2800" u="sng" dirty="0">
                <a:hlinkClick r:id="rId4"/>
              </a:rPr>
              <a:t> Monitor (SAM)</a:t>
            </a:r>
            <a:endParaRPr lang="de-DE" sz="2800" dirty="0"/>
          </a:p>
          <a:p>
            <a:pPr marL="514350" indent="-514350">
              <a:buFont typeface="+mj-lt"/>
              <a:buAutoNum type="arabicPeriod"/>
            </a:pPr>
            <a:r>
              <a:rPr lang="de-DE" sz="2800" u="sng" dirty="0">
                <a:hlinkClick r:id="rId5"/>
              </a:rPr>
              <a:t>PRTG Network Monitor</a:t>
            </a:r>
            <a:endParaRPr lang="de-DE" sz="2800" dirty="0"/>
          </a:p>
          <a:p>
            <a:pPr marL="514350" indent="-514350">
              <a:buFont typeface="+mj-lt"/>
              <a:buAutoNum type="arabicPeriod"/>
            </a:pPr>
            <a:r>
              <a:rPr lang="de-DE" sz="2800" u="sng" dirty="0" err="1">
                <a:hlinkClick r:id="rId6"/>
              </a:rPr>
              <a:t>WhatsUp</a:t>
            </a:r>
            <a:r>
              <a:rPr lang="de-DE" sz="2800" u="sng" dirty="0">
                <a:hlinkClick r:id="rId6"/>
              </a:rPr>
              <a:t> Gold</a:t>
            </a:r>
            <a:endParaRPr lang="de-DE" sz="2800" dirty="0"/>
          </a:p>
          <a:p>
            <a:pPr marL="514350" indent="-514350">
              <a:buFont typeface="+mj-lt"/>
              <a:buAutoNum type="arabicPeriod"/>
            </a:pPr>
            <a:r>
              <a:rPr lang="de-DE" sz="2800" u="sng" dirty="0" err="1">
                <a:hlinkClick r:id="rId7"/>
              </a:rPr>
              <a:t>Nagios</a:t>
            </a:r>
            <a:r>
              <a:rPr lang="de-DE" sz="2800" u="sng" dirty="0">
                <a:hlinkClick r:id="rId7"/>
              </a:rPr>
              <a:t> XI</a:t>
            </a:r>
            <a:endParaRPr lang="de-DE" sz="2800" dirty="0"/>
          </a:p>
          <a:p>
            <a:pPr marL="514350" indent="-514350">
              <a:buFont typeface="+mj-lt"/>
              <a:buAutoNum type="arabicPeriod"/>
            </a:pPr>
            <a:r>
              <a:rPr lang="de-DE" sz="2800" u="sng" dirty="0" err="1" smtClean="0">
                <a:hlinkClick r:id="rId8"/>
              </a:rPr>
              <a:t>ManageEngine</a:t>
            </a:r>
            <a:r>
              <a:rPr lang="de-DE" sz="2800" u="sng" dirty="0" smtClean="0">
                <a:hlinkClick r:id="rId8"/>
              </a:rPr>
              <a:t> </a:t>
            </a:r>
            <a:r>
              <a:rPr lang="de-DE" sz="2800" u="sng" dirty="0" err="1" smtClean="0">
                <a:hlinkClick r:id="rId8"/>
              </a:rPr>
              <a:t>OpManager</a:t>
            </a:r>
            <a:endParaRPr lang="de-DE" sz="2800" dirty="0"/>
          </a:p>
          <a:p>
            <a:pPr marL="514350" indent="-514350">
              <a:buFont typeface="+mj-lt"/>
              <a:buAutoNum type="arabicPeriod"/>
            </a:pPr>
            <a:r>
              <a:rPr lang="de-DE" sz="2800" u="sng" dirty="0">
                <a:hlinkClick r:id="rId9"/>
              </a:rPr>
              <a:t>OP5 </a:t>
            </a:r>
            <a:r>
              <a:rPr lang="de-DE" sz="2800" u="sng" dirty="0" smtClean="0">
                <a:hlinkClick r:id="rId9"/>
              </a:rPr>
              <a:t>Monitor</a:t>
            </a:r>
            <a:endParaRPr lang="de-DE" sz="2800" dirty="0"/>
          </a:p>
        </p:txBody>
      </p:sp>
      <p:sp>
        <p:nvSpPr>
          <p:cNvPr id="5" name="Заголовок 1"/>
          <p:cNvSpPr txBox="1">
            <a:spLocks/>
          </p:cNvSpPr>
          <p:nvPr/>
        </p:nvSpPr>
        <p:spPr>
          <a:xfrm>
            <a:off x="3203848" y="476250"/>
            <a:ext cx="5180112" cy="6381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mtClean="0"/>
              <a:t>IT infrastructure</a:t>
            </a:r>
            <a:endParaRPr lang="ru-RU" sz="4000" dirty="0"/>
          </a:p>
        </p:txBody>
      </p:sp>
      <p:pic>
        <p:nvPicPr>
          <p:cNvPr id="8" name="Рисунок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5536" y="510405"/>
            <a:ext cx="3312367" cy="604020"/>
          </a:xfrm>
          <a:prstGeom prst="rect">
            <a:avLst/>
          </a:prstGeom>
        </p:spPr>
      </p:pic>
    </p:spTree>
    <p:extLst>
      <p:ext uri="{BB962C8B-B14F-4D97-AF65-F5344CB8AC3E}">
        <p14:creationId xmlns:p14="http://schemas.microsoft.com/office/powerpoint/2010/main" val="4055594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sp>
        <p:nvSpPr>
          <p:cNvPr id="5" name="Прямоугольник 4"/>
          <p:cNvSpPr/>
          <p:nvPr/>
        </p:nvSpPr>
        <p:spPr>
          <a:xfrm>
            <a:off x="428596" y="1285860"/>
            <a:ext cx="8286808" cy="923330"/>
          </a:xfrm>
          <a:prstGeom prst="rect">
            <a:avLst/>
          </a:prstGeom>
        </p:spPr>
        <p:txBody>
          <a:bodyPr wrap="square">
            <a:spAutoFit/>
          </a:bodyPr>
          <a:lstStyle/>
          <a:p>
            <a:pPr algn="ctr"/>
            <a:r>
              <a:rPr lang="en-US" b="1" dirty="0" smtClean="0"/>
              <a:t>What is Security Monitoring?</a:t>
            </a:r>
          </a:p>
          <a:p>
            <a:r>
              <a:rPr lang="en-US" dirty="0" smtClean="0"/>
              <a:t>Security monitoring is the automated process of collecting and </a:t>
            </a:r>
            <a:r>
              <a:rPr lang="en-US" dirty="0" err="1" smtClean="0"/>
              <a:t>analysing</a:t>
            </a:r>
            <a:r>
              <a:rPr lang="en-US" dirty="0" smtClean="0"/>
              <a:t> indicators of potential security threats, then triaging these threats for appropriate action.</a:t>
            </a:r>
            <a:endParaRPr lang="en-US" dirty="0"/>
          </a:p>
        </p:txBody>
      </p:sp>
      <p:sp>
        <p:nvSpPr>
          <p:cNvPr id="7" name="Прямоугольник 6"/>
          <p:cNvSpPr/>
          <p:nvPr/>
        </p:nvSpPr>
        <p:spPr>
          <a:xfrm>
            <a:off x="357158" y="2428868"/>
            <a:ext cx="8501122" cy="1477328"/>
          </a:xfrm>
          <a:prstGeom prst="rect">
            <a:avLst/>
          </a:prstGeom>
        </p:spPr>
        <p:txBody>
          <a:bodyPr wrap="square">
            <a:spAutoFit/>
          </a:bodyPr>
          <a:lstStyle/>
          <a:p>
            <a:pPr algn="ctr"/>
            <a:r>
              <a:rPr lang="en-US" b="1" dirty="0" smtClean="0"/>
              <a:t>Security monitoring definition</a:t>
            </a:r>
          </a:p>
          <a:p>
            <a:r>
              <a:rPr lang="en-US" dirty="0" smtClean="0"/>
              <a:t>Security monitoring, sometimes referred to as "security information monitoring (SIM)" or "security event monitoring (SEM)," involves collecting and </a:t>
            </a:r>
            <a:r>
              <a:rPr lang="en-US" dirty="0" err="1" smtClean="0"/>
              <a:t>analysing</a:t>
            </a:r>
            <a:r>
              <a:rPr lang="en-US" dirty="0" smtClean="0"/>
              <a:t> information to detect suspicious behavior or </a:t>
            </a:r>
            <a:r>
              <a:rPr lang="en-US" dirty="0" err="1" smtClean="0"/>
              <a:t>unauthorised</a:t>
            </a:r>
            <a:r>
              <a:rPr lang="en-US" dirty="0" smtClean="0"/>
              <a:t> system changes on your network, defining which types of behavior should trigger alerts, and taking action on alerts as needed.</a:t>
            </a:r>
            <a:endParaRPr lang="en-US" dirty="0"/>
          </a:p>
        </p:txBody>
      </p:sp>
      <p:sp>
        <p:nvSpPr>
          <p:cNvPr id="8" name="Прямоугольник 7"/>
          <p:cNvSpPr/>
          <p:nvPr/>
        </p:nvSpPr>
        <p:spPr>
          <a:xfrm>
            <a:off x="285720" y="4143380"/>
            <a:ext cx="8572560" cy="2308324"/>
          </a:xfrm>
          <a:prstGeom prst="rect">
            <a:avLst/>
          </a:prstGeom>
        </p:spPr>
        <p:txBody>
          <a:bodyPr wrap="square">
            <a:spAutoFit/>
          </a:bodyPr>
          <a:lstStyle/>
          <a:p>
            <a:pPr algn="ctr"/>
            <a:r>
              <a:rPr lang="en-US" b="1" dirty="0" smtClean="0"/>
              <a:t>Why security monitoring?</a:t>
            </a:r>
          </a:p>
          <a:p>
            <a:r>
              <a:rPr lang="en-US" dirty="0" smtClean="0"/>
              <a:t>From hackers and malware, to disgruntled or careless employees, to outdated or otherwise vulnerable devices and operating systems, to mobile and public cloud computing, to third-party service providers, most companies are routinely exposed to security threats of varying severity in the normal course of conducting business. Given the ubiquitous, unavoidable nature of security risks, quick response time is essential to maintaining system security. And automated, continuous security monitoring is the key to quick threat detection and response.</a:t>
            </a:r>
            <a:endParaRPr lang="en-US" dirty="0"/>
          </a:p>
        </p:txBody>
      </p:sp>
      <p:pic>
        <p:nvPicPr>
          <p:cNvPr id="10" name="Picture 2" descr="E:\Downloads\MASTIS_logo.jpg"/>
          <p:cNvPicPr>
            <a:picLocks noChangeAspect="1" noChangeArrowheads="1"/>
          </p:cNvPicPr>
          <p:nvPr/>
        </p:nvPicPr>
        <p:blipFill>
          <a:blip r:embed="rId2"/>
          <a:srcRect/>
          <a:stretch>
            <a:fillRect/>
          </a:stretch>
        </p:blipFill>
        <p:spPr bwMode="auto">
          <a:xfrm>
            <a:off x="214282" y="500042"/>
            <a:ext cx="3214678" cy="586206"/>
          </a:xfrm>
          <a:prstGeom prst="rect">
            <a:avLst/>
          </a:prstGeom>
          <a:noFill/>
        </p:spPr>
      </p:pic>
    </p:spTree>
    <p:extLst>
      <p:ext uri="{BB962C8B-B14F-4D97-AF65-F5344CB8AC3E}">
        <p14:creationId xmlns:p14="http://schemas.microsoft.com/office/powerpoint/2010/main" val="1831169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39938" name="Picture 2" descr="https://www.vahtiohje.fi/image/image_gallery?uuid=7cfc3032-6646-46e5-b704-4e057ab2a8c9&amp;groupId=10128&amp;t=1251283864585"/>
          <p:cNvPicPr>
            <a:picLocks noChangeAspect="1" noChangeArrowheads="1"/>
          </p:cNvPicPr>
          <p:nvPr/>
        </p:nvPicPr>
        <p:blipFill>
          <a:blip r:embed="rId2"/>
          <a:srcRect/>
          <a:stretch>
            <a:fillRect/>
          </a:stretch>
        </p:blipFill>
        <p:spPr bwMode="auto">
          <a:xfrm>
            <a:off x="2071670" y="1285860"/>
            <a:ext cx="5355119" cy="4679520"/>
          </a:xfrm>
          <a:prstGeom prst="rect">
            <a:avLst/>
          </a:prstGeom>
          <a:noFill/>
        </p:spPr>
      </p:pic>
      <p:pic>
        <p:nvPicPr>
          <p:cNvPr id="7" name="Picture 2" descr="E:\Downloads\MASTIS_logo.jpg"/>
          <p:cNvPicPr>
            <a:picLocks noChangeAspect="1" noChangeArrowheads="1"/>
          </p:cNvPicPr>
          <p:nvPr/>
        </p:nvPicPr>
        <p:blipFill>
          <a:blip r:embed="rId3"/>
          <a:srcRect/>
          <a:stretch>
            <a:fillRect/>
          </a:stretch>
        </p:blipFill>
        <p:spPr bwMode="auto">
          <a:xfrm>
            <a:off x="214282" y="500042"/>
            <a:ext cx="3214678" cy="586206"/>
          </a:xfrm>
          <a:prstGeom prst="rect">
            <a:avLst/>
          </a:prstGeom>
          <a:noFill/>
        </p:spPr>
      </p:pic>
      <p:sp>
        <p:nvSpPr>
          <p:cNvPr id="5" name="Прямоугольник 4"/>
          <p:cNvSpPr/>
          <p:nvPr/>
        </p:nvSpPr>
        <p:spPr>
          <a:xfrm>
            <a:off x="142844" y="5929330"/>
            <a:ext cx="8786842" cy="830997"/>
          </a:xfrm>
          <a:prstGeom prst="rect">
            <a:avLst/>
          </a:prstGeom>
        </p:spPr>
        <p:txBody>
          <a:bodyPr wrap="square">
            <a:spAutoFit/>
          </a:bodyPr>
          <a:lstStyle/>
          <a:p>
            <a:r>
              <a:rPr lang="en-US" sz="1200" dirty="0" smtClean="0">
                <a:hlinkClick r:id="rId4"/>
              </a:rPr>
              <a:t>https://www.vahtiohje.fi/web/guest/organisation-of-information-security?p_p_id=56_INSTANCE_QwJ8&amp;p_p_lifecycle=0&amp;p_p_state=exclusive&amp;p_p_mode=view&amp;p_p_col_id=column-1&amp;p_p_col_count=1&amp;_56_INSTANCE_QwJ8_struts_action=%2Fjournal_content%2Fview&amp;_56_INSTANCE_QwJ8_groupId=10128&amp;_56_INSTANCE_QwJ8_articleId=32219&amp;_56_INSTANCE_QwJ8_viewMode=print</a:t>
            </a:r>
            <a:endParaRPr lang="ru-RU" sz="1200" dirty="0"/>
          </a:p>
        </p:txBody>
      </p:sp>
    </p:spTree>
    <p:extLst>
      <p:ext uri="{BB962C8B-B14F-4D97-AF65-F5344CB8AC3E}">
        <p14:creationId xmlns:p14="http://schemas.microsoft.com/office/powerpoint/2010/main" val="600879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6" name="Рисунок 5" descr="http://wdatt.i.ua/prv/7/3/3524537_275650642/preview.img?_rand=14556287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76672"/>
            <a:ext cx="13811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2" name="Picture 2" descr="https://www.vahtiohje.fi/image/image_gallery?uuid=54f31cea-515d-4f4c-9b5d-ed4b5f3f5ebe&amp;groupId=10128&amp;t=1251283864585"/>
          <p:cNvPicPr>
            <a:picLocks noChangeAspect="1" noChangeArrowheads="1"/>
          </p:cNvPicPr>
          <p:nvPr/>
        </p:nvPicPr>
        <p:blipFill>
          <a:blip r:embed="rId3"/>
          <a:srcRect/>
          <a:stretch>
            <a:fillRect/>
          </a:stretch>
        </p:blipFill>
        <p:spPr bwMode="auto">
          <a:xfrm>
            <a:off x="1142976" y="1643050"/>
            <a:ext cx="6917374" cy="3786214"/>
          </a:xfrm>
          <a:prstGeom prst="rect">
            <a:avLst/>
          </a:prstGeom>
          <a:noFill/>
        </p:spPr>
      </p:pic>
      <p:pic>
        <p:nvPicPr>
          <p:cNvPr id="5" name="Picture 2" descr="E:\Downloads\MASTIS_logo.jpg"/>
          <p:cNvPicPr>
            <a:picLocks noChangeAspect="1" noChangeArrowheads="1"/>
          </p:cNvPicPr>
          <p:nvPr/>
        </p:nvPicPr>
        <p:blipFill>
          <a:blip r:embed="rId4"/>
          <a:srcRect/>
          <a:stretch>
            <a:fillRect/>
          </a:stretch>
        </p:blipFill>
        <p:spPr bwMode="auto">
          <a:xfrm>
            <a:off x="214282" y="500042"/>
            <a:ext cx="3214678" cy="586206"/>
          </a:xfrm>
          <a:prstGeom prst="rect">
            <a:avLst/>
          </a:prstGeom>
          <a:noFill/>
        </p:spPr>
      </p:pic>
      <p:sp>
        <p:nvSpPr>
          <p:cNvPr id="7" name="Прямоугольник 6"/>
          <p:cNvSpPr/>
          <p:nvPr/>
        </p:nvSpPr>
        <p:spPr>
          <a:xfrm>
            <a:off x="214314" y="5598399"/>
            <a:ext cx="8786842" cy="830997"/>
          </a:xfrm>
          <a:prstGeom prst="rect">
            <a:avLst/>
          </a:prstGeom>
        </p:spPr>
        <p:txBody>
          <a:bodyPr wrap="square">
            <a:spAutoFit/>
          </a:bodyPr>
          <a:lstStyle/>
          <a:p>
            <a:r>
              <a:rPr lang="en-US" sz="1200" dirty="0" smtClean="0">
                <a:hlinkClick r:id="rId5"/>
              </a:rPr>
              <a:t>https://www.vahtiohje.fi/web/guest/organisation-of-information-security?p_p_id=56_INSTANCE_QwJ8&amp;p_p_lifecycle=0&amp;p_p_state=exclusive&amp;p_p_mode=view&amp;p_p_col_id=column-1&amp;p_p_col_count=1&amp;_56_INSTANCE_QwJ8_struts_action=%2Fjournal_content%2Fview&amp;_56_INSTANCE_QwJ8_groupId=10128&amp;_56_INSTANCE_QwJ8_articleId=32219&amp;_56_INSTANCE_QwJ8_viewMode=print</a:t>
            </a:r>
            <a:endParaRPr lang="ru-RU" sz="1200" dirty="0"/>
          </a:p>
        </p:txBody>
      </p:sp>
    </p:spTree>
    <p:extLst>
      <p:ext uri="{BB962C8B-B14F-4D97-AF65-F5344CB8AC3E}">
        <p14:creationId xmlns:p14="http://schemas.microsoft.com/office/powerpoint/2010/main" val="3853936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47106" name="Picture 2" descr="https://www.vahtiohje.fi/image/image_gallery?uuid=8aa5b5d9-226f-4074-9f4f-c5598c05ee94&amp;groupId=10128&amp;t=1251283864586"/>
          <p:cNvPicPr>
            <a:picLocks noChangeAspect="1" noChangeArrowheads="1"/>
          </p:cNvPicPr>
          <p:nvPr/>
        </p:nvPicPr>
        <p:blipFill>
          <a:blip r:embed="rId2"/>
          <a:srcRect/>
          <a:stretch>
            <a:fillRect/>
          </a:stretch>
        </p:blipFill>
        <p:spPr bwMode="auto">
          <a:xfrm>
            <a:off x="1142976" y="1357298"/>
            <a:ext cx="7000924" cy="5168793"/>
          </a:xfrm>
          <a:prstGeom prst="rect">
            <a:avLst/>
          </a:prstGeom>
          <a:noFill/>
        </p:spPr>
      </p:pic>
      <p:pic>
        <p:nvPicPr>
          <p:cNvPr id="7" name="Picture 2" descr="E:\Downloads\MASTIS_logo.jpg"/>
          <p:cNvPicPr>
            <a:picLocks noChangeAspect="1" noChangeArrowheads="1"/>
          </p:cNvPicPr>
          <p:nvPr/>
        </p:nvPicPr>
        <p:blipFill>
          <a:blip r:embed="rId3"/>
          <a:srcRect/>
          <a:stretch>
            <a:fillRect/>
          </a:stretch>
        </p:blipFill>
        <p:spPr bwMode="auto">
          <a:xfrm>
            <a:off x="214282" y="500042"/>
            <a:ext cx="3214678" cy="586206"/>
          </a:xfrm>
          <a:prstGeom prst="rect">
            <a:avLst/>
          </a:prstGeom>
          <a:noFill/>
        </p:spPr>
      </p:pic>
    </p:spTree>
    <p:extLst>
      <p:ext uri="{BB962C8B-B14F-4D97-AF65-F5344CB8AC3E}">
        <p14:creationId xmlns:p14="http://schemas.microsoft.com/office/powerpoint/2010/main" val="606969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48130" name="Picture 2" descr="https://www.vahtiohje.fi/image/image_gallery?uuid=931ee14f-1136-4145-ba48-5224549d4dca&amp;groupId=10128&amp;t=1251283864588"/>
          <p:cNvPicPr>
            <a:picLocks noChangeAspect="1" noChangeArrowheads="1"/>
          </p:cNvPicPr>
          <p:nvPr/>
        </p:nvPicPr>
        <p:blipFill>
          <a:blip r:embed="rId2"/>
          <a:srcRect/>
          <a:stretch>
            <a:fillRect/>
          </a:stretch>
        </p:blipFill>
        <p:spPr bwMode="auto">
          <a:xfrm>
            <a:off x="1643042" y="1285860"/>
            <a:ext cx="6072230" cy="5240111"/>
          </a:xfrm>
          <a:prstGeom prst="rect">
            <a:avLst/>
          </a:prstGeom>
          <a:noFill/>
        </p:spPr>
      </p:pic>
      <p:pic>
        <p:nvPicPr>
          <p:cNvPr id="5" name="Picture 2" descr="E:\Downloads\MASTIS_logo.jpg"/>
          <p:cNvPicPr>
            <a:picLocks noChangeAspect="1" noChangeArrowheads="1"/>
          </p:cNvPicPr>
          <p:nvPr/>
        </p:nvPicPr>
        <p:blipFill>
          <a:blip r:embed="rId3"/>
          <a:srcRect/>
          <a:stretch>
            <a:fillRect/>
          </a:stretch>
        </p:blipFill>
        <p:spPr bwMode="auto">
          <a:xfrm>
            <a:off x="214282" y="500042"/>
            <a:ext cx="3214678" cy="586206"/>
          </a:xfrm>
          <a:prstGeom prst="rect">
            <a:avLst/>
          </a:prstGeom>
          <a:noFill/>
        </p:spPr>
      </p:pic>
    </p:spTree>
    <p:extLst>
      <p:ext uri="{BB962C8B-B14F-4D97-AF65-F5344CB8AC3E}">
        <p14:creationId xmlns:p14="http://schemas.microsoft.com/office/powerpoint/2010/main" val="1709625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graphicFrame>
        <p:nvGraphicFramePr>
          <p:cNvPr id="5" name="Таблица 4"/>
          <p:cNvGraphicFramePr>
            <a:graphicFrameLocks noGrp="1"/>
          </p:cNvGraphicFramePr>
          <p:nvPr/>
        </p:nvGraphicFramePr>
        <p:xfrm>
          <a:off x="1000100" y="1928802"/>
          <a:ext cx="7358114" cy="4779659"/>
        </p:xfrm>
        <a:graphic>
          <a:graphicData uri="http://schemas.openxmlformats.org/drawingml/2006/table">
            <a:tbl>
              <a:tblPr/>
              <a:tblGrid>
                <a:gridCol w="316100"/>
                <a:gridCol w="3512226"/>
                <a:gridCol w="3529788"/>
              </a:tblGrid>
              <a:tr h="147639">
                <a:tc>
                  <a:txBody>
                    <a:bodyPr/>
                    <a:lstStyle/>
                    <a:p>
                      <a:r>
                        <a:rPr lang="ru-RU" sz="1000" dirty="0"/>
                        <a:t> </a:t>
                      </a:r>
                    </a:p>
                  </a:txBody>
                  <a:tcPr marL="0" marR="0" marT="0" marB="0">
                    <a:lnL>
                      <a:noFill/>
                    </a:lnL>
                    <a:lnR>
                      <a:noFill/>
                    </a:lnR>
                    <a:lnT>
                      <a:noFill/>
                    </a:lnT>
                    <a:lnB>
                      <a:noFill/>
                    </a:lnB>
                    <a:solidFill>
                      <a:srgbClr val="E5EDF3"/>
                    </a:solidFill>
                  </a:tcPr>
                </a:tc>
                <a:tc>
                  <a:txBody>
                    <a:bodyPr/>
                    <a:lstStyle/>
                    <a:p>
                      <a:r>
                        <a:rPr lang="en-US" sz="1600" b="1" dirty="0"/>
                        <a:t>Reporting period</a:t>
                      </a:r>
                      <a:endParaRPr lang="en-US" sz="1600" dirty="0"/>
                    </a:p>
                  </a:txBody>
                  <a:tcPr marL="0" marR="0" marT="0" marB="0" anchor="ctr">
                    <a:lnL>
                      <a:noFill/>
                    </a:lnL>
                    <a:lnR>
                      <a:noFill/>
                    </a:lnR>
                    <a:lnT>
                      <a:noFill/>
                    </a:lnT>
                    <a:lnB>
                      <a:noFill/>
                    </a:lnB>
                    <a:solidFill>
                      <a:srgbClr val="E5EDF3"/>
                    </a:solidFill>
                  </a:tcPr>
                </a:tc>
                <a:tc>
                  <a:txBody>
                    <a:bodyPr/>
                    <a:lstStyle/>
                    <a:p>
                      <a:r>
                        <a:rPr lang="en-US" sz="1600" b="1" dirty="0"/>
                        <a:t>Subject</a:t>
                      </a:r>
                      <a:endParaRPr lang="en-US" sz="1600" dirty="0"/>
                    </a:p>
                  </a:txBody>
                  <a:tcPr marL="0" marR="0" marT="0" marB="0" anchor="ctr">
                    <a:lnL>
                      <a:noFill/>
                    </a:lnL>
                    <a:lnR>
                      <a:noFill/>
                    </a:lnR>
                    <a:lnT>
                      <a:noFill/>
                    </a:lnT>
                    <a:lnB>
                      <a:noFill/>
                    </a:lnB>
                    <a:solidFill>
                      <a:srgbClr val="E5EDF3"/>
                    </a:solidFill>
                  </a:tcPr>
                </a:tc>
              </a:tr>
              <a:tr h="1476385">
                <a:tc>
                  <a:txBody>
                    <a:bodyPr/>
                    <a:lstStyle/>
                    <a:p>
                      <a:pPr algn="ctr"/>
                      <a:r>
                        <a:rPr lang="en-US" sz="1800"/>
                        <a:t>1</a:t>
                      </a:r>
                    </a:p>
                  </a:txBody>
                  <a:tcPr marL="0" marR="0" marT="0" marB="0">
                    <a:lnL>
                      <a:noFill/>
                    </a:lnL>
                    <a:lnR>
                      <a:noFill/>
                    </a:lnR>
                    <a:lnT>
                      <a:noFill/>
                    </a:lnT>
                    <a:lnB>
                      <a:noFill/>
                    </a:lnB>
                  </a:tcPr>
                </a:tc>
                <a:tc>
                  <a:txBody>
                    <a:bodyPr/>
                    <a:lstStyle/>
                    <a:p>
                      <a:r>
                        <a:rPr lang="en-US" sz="1800" dirty="0"/>
                        <a:t>Immediate reporting to management, operational management, key supervisors</a:t>
                      </a:r>
                    </a:p>
                  </a:txBody>
                  <a:tcPr marL="0" marR="0" marT="0" marB="0">
                    <a:lnL>
                      <a:noFill/>
                    </a:lnL>
                    <a:lnR>
                      <a:noFill/>
                    </a:lnR>
                    <a:lnT>
                      <a:noFill/>
                    </a:lnT>
                    <a:lnB>
                      <a:noFill/>
                    </a:lnB>
                  </a:tcPr>
                </a:tc>
                <a:tc>
                  <a:txBody>
                    <a:bodyPr/>
                    <a:lstStyle/>
                    <a:p>
                      <a:pPr algn="l"/>
                      <a:r>
                        <a:rPr lang="en-US" sz="1800" dirty="0"/>
                        <a:t>A momentary event </a:t>
                      </a:r>
                      <a:r>
                        <a:rPr lang="en-US" sz="1800" dirty="0" err="1"/>
                        <a:t>jeopardising</a:t>
                      </a:r>
                      <a:r>
                        <a:rPr lang="en-US" sz="1800" dirty="0"/>
                        <a:t> opera­tions: serious threat, serious damage re­quiring immediate action to rectify, new risk or ‘close-shave’ event</a:t>
                      </a:r>
                    </a:p>
                  </a:txBody>
                  <a:tcPr marL="0" marR="0" marT="0" marB="0">
                    <a:lnL>
                      <a:noFill/>
                    </a:lnL>
                    <a:lnR>
                      <a:noFill/>
                    </a:lnR>
                    <a:lnT>
                      <a:noFill/>
                    </a:lnT>
                    <a:lnB>
                      <a:noFill/>
                    </a:lnB>
                  </a:tcPr>
                </a:tc>
              </a:tr>
              <a:tr h="590554">
                <a:tc>
                  <a:txBody>
                    <a:bodyPr/>
                    <a:lstStyle/>
                    <a:p>
                      <a:pPr algn="ctr"/>
                      <a:r>
                        <a:rPr lang="en-US" sz="1800"/>
                        <a:t>2</a:t>
                      </a:r>
                    </a:p>
                  </a:txBody>
                  <a:tcPr marL="0" marR="0" marT="0" marB="0">
                    <a:lnL>
                      <a:noFill/>
                    </a:lnL>
                    <a:lnR>
                      <a:noFill/>
                    </a:lnR>
                    <a:lnT>
                      <a:noFill/>
                    </a:lnT>
                    <a:lnB>
                      <a:noFill/>
                    </a:lnB>
                  </a:tcPr>
                </a:tc>
                <a:tc>
                  <a:txBody>
                    <a:bodyPr/>
                    <a:lstStyle/>
                    <a:p>
                      <a:r>
                        <a:rPr lang="en-US" sz="1800"/>
                        <a:t>Weekly reporting to key individuals responsible for systems</a:t>
                      </a:r>
                    </a:p>
                  </a:txBody>
                  <a:tcPr marL="0" marR="0" marT="0" marB="0" anchor="ctr">
                    <a:lnL>
                      <a:noFill/>
                    </a:lnL>
                    <a:lnR>
                      <a:noFill/>
                    </a:lnR>
                    <a:lnT>
                      <a:noFill/>
                    </a:lnT>
                    <a:lnB>
                      <a:noFill/>
                    </a:lnB>
                  </a:tcPr>
                </a:tc>
                <a:tc>
                  <a:txBody>
                    <a:bodyPr/>
                    <a:lstStyle/>
                    <a:p>
                      <a:r>
                        <a:rPr lang="en-US" sz="1800"/>
                        <a:t>Events of the week, automatically and ac­cording to requirements</a:t>
                      </a:r>
                    </a:p>
                  </a:txBody>
                  <a:tcPr marL="0" marR="0" marT="0" marB="0" anchor="ctr">
                    <a:lnL>
                      <a:noFill/>
                    </a:lnL>
                    <a:lnR>
                      <a:noFill/>
                    </a:lnR>
                    <a:lnT>
                      <a:noFill/>
                    </a:lnT>
                    <a:lnB>
                      <a:noFill/>
                    </a:lnB>
                  </a:tcPr>
                </a:tc>
              </a:tr>
              <a:tr h="885831">
                <a:tc>
                  <a:txBody>
                    <a:bodyPr/>
                    <a:lstStyle/>
                    <a:p>
                      <a:pPr algn="ctr"/>
                      <a:r>
                        <a:rPr lang="en-US" sz="1800"/>
                        <a:t>3</a:t>
                      </a:r>
                    </a:p>
                  </a:txBody>
                  <a:tcPr marL="0" marR="0" marT="0" marB="0">
                    <a:lnL>
                      <a:noFill/>
                    </a:lnL>
                    <a:lnR>
                      <a:noFill/>
                    </a:lnR>
                    <a:lnT>
                      <a:noFill/>
                    </a:lnT>
                    <a:lnB>
                      <a:noFill/>
                    </a:lnB>
                  </a:tcPr>
                </a:tc>
                <a:tc>
                  <a:txBody>
                    <a:bodyPr/>
                    <a:lstStyle/>
                    <a:p>
                      <a:r>
                        <a:rPr lang="en-US" sz="1800"/>
                        <a:t>Monthly snapshot to security management</a:t>
                      </a:r>
                    </a:p>
                  </a:txBody>
                  <a:tcPr marL="0" marR="0" marT="0" marB="0">
                    <a:lnL>
                      <a:noFill/>
                    </a:lnL>
                    <a:lnR>
                      <a:noFill/>
                    </a:lnR>
                    <a:lnT>
                      <a:noFill/>
                    </a:lnT>
                    <a:lnB>
                      <a:noFill/>
                    </a:lnB>
                  </a:tcPr>
                </a:tc>
                <a:tc>
                  <a:txBody>
                    <a:bodyPr/>
                    <a:lstStyle/>
                    <a:p>
                      <a:pPr algn="l"/>
                      <a:r>
                        <a:rPr lang="en-US" sz="1800"/>
                        <a:t>Monthly summary of events and measures by which an incident can be prevented in future or the risk reduced.</a:t>
                      </a:r>
                    </a:p>
                  </a:txBody>
                  <a:tcPr marL="0" marR="0" marT="0" marB="0" anchor="ctr">
                    <a:lnL>
                      <a:noFill/>
                    </a:lnL>
                    <a:lnR>
                      <a:noFill/>
                    </a:lnR>
                    <a:lnT>
                      <a:noFill/>
                    </a:lnT>
                    <a:lnB>
                      <a:noFill/>
                    </a:lnB>
                  </a:tcPr>
                </a:tc>
              </a:tr>
              <a:tr h="1328747">
                <a:tc>
                  <a:txBody>
                    <a:bodyPr/>
                    <a:lstStyle/>
                    <a:p>
                      <a:pPr algn="ctr"/>
                      <a:r>
                        <a:rPr lang="en-US" sz="1800"/>
                        <a:t>4</a:t>
                      </a:r>
                    </a:p>
                  </a:txBody>
                  <a:tcPr marL="0" marR="0" marT="0" marB="0">
                    <a:lnL>
                      <a:noFill/>
                    </a:lnL>
                    <a:lnR>
                      <a:noFill/>
                    </a:lnR>
                    <a:lnT>
                      <a:noFill/>
                    </a:lnT>
                    <a:lnB>
                      <a:noFill/>
                    </a:lnB>
                  </a:tcPr>
                </a:tc>
                <a:tc>
                  <a:txBody>
                    <a:bodyPr/>
                    <a:lstStyle/>
                    <a:p>
                      <a:r>
                        <a:rPr lang="en-US" sz="1800"/>
                        <a:t>Four-monthly review to senior management in accordance with the risk management policy</a:t>
                      </a:r>
                    </a:p>
                  </a:txBody>
                  <a:tcPr marL="0" marR="0" marT="0" marB="0">
                    <a:lnL>
                      <a:noFill/>
                    </a:lnL>
                    <a:lnR>
                      <a:noFill/>
                    </a:lnR>
                    <a:lnT>
                      <a:noFill/>
                    </a:lnT>
                    <a:lnB>
                      <a:noFill/>
                    </a:lnB>
                  </a:tcPr>
                </a:tc>
                <a:tc>
                  <a:txBody>
                    <a:bodyPr/>
                    <a:lstStyle/>
                    <a:p>
                      <a:pPr algn="l"/>
                      <a:r>
                        <a:rPr lang="en-US" sz="1800" dirty="0"/>
                        <a:t>Security situation report (possibly as part of other reporting) as well as information on new threats, a survey of the information security of services.</a:t>
                      </a:r>
                    </a:p>
                  </a:txBody>
                  <a:tcPr marL="0" marR="0" marT="0" marB="0">
                    <a:lnL>
                      <a:noFill/>
                    </a:lnL>
                    <a:lnR>
                      <a:noFill/>
                    </a:lnR>
                    <a:lnT>
                      <a:noFill/>
                    </a:lnT>
                    <a:lnB>
                      <a:noFill/>
                    </a:lnB>
                  </a:tcPr>
                </a:tc>
              </a:tr>
            </a:tbl>
          </a:graphicData>
        </a:graphic>
      </p:graphicFrame>
      <p:sp>
        <p:nvSpPr>
          <p:cNvPr id="49153" name="Rectangle 1"/>
          <p:cNvSpPr>
            <a:spLocks noChangeArrowheads="1"/>
          </p:cNvSpPr>
          <p:nvPr/>
        </p:nvSpPr>
        <p:spPr bwMode="auto">
          <a:xfrm>
            <a:off x="857224" y="1357298"/>
            <a:ext cx="728596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rgbClr val="000000"/>
                </a:solidFill>
                <a:effectLst/>
                <a:latin typeface="Times New Roman" pitchFamily="18" charset="0"/>
                <a:cs typeface="Times New Roman" pitchFamily="18" charset="0"/>
              </a:rPr>
              <a:t>An</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1800" b="1" i="0" u="none" strike="noStrike" cap="none" normalizeH="0" baseline="0" dirty="0" err="1" smtClean="0">
                <a:ln>
                  <a:noFill/>
                </a:ln>
                <a:solidFill>
                  <a:srgbClr val="000000"/>
                </a:solidFill>
                <a:effectLst/>
                <a:latin typeface="Times New Roman" pitchFamily="18" charset="0"/>
                <a:cs typeface="Times New Roman" pitchFamily="18" charset="0"/>
              </a:rPr>
              <a:t>example</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1800" b="1" i="0" u="none" strike="noStrike" cap="none" normalizeH="0" baseline="0" dirty="0" err="1" smtClean="0">
                <a:ln>
                  <a:noFill/>
                </a:ln>
                <a:solidFill>
                  <a:srgbClr val="000000"/>
                </a:solidFill>
                <a:effectLst/>
                <a:latin typeface="Times New Roman" pitchFamily="18" charset="0"/>
                <a:cs typeface="Times New Roman" pitchFamily="18" charset="0"/>
              </a:rPr>
              <a:t>of</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1800" b="1" i="0" u="none" strike="noStrike" cap="none" normalizeH="0" baseline="0" dirty="0" err="1" smtClean="0">
                <a:ln>
                  <a:noFill/>
                </a:ln>
                <a:solidFill>
                  <a:srgbClr val="000000"/>
                </a:solidFill>
                <a:effectLst/>
                <a:latin typeface="Times New Roman" pitchFamily="18" charset="0"/>
                <a:cs typeface="Times New Roman" pitchFamily="18" charset="0"/>
              </a:rPr>
              <a:t>information</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1800" b="1" i="0" u="none" strike="noStrike" cap="none" normalizeH="0" baseline="0" dirty="0" err="1" smtClean="0">
                <a:ln>
                  <a:noFill/>
                </a:ln>
                <a:solidFill>
                  <a:srgbClr val="000000"/>
                </a:solidFill>
                <a:effectLst/>
                <a:latin typeface="Times New Roman" pitchFamily="18" charset="0"/>
                <a:cs typeface="Times New Roman" pitchFamily="18" charset="0"/>
              </a:rPr>
              <a:t>security</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1800" b="1" i="0" u="none" strike="noStrike" cap="none" normalizeH="0" baseline="0" dirty="0" err="1" smtClean="0">
                <a:ln>
                  <a:noFill/>
                </a:ln>
                <a:solidFill>
                  <a:srgbClr val="000000"/>
                </a:solidFill>
                <a:effectLst/>
                <a:latin typeface="Times New Roman" pitchFamily="18" charset="0"/>
                <a:cs typeface="Times New Roman" pitchFamily="18" charset="0"/>
              </a:rPr>
              <a:t>reporting</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1800" b="1" i="0" u="none" strike="noStrike" cap="none" normalizeH="0" baseline="0" dirty="0" err="1" smtClean="0">
                <a:ln>
                  <a:noFill/>
                </a:ln>
                <a:solidFill>
                  <a:srgbClr val="000000"/>
                </a:solidFill>
                <a:effectLst/>
                <a:latin typeface="Times New Roman" pitchFamily="18" charset="0"/>
                <a:cs typeface="Times New Roman" pitchFamily="18" charset="0"/>
              </a:rPr>
              <a:t>practices</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2" descr="E:\Downloads\MASTIS_logo.jpg"/>
          <p:cNvPicPr>
            <a:picLocks noChangeAspect="1" noChangeArrowheads="1"/>
          </p:cNvPicPr>
          <p:nvPr/>
        </p:nvPicPr>
        <p:blipFill>
          <a:blip r:embed="rId2"/>
          <a:srcRect/>
          <a:stretch>
            <a:fillRect/>
          </a:stretch>
        </p:blipFill>
        <p:spPr bwMode="auto">
          <a:xfrm>
            <a:off x="214282" y="500042"/>
            <a:ext cx="3214678" cy="586206"/>
          </a:xfrm>
          <a:prstGeom prst="rect">
            <a:avLst/>
          </a:prstGeom>
          <a:noFill/>
        </p:spPr>
      </p:pic>
    </p:spTree>
    <p:extLst>
      <p:ext uri="{BB962C8B-B14F-4D97-AF65-F5344CB8AC3E}">
        <p14:creationId xmlns:p14="http://schemas.microsoft.com/office/powerpoint/2010/main" val="2528936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50178" name="Picture 2" descr="Figure 3"/>
          <p:cNvPicPr>
            <a:picLocks noChangeAspect="1" noChangeArrowheads="1"/>
          </p:cNvPicPr>
          <p:nvPr/>
        </p:nvPicPr>
        <p:blipFill>
          <a:blip r:embed="rId2"/>
          <a:srcRect/>
          <a:stretch>
            <a:fillRect/>
          </a:stretch>
        </p:blipFill>
        <p:spPr bwMode="auto">
          <a:xfrm>
            <a:off x="1643042" y="1161448"/>
            <a:ext cx="6286544" cy="5038908"/>
          </a:xfrm>
          <a:prstGeom prst="rect">
            <a:avLst/>
          </a:prstGeom>
          <a:noFill/>
        </p:spPr>
      </p:pic>
      <p:pic>
        <p:nvPicPr>
          <p:cNvPr id="5" name="Picture 2" descr="E:\Downloads\MASTIS_logo.jpg"/>
          <p:cNvPicPr>
            <a:picLocks noChangeAspect="1" noChangeArrowheads="1"/>
          </p:cNvPicPr>
          <p:nvPr/>
        </p:nvPicPr>
        <p:blipFill>
          <a:blip r:embed="rId3"/>
          <a:srcRect/>
          <a:stretch>
            <a:fillRect/>
          </a:stretch>
        </p:blipFill>
        <p:spPr bwMode="auto">
          <a:xfrm>
            <a:off x="214282" y="500042"/>
            <a:ext cx="3214678" cy="586206"/>
          </a:xfrm>
          <a:prstGeom prst="rect">
            <a:avLst/>
          </a:prstGeom>
          <a:noFill/>
        </p:spPr>
      </p:pic>
      <p:sp>
        <p:nvSpPr>
          <p:cNvPr id="6" name="Прямоугольник 5"/>
          <p:cNvSpPr/>
          <p:nvPr/>
        </p:nvSpPr>
        <p:spPr>
          <a:xfrm>
            <a:off x="500034" y="6286520"/>
            <a:ext cx="8286808" cy="461665"/>
          </a:xfrm>
          <a:prstGeom prst="rect">
            <a:avLst/>
          </a:prstGeom>
        </p:spPr>
        <p:txBody>
          <a:bodyPr wrap="square">
            <a:spAutoFit/>
          </a:bodyPr>
          <a:lstStyle/>
          <a:p>
            <a:r>
              <a:rPr lang="en-US" sz="1200" dirty="0" smtClean="0">
                <a:hlinkClick r:id="rId4"/>
              </a:rPr>
              <a:t>https://www.isaca.org/Journal/archives/2012/Volume-1/Pages/Information-Risk-Management-for-Supporting-a-Basel-II-Initiative.aspx?utm_referrer=</a:t>
            </a:r>
            <a:endParaRPr lang="ru-RU" sz="1200" dirty="0"/>
          </a:p>
        </p:txBody>
      </p:sp>
    </p:spTree>
    <p:extLst>
      <p:ext uri="{BB962C8B-B14F-4D97-AF65-F5344CB8AC3E}">
        <p14:creationId xmlns:p14="http://schemas.microsoft.com/office/powerpoint/2010/main" val="3027716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3"/>
            <a:ext cx="5554960" cy="782191"/>
          </a:xfrm>
        </p:spPr>
        <p:txBody>
          <a:bodyPr>
            <a:normAutofit/>
          </a:bodyPr>
          <a:lstStyle/>
          <a:p>
            <a:r>
              <a:rPr lang="en-US" sz="4000" b="1" dirty="0" smtClean="0"/>
              <a:t>IT infrastructure</a:t>
            </a:r>
            <a:endParaRPr lang="ru-RU" sz="4000" dirty="0"/>
          </a:p>
        </p:txBody>
      </p:sp>
      <p:pic>
        <p:nvPicPr>
          <p:cNvPr id="52226" name="Picture 2" descr="Figure 5"/>
          <p:cNvPicPr>
            <a:picLocks noChangeAspect="1" noChangeArrowheads="1"/>
          </p:cNvPicPr>
          <p:nvPr/>
        </p:nvPicPr>
        <p:blipFill>
          <a:blip r:embed="rId2"/>
          <a:srcRect/>
          <a:stretch>
            <a:fillRect/>
          </a:stretch>
        </p:blipFill>
        <p:spPr bwMode="auto">
          <a:xfrm>
            <a:off x="2285984" y="1643050"/>
            <a:ext cx="4806853" cy="3857652"/>
          </a:xfrm>
          <a:prstGeom prst="rect">
            <a:avLst/>
          </a:prstGeom>
          <a:noFill/>
        </p:spPr>
      </p:pic>
      <p:pic>
        <p:nvPicPr>
          <p:cNvPr id="5" name="Picture 2" descr="E:\Downloads\MASTIS_logo.jpg"/>
          <p:cNvPicPr>
            <a:picLocks noChangeAspect="1" noChangeArrowheads="1"/>
          </p:cNvPicPr>
          <p:nvPr/>
        </p:nvPicPr>
        <p:blipFill>
          <a:blip r:embed="rId3"/>
          <a:srcRect/>
          <a:stretch>
            <a:fillRect/>
          </a:stretch>
        </p:blipFill>
        <p:spPr bwMode="auto">
          <a:xfrm>
            <a:off x="214282" y="500042"/>
            <a:ext cx="3214678" cy="586206"/>
          </a:xfrm>
          <a:prstGeom prst="rect">
            <a:avLst/>
          </a:prstGeom>
          <a:noFill/>
        </p:spPr>
      </p:pic>
      <p:sp>
        <p:nvSpPr>
          <p:cNvPr id="6" name="Прямоугольник 5"/>
          <p:cNvSpPr/>
          <p:nvPr/>
        </p:nvSpPr>
        <p:spPr>
          <a:xfrm>
            <a:off x="500034" y="5783065"/>
            <a:ext cx="8286808" cy="461665"/>
          </a:xfrm>
          <a:prstGeom prst="rect">
            <a:avLst/>
          </a:prstGeom>
        </p:spPr>
        <p:txBody>
          <a:bodyPr wrap="square">
            <a:spAutoFit/>
          </a:bodyPr>
          <a:lstStyle/>
          <a:p>
            <a:r>
              <a:rPr lang="en-US" sz="1200" dirty="0" smtClean="0">
                <a:hlinkClick r:id="rId4"/>
              </a:rPr>
              <a:t>https://www.isaca.org/Journal/archives/2012/Volume-1/Pages/Information-Risk-Management-for-Supporting-a-Basel-II-Initiative.aspx?utm_referrer=</a:t>
            </a:r>
            <a:endParaRPr lang="ru-RU" sz="1200" dirty="0"/>
          </a:p>
        </p:txBody>
      </p:sp>
    </p:spTree>
    <p:extLst>
      <p:ext uri="{BB962C8B-B14F-4D97-AF65-F5344CB8AC3E}">
        <p14:creationId xmlns:p14="http://schemas.microsoft.com/office/powerpoint/2010/main" val="2103789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567</Words>
  <Application>Microsoft Office PowerPoint</Application>
  <PresentationFormat>Экран (4:3)</PresentationFormat>
  <Paragraphs>57</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IT infrastructure</vt:lpstr>
      <vt:lpstr>IT infrastructure</vt:lpstr>
      <vt:lpstr>IT infrastructure</vt:lpstr>
      <vt:lpstr>IT infrastructure</vt:lpstr>
      <vt:lpstr>IT infrastructure</vt:lpstr>
      <vt:lpstr>IT infrastructure</vt:lpstr>
      <vt:lpstr>IT infrastructure</vt:lpstr>
      <vt:lpstr>IT infrastructure</vt:lpstr>
      <vt:lpstr>IT infrastructure</vt:lpstr>
      <vt:lpstr>IT infrastructure</vt:lpstr>
      <vt:lpstr>IT infrastructure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dc:title>
  <dc:creator>V.M.Dubovoy</dc:creator>
  <cp:lastModifiedBy>V.M.Dubovoy</cp:lastModifiedBy>
  <cp:revision>4</cp:revision>
  <dcterms:created xsi:type="dcterms:W3CDTF">2019-01-21T19:05:00Z</dcterms:created>
  <dcterms:modified xsi:type="dcterms:W3CDTF">2019-03-08T07:23:47Z</dcterms:modified>
</cp:coreProperties>
</file>