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0470-4480-4356-BB58-0BC7536E0C5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7AA2-E6A7-4CCF-A92E-3EB9C8AA7C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0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0470-4480-4356-BB58-0BC7536E0C5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7AA2-E6A7-4CCF-A92E-3EB9C8AA7C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6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0470-4480-4356-BB58-0BC7536E0C5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7AA2-E6A7-4CCF-A92E-3EB9C8AA7C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0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0470-4480-4356-BB58-0BC7536E0C5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7AA2-E6A7-4CCF-A92E-3EB9C8AA7C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5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0470-4480-4356-BB58-0BC7536E0C5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7AA2-E6A7-4CCF-A92E-3EB9C8AA7C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6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0470-4480-4356-BB58-0BC7536E0C5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7AA2-E6A7-4CCF-A92E-3EB9C8AA7C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1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0470-4480-4356-BB58-0BC7536E0C5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7AA2-E6A7-4CCF-A92E-3EB9C8AA7C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7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0470-4480-4356-BB58-0BC7536E0C5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7AA2-E6A7-4CCF-A92E-3EB9C8AA7C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0470-4480-4356-BB58-0BC7536E0C5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7AA2-E6A7-4CCF-A92E-3EB9C8AA7C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6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0470-4480-4356-BB58-0BC7536E0C5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7AA2-E6A7-4CCF-A92E-3EB9C8AA7C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3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0470-4480-4356-BB58-0BC7536E0C5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7AA2-E6A7-4CCF-A92E-3EB9C8AA7C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9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D0470-4480-4356-BB58-0BC7536E0C5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D7AA2-E6A7-4CCF-A92E-3EB9C8AA7C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odle.hneu.edu.ua/mod/resource/view.php?id=465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odle.hneu.edu.ua/mod/resource/view.php?id=465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odle.hneu.edu.ua/mod/resource/view.php?id=465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odle.hneu.edu.ua/mod/resource/view.php?id=465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so27001security.com/html/risk_mgmt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saca.org/Journal/archives/2012/Volume-1/Pages/Information-Risk-Management-for-Supporting-a-Basel-II-Initiative.aspx?utm_referrer=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76250"/>
            <a:ext cx="5828184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996952"/>
            <a:ext cx="7632848" cy="136815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Subtopic  2.2.1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smtClean="0">
                <a:solidFill>
                  <a:schemeClr val="tx1"/>
                </a:solidFill>
              </a:rPr>
              <a:t>Notions and sources of information risks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5" name="Picture 2" descr="E:\Downloads\MASTI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54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3"/>
            <a:ext cx="5554960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1357298"/>
            <a:ext cx="4587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Types of Risks in Software Projects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857364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Programmatic Risks: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These are the external risks beyond the operational limits. These are all uncertain risks are outside the control of the program.</a:t>
            </a:r>
            <a:br>
              <a:rPr lang="en-US" sz="2400" dirty="0" smtClean="0"/>
            </a:br>
            <a:r>
              <a:rPr lang="en-US" sz="2400" dirty="0" smtClean="0"/>
              <a:t>These external events can be: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  Running out of the fund.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  Market development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  Changing customer product strategy and priority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  Government rule changes.</a:t>
            </a:r>
          </a:p>
          <a:p>
            <a:endParaRPr lang="en-US" sz="2400" dirty="0" smtClean="0"/>
          </a:p>
        </p:txBody>
      </p:sp>
      <p:pic>
        <p:nvPicPr>
          <p:cNvPr id="7" name="Picture 2" descr="E:\Downloads\MASTI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00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3"/>
            <a:ext cx="5554960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7" name="Picture 2" descr="E:\Downloads\MASTI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1484784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Overview of key IT risks (based on COBIT5 for Risk</a:t>
            </a:r>
            <a:r>
              <a:rPr lang="en-US" sz="2400" b="1" dirty="0" smtClean="0"/>
              <a:t>)</a:t>
            </a:r>
          </a:p>
          <a:p>
            <a:pPr algn="ctr"/>
            <a:r>
              <a:rPr lang="en-US" sz="2400" b="1" dirty="0" smtClean="0"/>
              <a:t>Video - Part 1</a:t>
            </a:r>
            <a:endParaRPr lang="en-US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3105835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www.moodle.hneu.edu.ua/mod/resource/view.php?id=4652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53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3"/>
            <a:ext cx="5554960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7" name="Picture 2" descr="E:\Downloads\MASTI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1484784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Overview of key IT risks (based on COBIT5 for Risk</a:t>
            </a:r>
            <a:r>
              <a:rPr lang="en-US" sz="2400" b="1" dirty="0" smtClean="0"/>
              <a:t>)</a:t>
            </a:r>
          </a:p>
          <a:p>
            <a:pPr algn="ctr"/>
            <a:r>
              <a:rPr lang="en-US" sz="2400" b="1" dirty="0" smtClean="0"/>
              <a:t>Video - Part 2</a:t>
            </a:r>
            <a:endParaRPr lang="en-US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3105835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www.moodle.hneu.edu.ua/mod/resource/view.php?id=4653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09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3"/>
            <a:ext cx="5554960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7" name="Picture 2" descr="E:\Downloads\MASTI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1484784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Overview of key IT risks (based on COBIT5 for Risk</a:t>
            </a:r>
            <a:r>
              <a:rPr lang="en-US" sz="2400" b="1" dirty="0" smtClean="0"/>
              <a:t>)</a:t>
            </a:r>
          </a:p>
          <a:p>
            <a:pPr algn="ctr"/>
            <a:r>
              <a:rPr lang="en-US" sz="2400" b="1" dirty="0" smtClean="0"/>
              <a:t>Video - Part 3</a:t>
            </a:r>
            <a:endParaRPr lang="en-US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3105835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www.moodle.hneu.edu.ua/mod/resource/view.php?id=4654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963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3"/>
            <a:ext cx="5554960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7" name="Picture 2" descr="E:\Downloads\MASTI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1484784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Overview of key IT risks (based on COBIT5 for Risk</a:t>
            </a:r>
            <a:r>
              <a:rPr lang="en-US" sz="2400" b="1" dirty="0" smtClean="0"/>
              <a:t>)</a:t>
            </a:r>
          </a:p>
          <a:p>
            <a:pPr algn="ctr"/>
            <a:r>
              <a:rPr lang="en-US" sz="2400" b="1" dirty="0" smtClean="0"/>
              <a:t>Video - Part 4</a:t>
            </a:r>
            <a:endParaRPr lang="en-US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3105835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www.moodle.hneu.edu.ua/mod/resource/view.php?id=4655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05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76250"/>
            <a:ext cx="5828184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57290" y="1928802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Infrastructure risk</a:t>
            </a:r>
            <a:r>
              <a:rPr lang="en-US" sz="2800" dirty="0" smtClean="0">
                <a:solidFill>
                  <a:schemeClr val="tx1"/>
                </a:solidFill>
              </a:rPr>
              <a:t> is the potential for losses due to failures of basic services, organizational structures and facilities. By definition, infrastructure are core services upon which other services and business functions operate. As a result, the risks of infrastructure failures are often judged to have significant potential impact.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" name="Picture 2" descr="E:\Downloads\MASTI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749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76250"/>
            <a:ext cx="5828184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1217324"/>
            <a:ext cx="3910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Overview: Infrastructure Risk</a:t>
            </a:r>
            <a:endParaRPr lang="ru-RU" sz="24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504318"/>
              </p:ext>
            </p:extLst>
          </p:nvPr>
        </p:nvGraphicFramePr>
        <p:xfrm>
          <a:off x="827584" y="1786692"/>
          <a:ext cx="7704856" cy="4693084"/>
        </p:xfrm>
        <a:graphic>
          <a:graphicData uri="http://schemas.openxmlformats.org/drawingml/2006/table">
            <a:tbl>
              <a:tblPr/>
              <a:tblGrid>
                <a:gridCol w="1800199"/>
                <a:gridCol w="5865009"/>
                <a:gridCol w="39648"/>
              </a:tblGrid>
              <a:tr h="948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Definition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51" marR="70151" marT="70151" marB="231499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The potential for losses and business disruptions due to 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infrastructure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failures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51" marR="70151" marT="70151" marB="231499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73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Examples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51" marR="70151" marT="70151" marB="231499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 company's network goes down.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 data center loses power.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An airline's primary airport hub is closed due to a security incident.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51" marR="70151" marT="70151" marB="231499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73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Risk Treatments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51" marR="70151" marT="70151" marB="231499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Avoid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Reduce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Transfer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Accept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51" marR="70151" marT="70151" marB="231499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Related Concepts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51" marR="70151" marT="70151" marB="231499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Security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Risk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51" marR="70151" marT="70151" marB="231499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E:\Downloads\MASTI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8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76250"/>
            <a:ext cx="5828184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51202" name="Picture 2" descr="Information risk mgmt 7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1" y="1714488"/>
            <a:ext cx="8214405" cy="3857652"/>
          </a:xfrm>
          <a:prstGeom prst="rect">
            <a:avLst/>
          </a:prstGeom>
          <a:noFill/>
        </p:spPr>
      </p:pic>
      <p:pic>
        <p:nvPicPr>
          <p:cNvPr id="5" name="Picture 2" descr="E:\Downloads\MASTIS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5857892"/>
            <a:ext cx="72152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hlinkClick r:id="rId4"/>
              </a:rPr>
              <a:t>http://www.iso27001security.com/html/risk_mgmt.html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8875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3"/>
            <a:ext cx="5554960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20482" name="Picture 2" descr="Internal and External risk sources.Â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00174"/>
            <a:ext cx="5560256" cy="4714908"/>
          </a:xfrm>
          <a:prstGeom prst="rect">
            <a:avLst/>
          </a:prstGeom>
          <a:noFill/>
        </p:spPr>
      </p:pic>
      <p:pic>
        <p:nvPicPr>
          <p:cNvPr id="5" name="Picture 2" descr="E:\Downloads\MASTIS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742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3"/>
            <a:ext cx="5554960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37890" name="Picture 2" descr="Internal guidelines to avoid/minimize risks.Â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4495800" cy="2771776"/>
          </a:xfrm>
          <a:prstGeom prst="rect">
            <a:avLst/>
          </a:prstGeom>
          <a:noFill/>
        </p:spPr>
      </p:pic>
      <p:pic>
        <p:nvPicPr>
          <p:cNvPr id="37892" name="Picture 4" descr="External guidelines to avoid/minimize risks.Â 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643050"/>
            <a:ext cx="4076700" cy="2943225"/>
          </a:xfrm>
          <a:prstGeom prst="rect">
            <a:avLst/>
          </a:prstGeom>
          <a:noFill/>
        </p:spPr>
      </p:pic>
      <p:pic>
        <p:nvPicPr>
          <p:cNvPr id="7" name="Picture 2" descr="E:\Downloads\MASTIS_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83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3"/>
            <a:ext cx="5554960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38914" name="Picture 2" descr="Fig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1500174"/>
            <a:ext cx="7906837" cy="3929090"/>
          </a:xfrm>
          <a:prstGeom prst="rect">
            <a:avLst/>
          </a:prstGeom>
          <a:noFill/>
        </p:spPr>
      </p:pic>
      <p:pic>
        <p:nvPicPr>
          <p:cNvPr id="5" name="Picture 2" descr="E:\Downloads\MASTIS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5783065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4"/>
              </a:rPr>
              <a:t>https://www.isaca.org/Journal/archives/2012/Volume-1/Pages/Information-Risk-Management-for-Supporting-a-Basel-II-Initiative.aspx?utm_referrer=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145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3"/>
            <a:ext cx="5554960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1357298"/>
            <a:ext cx="4587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Types of Risks in Software Projects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857364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Schedule Risk:</a:t>
            </a:r>
          </a:p>
          <a:p>
            <a:r>
              <a:rPr lang="en-US" dirty="0" smtClean="0"/>
              <a:t>Project schedule get slip when project tasks and schedule release risks are not addressed properly.</a:t>
            </a:r>
          </a:p>
          <a:p>
            <a:r>
              <a:rPr lang="en-US" dirty="0" smtClean="0"/>
              <a:t>Schedule risks mainly affect a project and finally on company economy and may lead to project failure.</a:t>
            </a:r>
            <a:br>
              <a:rPr lang="en-US" dirty="0" smtClean="0"/>
            </a:br>
            <a:r>
              <a:rPr lang="en-US" b="1" dirty="0" smtClean="0"/>
              <a:t>Schedules often slip due to the following reasons: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Wrong time estimation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Resources are not tracked properly. All resources like staff, systems, skills of individuals etc.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Failure to identify complex functionalities and time required to develop those functionalities.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Unexpected project scope expansions.</a:t>
            </a:r>
          </a:p>
          <a:p>
            <a:r>
              <a:rPr lang="en-US" b="1" dirty="0" smtClean="0"/>
              <a:t>Budget Risk: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Wrong budget estimation.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Cost overruns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Project scope expansion</a:t>
            </a:r>
            <a:endParaRPr lang="en-US" dirty="0"/>
          </a:p>
        </p:txBody>
      </p:sp>
      <p:pic>
        <p:nvPicPr>
          <p:cNvPr id="7" name="Picture 2" descr="E:\Downloads\MASTI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12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3"/>
            <a:ext cx="5554960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1357298"/>
            <a:ext cx="4587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Types of Risks in Software Projects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714488"/>
            <a:ext cx="82868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Operational Risks:</a:t>
            </a:r>
          </a:p>
          <a:p>
            <a:r>
              <a:rPr lang="en-US" dirty="0" smtClean="0"/>
              <a:t>Risks of loss due to improper process implementation failed system or some external events risks.</a:t>
            </a:r>
          </a:p>
          <a:p>
            <a:r>
              <a:rPr lang="en-US" dirty="0" smtClean="0"/>
              <a:t>Causes of Operational risks: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Failure to address priority conflicts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Failure to resolve the responsibilities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Insufficient resources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No proper subject training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No resource planning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No communication in the team.</a:t>
            </a:r>
          </a:p>
          <a:p>
            <a:r>
              <a:rPr lang="en-US" b="1" dirty="0" smtClean="0"/>
              <a:t>Technical risks: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Technical risks generally lead to failure of functionality and performance.</a:t>
            </a:r>
            <a:br>
              <a:rPr lang="en-US" dirty="0" smtClean="0"/>
            </a:br>
            <a:r>
              <a:rPr lang="en-US" dirty="0" smtClean="0"/>
              <a:t>Causes of technical risks are: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Continuous changing requirements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No advanced technology available or the existing technology is in initial stages.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The product is complex to implement.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Difficult project modules integration.</a:t>
            </a:r>
          </a:p>
        </p:txBody>
      </p:sp>
      <p:pic>
        <p:nvPicPr>
          <p:cNvPr id="7" name="Picture 2" descr="E:\Downloads\MASTI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214678" cy="586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50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305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</dc:title>
  <dc:creator>V.M.Dubovoy</dc:creator>
  <cp:lastModifiedBy>V.M.Dubovoy</cp:lastModifiedBy>
  <cp:revision>11</cp:revision>
  <dcterms:created xsi:type="dcterms:W3CDTF">2019-01-21T18:54:17Z</dcterms:created>
  <dcterms:modified xsi:type="dcterms:W3CDTF">2019-03-08T07:07:43Z</dcterms:modified>
</cp:coreProperties>
</file>