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0" r:id="rId2"/>
    <p:sldId id="277" r:id="rId3"/>
    <p:sldId id="291" r:id="rId4"/>
    <p:sldId id="292" r:id="rId5"/>
    <p:sldId id="293" r:id="rId6"/>
    <p:sldId id="294" r:id="rId7"/>
    <p:sldId id="295"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17" autoAdjust="0"/>
    <p:restoredTop sz="76512" autoAdjust="0"/>
  </p:normalViewPr>
  <p:slideViewPr>
    <p:cSldViewPr>
      <p:cViewPr varScale="1">
        <p:scale>
          <a:sx n="51" d="100"/>
          <a:sy n="51" d="100"/>
        </p:scale>
        <p:origin x="-184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E020DD-7F80-45EA-B5C1-6FC272B1D6D2}" type="datetimeFigureOut">
              <a:rPr lang="en-US" smtClean="0"/>
              <a:t>3/8/2019</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80AE09-B002-457F-BC5C-26BBCDC42AFA}" type="slidenum">
              <a:rPr lang="en-US" smtClean="0"/>
              <a:t>‹#›</a:t>
            </a:fld>
            <a:endParaRPr lang="en-US"/>
          </a:p>
        </p:txBody>
      </p:sp>
    </p:spTree>
    <p:extLst>
      <p:ext uri="{BB962C8B-B14F-4D97-AF65-F5344CB8AC3E}">
        <p14:creationId xmlns:p14="http://schemas.microsoft.com/office/powerpoint/2010/main" val="350825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l.acm.org/pub.cfm?id=J882"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IT infrastructure is composed of seven major components:</a:t>
            </a:r>
          </a:p>
          <a:p>
            <a:r>
              <a:rPr lang="en-US" sz="1200" b="1" i="0" kern="1200" dirty="0" smtClean="0">
                <a:solidFill>
                  <a:schemeClr val="tx1"/>
                </a:solidFill>
                <a:effectLst/>
                <a:latin typeface="+mn-lt"/>
                <a:ea typeface="+mn-ea"/>
                <a:cs typeface="+mn-cs"/>
              </a:rPr>
              <a:t>Computer hardware platforms</a:t>
            </a:r>
            <a:r>
              <a:rPr lang="en-US" sz="1200" b="0" i="0" kern="1200" dirty="0" smtClean="0">
                <a:solidFill>
                  <a:schemeClr val="tx1"/>
                </a:solidFill>
                <a:effectLst/>
                <a:latin typeface="+mn-lt"/>
                <a:ea typeface="+mn-ea"/>
                <a:cs typeface="+mn-cs"/>
              </a:rPr>
              <a:t> include client machines and server machines, as well as modern mainframes produced by IBM. </a:t>
            </a:r>
            <a:r>
              <a:rPr lang="en-US" sz="1200" b="1" i="0" u="none" strike="noStrike" kern="1200" dirty="0" smtClean="0">
                <a:solidFill>
                  <a:schemeClr val="tx1"/>
                </a:solidFill>
                <a:effectLst/>
                <a:latin typeface="+mn-lt"/>
                <a:ea typeface="+mn-ea"/>
                <a:cs typeface="+mn-cs"/>
              </a:rPr>
              <a:t>Blade servers</a:t>
            </a:r>
            <a:r>
              <a:rPr lang="en-US" sz="1200" b="0" i="0" kern="1200" dirty="0" smtClean="0">
                <a:solidFill>
                  <a:schemeClr val="tx1"/>
                </a:solidFill>
                <a:effectLst/>
                <a:latin typeface="+mn-lt"/>
                <a:ea typeface="+mn-ea"/>
                <a:cs typeface="+mn-cs"/>
              </a:rPr>
              <a:t> are ultrathin servers, intended for a single dedicated application, and are mounted in space-saving racks.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Operating system platforms</a:t>
            </a:r>
            <a:r>
              <a:rPr lang="en-US" sz="1200" b="0" i="0" kern="1200" dirty="0" smtClean="0">
                <a:solidFill>
                  <a:schemeClr val="tx1"/>
                </a:solidFill>
                <a:effectLst/>
                <a:latin typeface="+mn-lt"/>
                <a:ea typeface="+mn-ea"/>
                <a:cs typeface="+mn-cs"/>
              </a:rPr>
              <a:t> include platforms for client computers, dominated by Windows operating systems, and servers, dominated by the various forms of the </a:t>
            </a:r>
            <a:r>
              <a:rPr lang="en-US" sz="1200" b="1" i="0" u="none" strike="noStrike" kern="1200" dirty="0" smtClean="0">
                <a:solidFill>
                  <a:schemeClr val="tx1"/>
                </a:solidFill>
                <a:effectLst/>
                <a:latin typeface="+mn-lt"/>
                <a:ea typeface="+mn-ea"/>
                <a:cs typeface="+mn-cs"/>
              </a:rPr>
              <a:t>UNIX</a:t>
            </a:r>
            <a:r>
              <a:rPr lang="en-US" sz="1200" b="0" i="0" kern="1200" dirty="0" smtClean="0">
                <a:solidFill>
                  <a:schemeClr val="tx1"/>
                </a:solidFill>
                <a:effectLst/>
                <a:latin typeface="+mn-lt"/>
                <a:ea typeface="+mn-ea"/>
                <a:cs typeface="+mn-cs"/>
              </a:rPr>
              <a:t> operating system or Linux. </a:t>
            </a:r>
            <a:r>
              <a:rPr lang="en-US" sz="1200" b="1" i="0" u="none" strike="noStrike" kern="1200" dirty="0" smtClean="0">
                <a:solidFill>
                  <a:schemeClr val="tx1"/>
                </a:solidFill>
                <a:effectLst/>
                <a:latin typeface="+mn-lt"/>
                <a:ea typeface="+mn-ea"/>
                <a:cs typeface="+mn-cs"/>
              </a:rPr>
              <a:t>Operating systems</a:t>
            </a:r>
            <a:r>
              <a:rPr lang="en-US" sz="1200" b="0" i="0" kern="1200" dirty="0" smtClean="0">
                <a:solidFill>
                  <a:schemeClr val="tx1"/>
                </a:solidFill>
                <a:effectLst/>
                <a:latin typeface="+mn-lt"/>
                <a:ea typeface="+mn-ea"/>
                <a:cs typeface="+mn-cs"/>
              </a:rPr>
              <a:t> are software that manage the resources and activities of the computer and act as an interface for the user.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Enterprise and other software applications</a:t>
            </a:r>
            <a:r>
              <a:rPr lang="en-US" sz="1200" b="0" i="0" kern="1200" dirty="0" smtClean="0">
                <a:solidFill>
                  <a:schemeClr val="tx1"/>
                </a:solidFill>
                <a:effectLst/>
                <a:latin typeface="+mn-lt"/>
                <a:ea typeface="+mn-ea"/>
                <a:cs typeface="+mn-cs"/>
              </a:rPr>
              <a:t> include SAP, Oracle, and PeopleSoft, and </a:t>
            </a:r>
            <a:r>
              <a:rPr lang="en-US" sz="1200" b="1" i="0" u="none" strike="noStrike" kern="1200" dirty="0" smtClean="0">
                <a:solidFill>
                  <a:schemeClr val="tx1"/>
                </a:solidFill>
                <a:effectLst/>
                <a:latin typeface="+mn-lt"/>
                <a:ea typeface="+mn-ea"/>
                <a:cs typeface="+mn-cs"/>
              </a:rPr>
              <a:t>middleware</a:t>
            </a:r>
            <a:r>
              <a:rPr lang="en-US" sz="1200" b="0" i="0" kern="1200" dirty="0" smtClean="0">
                <a:solidFill>
                  <a:schemeClr val="tx1"/>
                </a:solidFill>
                <a:effectLst/>
                <a:latin typeface="+mn-lt"/>
                <a:ea typeface="+mn-ea"/>
                <a:cs typeface="+mn-cs"/>
              </a:rPr>
              <a:t> software that are used to link a firm's existing application systems.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Data management and storage</a:t>
            </a:r>
            <a:r>
              <a:rPr lang="en-US" sz="1200" b="0" i="0" kern="1200" dirty="0" smtClean="0">
                <a:solidFill>
                  <a:schemeClr val="tx1"/>
                </a:solidFill>
                <a:effectLst/>
                <a:latin typeface="+mn-lt"/>
                <a:ea typeface="+mn-ea"/>
                <a:cs typeface="+mn-cs"/>
              </a:rPr>
              <a:t> is handled by database management software and storage devices include traditional storage methods, such as disk arrays and tape libraries, and newer network-based storage technologies such as </a:t>
            </a:r>
            <a:r>
              <a:rPr lang="en-US" sz="1200" b="1" i="0" u="none" strike="noStrike" kern="1200" dirty="0" smtClean="0">
                <a:solidFill>
                  <a:schemeClr val="tx1"/>
                </a:solidFill>
                <a:effectLst/>
                <a:latin typeface="+mn-lt"/>
                <a:ea typeface="+mn-ea"/>
                <a:cs typeface="+mn-cs"/>
              </a:rPr>
              <a:t>storage area networks (SANs)</a:t>
            </a:r>
            <a:r>
              <a:rPr lang="en-US" sz="1200" b="0" i="0" kern="1200" dirty="0" smtClean="0">
                <a:solidFill>
                  <a:schemeClr val="tx1"/>
                </a:solidFill>
                <a:effectLst/>
                <a:latin typeface="+mn-lt"/>
                <a:ea typeface="+mn-ea"/>
                <a:cs typeface="+mn-cs"/>
              </a:rPr>
              <a:t>. SANs connect multiple storage devices on dedicated high-speed networks.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Networking and telecommunications platforms</a:t>
            </a:r>
            <a:r>
              <a:rPr lang="en-US" sz="1200" b="0" i="0" kern="1200" dirty="0" smtClean="0">
                <a:solidFill>
                  <a:schemeClr val="tx1"/>
                </a:solidFill>
                <a:effectLst/>
                <a:latin typeface="+mn-lt"/>
                <a:ea typeface="+mn-ea"/>
                <a:cs typeface="+mn-cs"/>
              </a:rPr>
              <a:t> include Windows server operating systems, Novell, Linux, and UNIX. Nearly all LAN and many wide area networks (WANs) use the TCP/IP standards for networking.</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Internet platforms</a:t>
            </a:r>
            <a:r>
              <a:rPr lang="en-US" sz="1200" b="0" i="0" kern="1200" dirty="0" smtClean="0">
                <a:solidFill>
                  <a:schemeClr val="tx1"/>
                </a:solidFill>
                <a:effectLst/>
                <a:latin typeface="+mn-lt"/>
                <a:ea typeface="+mn-ea"/>
                <a:cs typeface="+mn-cs"/>
              </a:rPr>
              <a:t> overlap with, and must relate to, the firm's general networking infrastructure and hardware and software platforms. Internet-related infrastructure includes the hardware, software and services to maintain corporate Web sites, intranets, and extranets, including Web hosting services and Web software application development tools. A </a:t>
            </a:r>
            <a:r>
              <a:rPr lang="en-US" sz="1200" b="1" i="0" u="none" strike="noStrike" kern="1200" dirty="0" smtClean="0">
                <a:solidFill>
                  <a:schemeClr val="tx1"/>
                </a:solidFill>
                <a:effectLst/>
                <a:latin typeface="+mn-lt"/>
                <a:ea typeface="+mn-ea"/>
                <a:cs typeface="+mn-cs"/>
              </a:rPr>
              <a:t>Web hosting service</a:t>
            </a:r>
            <a:r>
              <a:rPr lang="en-US" sz="1200" b="0" i="0" kern="1200" dirty="0" smtClean="0">
                <a:solidFill>
                  <a:schemeClr val="tx1"/>
                </a:solidFill>
                <a:effectLst/>
                <a:latin typeface="+mn-lt"/>
                <a:ea typeface="+mn-ea"/>
                <a:cs typeface="+mn-cs"/>
              </a:rPr>
              <a:t> maintains a large Web server, or series of servers, and provides fee-paying subscribers with space to maintain their Web sites.</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Consulting and system integration services</a:t>
            </a:r>
            <a:r>
              <a:rPr lang="en-US" sz="1200" b="0" i="0" kern="1200" dirty="0" smtClean="0">
                <a:solidFill>
                  <a:schemeClr val="tx1"/>
                </a:solidFill>
                <a:effectLst/>
                <a:latin typeface="+mn-lt"/>
                <a:ea typeface="+mn-ea"/>
                <a:cs typeface="+mn-cs"/>
              </a:rPr>
              <a:t> are relied on for integrating a firm's </a:t>
            </a:r>
            <a:r>
              <a:rPr lang="en-US" sz="1200" b="1" i="0" u="none" strike="noStrike" kern="1200" dirty="0" smtClean="0">
                <a:solidFill>
                  <a:schemeClr val="tx1"/>
                </a:solidFill>
                <a:effectLst/>
                <a:latin typeface="+mn-lt"/>
                <a:ea typeface="+mn-ea"/>
                <a:cs typeface="+mn-cs"/>
              </a:rPr>
              <a:t>legacy systems</a:t>
            </a:r>
            <a:r>
              <a:rPr lang="en-US" sz="1200" b="0" i="0" kern="1200" dirty="0" smtClean="0">
                <a:solidFill>
                  <a:schemeClr val="tx1"/>
                </a:solidFill>
                <a:effectLst/>
                <a:latin typeface="+mn-lt"/>
                <a:ea typeface="+mn-ea"/>
                <a:cs typeface="+mn-cs"/>
              </a:rPr>
              <a:t> with new technology and infrastructure and providing expertise in implementing new infrastructure along with relevant changes in business processes, training, and software integration. Legacy systems are generally older transaction processing systems created for mainframe computers that continue to be used to avoid the high cost of replacing or redesigning them.</a:t>
            </a:r>
          </a:p>
          <a:p>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2</a:t>
            </a:fld>
            <a:endParaRPr lang="en-US"/>
          </a:p>
        </p:txBody>
      </p:sp>
    </p:spTree>
    <p:extLst>
      <p:ext uri="{BB962C8B-B14F-4D97-AF65-F5344CB8AC3E}">
        <p14:creationId xmlns:p14="http://schemas.microsoft.com/office/powerpoint/2010/main" val="179109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Semantic Web</a:t>
            </a:r>
            <a:r>
              <a:rPr lang="en-US" sz="1200" b="0" i="0" kern="1200" dirty="0" smtClean="0">
                <a:solidFill>
                  <a:schemeClr val="tx1"/>
                </a:solidFill>
                <a:effectLst/>
                <a:latin typeface="+mn-lt"/>
                <a:ea typeface="+mn-ea"/>
                <a:cs typeface="+mn-cs"/>
              </a:rPr>
              <a:t> is an extension of the World Wide </a:t>
            </a:r>
            <a:r>
              <a:rPr lang="en-US" sz="1200" b="1" i="0" kern="1200" dirty="0"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 through standards by the World </a:t>
            </a:r>
            <a:r>
              <a:rPr lang="en-US" sz="1200" b="0" i="0" kern="1200" dirty="0" err="1" smtClean="0">
                <a:solidFill>
                  <a:schemeClr val="tx1"/>
                </a:solidFill>
                <a:effectLst/>
                <a:latin typeface="+mn-lt"/>
                <a:ea typeface="+mn-ea"/>
                <a:cs typeface="+mn-cs"/>
              </a:rPr>
              <a:t>Wide</a:t>
            </a:r>
            <a:r>
              <a:rPr lang="en-US" sz="1200" b="1" i="0" kern="1200" dirty="0" err="1"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 Consortium (W3C). The term was coined by Tim Berners-Lee for a </a:t>
            </a:r>
            <a:r>
              <a:rPr lang="en-US" sz="1200" b="1" i="0" kern="1200" dirty="0"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 of data (or data </a:t>
            </a:r>
            <a:r>
              <a:rPr lang="en-US" sz="1200" b="1" i="0" kern="1200" dirty="0"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 that can be processed by machines—that is, one in which much of the meaning is machine-readable.</a:t>
            </a:r>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3</a:t>
            </a:fld>
            <a:endParaRPr lang="en-US"/>
          </a:p>
        </p:txBody>
      </p:sp>
    </p:spTree>
    <p:extLst>
      <p:ext uri="{BB962C8B-B14F-4D97-AF65-F5344CB8AC3E}">
        <p14:creationId xmlns:p14="http://schemas.microsoft.com/office/powerpoint/2010/main" val="179109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generate ontology automatically, Formal Concept Analysis (FCA) is an effective technique that can formally abstract data as conceptual structures. To enable FCA to deal with uncertainty in data and interpret the concept hierarchy reasonably, </a:t>
            </a:r>
            <a:r>
              <a:rPr lang="en-US" sz="1200" b="0" i="0" kern="1200" dirty="0" err="1" smtClean="0">
                <a:solidFill>
                  <a:schemeClr val="tx1"/>
                </a:solidFill>
                <a:effectLst/>
                <a:latin typeface="+mn-lt"/>
                <a:ea typeface="+mn-ea"/>
                <a:cs typeface="+mn-cs"/>
              </a:rPr>
              <a:t>ausors</a:t>
            </a:r>
            <a:r>
              <a:rPr lang="en-US" sz="1200" b="0" i="0" kern="1200" dirty="0" smtClean="0">
                <a:solidFill>
                  <a:schemeClr val="tx1"/>
                </a:solidFill>
                <a:effectLst/>
                <a:latin typeface="+mn-lt"/>
                <a:ea typeface="+mn-ea"/>
                <a:cs typeface="+mn-cs"/>
              </a:rPr>
              <a:t> proposed to incorporate fuzzy logic into FCA for automatic generation of ontology. </a:t>
            </a:r>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4</a:t>
            </a:fld>
            <a:endParaRPr lang="en-US"/>
          </a:p>
        </p:txBody>
      </p:sp>
    </p:spTree>
    <p:extLst>
      <p:ext uri="{BB962C8B-B14F-4D97-AF65-F5344CB8AC3E}">
        <p14:creationId xmlns:p14="http://schemas.microsoft.com/office/powerpoint/2010/main" val="179109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BabelNet</a:t>
            </a:r>
            <a:r>
              <a:rPr lang="en-US" sz="1200" kern="1200" dirty="0" smtClean="0">
                <a:solidFill>
                  <a:schemeClr val="tx1"/>
                </a:solidFill>
                <a:effectLst/>
                <a:latin typeface="+mn-lt"/>
                <a:ea typeface="+mn-ea"/>
                <a:cs typeface="+mn-cs"/>
              </a:rPr>
              <a:t> live” is the next evolutionary stage of “</a:t>
            </a:r>
            <a:r>
              <a:rPr lang="en-US" sz="1200" kern="1200" dirty="0" err="1" smtClean="0">
                <a:solidFill>
                  <a:schemeClr val="tx1"/>
                </a:solidFill>
                <a:effectLst/>
                <a:latin typeface="+mn-lt"/>
                <a:ea typeface="+mn-ea"/>
                <a:cs typeface="+mn-cs"/>
              </a:rPr>
              <a:t>BabelNet</a:t>
            </a:r>
            <a:r>
              <a:rPr lang="en-US" sz="1200" kern="1200" dirty="0" smtClean="0">
                <a:solidFill>
                  <a:schemeClr val="tx1"/>
                </a:solidFill>
                <a:effectLst/>
                <a:latin typeface="+mn-lt"/>
                <a:ea typeface="+mn-ea"/>
                <a:cs typeface="+mn-cs"/>
              </a:rPr>
              <a:t>”, today's most far-reaching multilingual resource that covers hundreds of languages and, according to need, can be used as either an encyclopedic dictionary, or a semantic network, or a huge knowledge base.”</a:t>
            </a:r>
            <a:r>
              <a:rPr lang="en-US" sz="1200" kern="1200" dirty="0" err="1" smtClean="0">
                <a:solidFill>
                  <a:schemeClr val="tx1"/>
                </a:solidFill>
                <a:effectLst/>
                <a:latin typeface="+mn-lt"/>
                <a:ea typeface="+mn-ea"/>
                <a:cs typeface="+mn-cs"/>
              </a:rPr>
              <a:t>BabelNet</a:t>
            </a:r>
            <a:r>
              <a:rPr lang="en-US" sz="1200" kern="1200" dirty="0" smtClean="0">
                <a:solidFill>
                  <a:schemeClr val="tx1"/>
                </a:solidFill>
                <a:effectLst/>
                <a:latin typeface="+mn-lt"/>
                <a:ea typeface="+mn-ea"/>
                <a:cs typeface="+mn-cs"/>
              </a:rPr>
              <a:t>” live is growing continuously, thanks to being fed with daily updates from all the sources that go to make it up, including Wikipedia, Wiktionary, users' input, etc.</a:t>
            </a:r>
          </a:p>
          <a:p>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5</a:t>
            </a:fld>
            <a:endParaRPr lang="en-US"/>
          </a:p>
        </p:txBody>
      </p:sp>
    </p:spTree>
    <p:extLst>
      <p:ext uri="{BB962C8B-B14F-4D97-AF65-F5344CB8AC3E}">
        <p14:creationId xmlns:p14="http://schemas.microsoft.com/office/powerpoint/2010/main" val="1791096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6</a:t>
            </a:fld>
            <a:endParaRPr lang="en-US"/>
          </a:p>
        </p:txBody>
      </p:sp>
    </p:spTree>
    <p:extLst>
      <p:ext uri="{BB962C8B-B14F-4D97-AF65-F5344CB8AC3E}">
        <p14:creationId xmlns:p14="http://schemas.microsoft.com/office/powerpoint/2010/main" val="871244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1" i="0" kern="1200" dirty="0" smtClean="0">
                <a:solidFill>
                  <a:schemeClr val="tx1"/>
                </a:solidFill>
                <a:effectLst/>
                <a:latin typeface="+mn-lt"/>
                <a:ea typeface="+mn-ea"/>
                <a:cs typeface="+mn-cs"/>
              </a:rPr>
              <a:t>IEEE “IT Professional” </a:t>
            </a:r>
            <a:r>
              <a:rPr lang="en-US" sz="1200" b="0" i="0" kern="1200" dirty="0" smtClean="0">
                <a:solidFill>
                  <a:schemeClr val="tx1"/>
                </a:solidFill>
                <a:effectLst/>
                <a:latin typeface="+mn-lt"/>
                <a:ea typeface="+mn-ea"/>
                <a:cs typeface="+mn-cs"/>
              </a:rPr>
              <a:t>is a technical magazine of the IEEE Computer Society. It publishes peer-reviewed articles, columns and departments written for and by IT practitioners.</a:t>
            </a:r>
          </a:p>
          <a:p>
            <a:r>
              <a:rPr lang="en-US" sz="1200" u="sng" kern="1200" dirty="0" smtClean="0">
                <a:solidFill>
                  <a:schemeClr val="tx1"/>
                </a:solidFill>
                <a:effectLst/>
                <a:latin typeface="+mn-lt"/>
                <a:ea typeface="+mn-ea"/>
                <a:cs typeface="+mn-cs"/>
                <a:hlinkClick r:id="rId3" tooltip="Queue"/>
              </a:rPr>
              <a:t/>
            </a:r>
            <a:br>
              <a:rPr lang="en-US" sz="1200" u="sng" kern="1200" dirty="0" smtClean="0">
                <a:solidFill>
                  <a:schemeClr val="tx1"/>
                </a:solidFill>
                <a:effectLst/>
                <a:latin typeface="+mn-lt"/>
                <a:ea typeface="+mn-ea"/>
                <a:cs typeface="+mn-cs"/>
                <a:hlinkClick r:id="rId3" tooltip="Queue"/>
              </a:rPr>
            </a:br>
            <a:r>
              <a:rPr lang="en-US" sz="1200" b="1" kern="1200" dirty="0" smtClean="0">
                <a:solidFill>
                  <a:schemeClr val="tx1"/>
                </a:solidFill>
                <a:effectLst/>
                <a:latin typeface="+mn-lt"/>
                <a:ea typeface="+mn-ea"/>
                <a:cs typeface="+mn-cs"/>
              </a:rPr>
              <a:t>ACM “Queue”</a:t>
            </a:r>
            <a:r>
              <a:rPr lang="en-US" sz="1200" kern="1200" dirty="0" smtClean="0">
                <a:solidFill>
                  <a:schemeClr val="tx1"/>
                </a:solidFill>
                <a:effectLst/>
                <a:latin typeface="+mn-lt"/>
                <a:ea typeface="+mn-ea"/>
                <a:cs typeface="+mn-cs"/>
              </a:rPr>
              <a:t> is a publication for software engineers that frames and defines the technical problems and challenges that loom ahead, helping readers to sharpen their own thinking and pursue innovative solutions. ACM Queue does not focus on either industry news or the latest "solutions." Rather, Queue articles explore technologies that are just on the verge of making a disruptive difference, highlighting problems that are likely to arise and posing questions that software engineers should be thinking about.</a:t>
            </a:r>
          </a:p>
          <a:p>
            <a:endParaRPr lang="uk-UA" dirty="0"/>
          </a:p>
        </p:txBody>
      </p:sp>
      <p:sp>
        <p:nvSpPr>
          <p:cNvPr id="4" name="Номер слайда 3"/>
          <p:cNvSpPr>
            <a:spLocks noGrp="1"/>
          </p:cNvSpPr>
          <p:nvPr>
            <p:ph type="sldNum" sz="quarter" idx="10"/>
          </p:nvPr>
        </p:nvSpPr>
        <p:spPr/>
        <p:txBody>
          <a:bodyPr/>
          <a:lstStyle/>
          <a:p>
            <a:fld id="{7480AE09-B002-457F-BC5C-26BBCDC42AFA}" type="slidenum">
              <a:rPr lang="en-US" smtClean="0"/>
              <a:t>7</a:t>
            </a:fld>
            <a:endParaRPr lang="en-US"/>
          </a:p>
        </p:txBody>
      </p:sp>
    </p:spTree>
    <p:extLst>
      <p:ext uri="{BB962C8B-B14F-4D97-AF65-F5344CB8AC3E}">
        <p14:creationId xmlns:p14="http://schemas.microsoft.com/office/powerpoint/2010/main" val="8712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332762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67462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25850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51545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858478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1004475-5690-4619-B62E-43B7D7006DB0}" type="datetimeFigureOut">
              <a:rPr lang="ru-RU" smtClean="0"/>
              <a:t>08.03.2019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91435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1004475-5690-4619-B62E-43B7D7006DB0}" type="datetimeFigureOut">
              <a:rPr lang="ru-RU" smtClean="0"/>
              <a:t>08.03.2019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82191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1004475-5690-4619-B62E-43B7D7006DB0}" type="datetimeFigureOut">
              <a:rPr lang="ru-RU" smtClean="0"/>
              <a:t>08.03.2019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89745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004475-5690-4619-B62E-43B7D7006DB0}" type="datetimeFigureOut">
              <a:rPr lang="ru-RU" smtClean="0"/>
              <a:t>08.03.2019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84123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004475-5690-4619-B62E-43B7D7006DB0}" type="datetimeFigureOut">
              <a:rPr lang="ru-RU" smtClean="0"/>
              <a:t>08.03.2019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305489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004475-5690-4619-B62E-43B7D7006DB0}" type="datetimeFigureOut">
              <a:rPr lang="ru-RU" smtClean="0"/>
              <a:t>08.03.2019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E25C9-BECE-44A6-B24B-D1E8EFD6EC3A}" type="slidenum">
              <a:rPr lang="ru-RU" smtClean="0"/>
              <a:t>‹#›</a:t>
            </a:fld>
            <a:endParaRPr lang="ru-RU"/>
          </a:p>
        </p:txBody>
      </p:sp>
    </p:spTree>
    <p:extLst>
      <p:ext uri="{BB962C8B-B14F-4D97-AF65-F5344CB8AC3E}">
        <p14:creationId xmlns:p14="http://schemas.microsoft.com/office/powerpoint/2010/main" val="226532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04475-5690-4619-B62E-43B7D7006DB0}" type="datetimeFigureOut">
              <a:rPr lang="ru-RU" smtClean="0"/>
              <a:t>08.03.2019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E25C9-BECE-44A6-B24B-D1E8EFD6EC3A}" type="slidenum">
              <a:rPr lang="ru-RU" smtClean="0"/>
              <a:t>‹#›</a:t>
            </a:fld>
            <a:endParaRPr lang="ru-RU"/>
          </a:p>
        </p:txBody>
      </p:sp>
    </p:spTree>
    <p:extLst>
      <p:ext uri="{BB962C8B-B14F-4D97-AF65-F5344CB8AC3E}">
        <p14:creationId xmlns:p14="http://schemas.microsoft.com/office/powerpoint/2010/main" val="1545467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paginas.fe.up.pt/~als/mis10e/ch5/chpt5-2bullettext.htm"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doi.org/10.1007/978-3-540-30475-3_5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2996952"/>
            <a:ext cx="7632848" cy="1872208"/>
          </a:xfrm>
        </p:spPr>
        <p:txBody>
          <a:bodyPr>
            <a:noAutofit/>
          </a:bodyPr>
          <a:lstStyle/>
          <a:p>
            <a:r>
              <a:rPr lang="en-US" sz="3600" dirty="0" smtClean="0">
                <a:solidFill>
                  <a:schemeClr val="tx1"/>
                </a:solidFill>
              </a:rPr>
              <a:t>Subtopic  2.3.1</a:t>
            </a:r>
            <a:r>
              <a:rPr lang="ru-RU" sz="3600" dirty="0" smtClean="0">
                <a:solidFill>
                  <a:schemeClr val="tx1"/>
                </a:solidFill>
              </a:rPr>
              <a:t> </a:t>
            </a:r>
            <a:r>
              <a:rPr lang="en-US" sz="3600" dirty="0">
                <a:solidFill>
                  <a:schemeClr val="tx1"/>
                </a:solidFill>
              </a:rPr>
              <a:t>Essence and means of new information technologies monitoring</a:t>
            </a:r>
            <a:endParaRPr lang="ru-RU" sz="3600" dirty="0">
              <a:solidFill>
                <a:schemeClr val="tx1"/>
              </a:solidFill>
            </a:endParaRPr>
          </a:p>
        </p:txBody>
      </p:sp>
      <p:sp>
        <p:nvSpPr>
          <p:cNvPr id="4" name="Номер слайда 3"/>
          <p:cNvSpPr>
            <a:spLocks noGrp="1"/>
          </p:cNvSpPr>
          <p:nvPr>
            <p:ph type="sldNum" sz="quarter" idx="12"/>
          </p:nvPr>
        </p:nvSpPr>
        <p:spPr/>
        <p:txBody>
          <a:bodyPr/>
          <a:lstStyle/>
          <a:p>
            <a:fld id="{F46E25C9-BECE-44A6-B24B-D1E8EFD6EC3A}" type="slidenum">
              <a:rPr lang="ru-RU" smtClean="0"/>
              <a:t>1</a:t>
            </a:fld>
            <a:endParaRPr lang="ru-RU"/>
          </a:p>
        </p:txBody>
      </p:sp>
      <p:grpSp>
        <p:nvGrpSpPr>
          <p:cNvPr id="7" name="Группа 6"/>
          <p:cNvGrpSpPr/>
          <p:nvPr/>
        </p:nvGrpSpPr>
        <p:grpSpPr>
          <a:xfrm>
            <a:off x="755576" y="404665"/>
            <a:ext cx="7776864" cy="654670"/>
            <a:chOff x="0" y="0"/>
            <a:chExt cx="8635729" cy="852985"/>
          </a:xfrm>
        </p:grpSpPr>
        <p:sp>
          <p:nvSpPr>
            <p:cNvPr id="8"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extLst>
      <p:ext uri="{BB962C8B-B14F-4D97-AF65-F5344CB8AC3E}">
        <p14:creationId xmlns:p14="http://schemas.microsoft.com/office/powerpoint/2010/main" val="209502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225561"/>
            <a:ext cx="9144000" cy="584775"/>
          </a:xfrm>
          <a:prstGeom prst="rect">
            <a:avLst/>
          </a:prstGeom>
        </p:spPr>
        <p:txBody>
          <a:bodyPr wrap="square">
            <a:spAutoFit/>
          </a:bodyPr>
          <a:lstStyle/>
          <a:p>
            <a:pPr algn="ctr"/>
            <a:r>
              <a:rPr lang="en-US" sz="3200" b="1" dirty="0" smtClean="0"/>
              <a:t>Subject of </a:t>
            </a:r>
            <a:r>
              <a:rPr lang="en-US" sz="3200" b="1" dirty="0"/>
              <a:t>new information technologies </a:t>
            </a:r>
            <a:r>
              <a:rPr lang="en-US" sz="3200" b="1" dirty="0" smtClean="0"/>
              <a:t>monitoring</a:t>
            </a:r>
          </a:p>
        </p:txBody>
      </p:sp>
      <p:pic>
        <p:nvPicPr>
          <p:cNvPr id="2" name="Рисунок 1"/>
          <p:cNvPicPr>
            <a:picLocks noChangeAspect="1"/>
          </p:cNvPicPr>
          <p:nvPr/>
        </p:nvPicPr>
        <p:blipFill>
          <a:blip r:embed="rId3"/>
          <a:stretch>
            <a:fillRect/>
          </a:stretch>
        </p:blipFill>
        <p:spPr>
          <a:xfrm>
            <a:off x="1043609" y="1824356"/>
            <a:ext cx="7056784" cy="4677992"/>
          </a:xfrm>
          <a:prstGeom prst="rect">
            <a:avLst/>
          </a:prstGeom>
        </p:spPr>
      </p:pic>
      <p:sp>
        <p:nvSpPr>
          <p:cNvPr id="8" name="Заголовок 1"/>
          <p:cNvSpPr txBox="1">
            <a:spLocks/>
          </p:cNvSpPr>
          <p:nvPr/>
        </p:nvSpPr>
        <p:spPr>
          <a:xfrm>
            <a:off x="3203848" y="476250"/>
            <a:ext cx="5180112" cy="6381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mtClean="0"/>
              <a:t>IT infrastructure</a:t>
            </a:r>
            <a:endParaRPr lang="ru-RU" sz="4000" dirty="0"/>
          </a:p>
        </p:txBody>
      </p:sp>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36" y="510405"/>
            <a:ext cx="3312367" cy="604020"/>
          </a:xfrm>
          <a:prstGeom prst="rect">
            <a:avLst/>
          </a:prstGeom>
        </p:spPr>
      </p:pic>
      <p:sp>
        <p:nvSpPr>
          <p:cNvPr id="4" name="Прямоугольник 3"/>
          <p:cNvSpPr/>
          <p:nvPr/>
        </p:nvSpPr>
        <p:spPr>
          <a:xfrm>
            <a:off x="1751402" y="6488668"/>
            <a:ext cx="6624736" cy="369332"/>
          </a:xfrm>
          <a:prstGeom prst="rect">
            <a:avLst/>
          </a:prstGeom>
        </p:spPr>
        <p:txBody>
          <a:bodyPr wrap="square">
            <a:spAutoFit/>
          </a:bodyPr>
          <a:lstStyle/>
          <a:p>
            <a:r>
              <a:rPr lang="uk-UA" dirty="0">
                <a:hlinkClick r:id="rId5"/>
              </a:rPr>
              <a:t>https://paginas.fe.up.pt/~</a:t>
            </a:r>
            <a:r>
              <a:rPr lang="uk-UA" dirty="0" smtClean="0">
                <a:hlinkClick r:id="rId5"/>
              </a:rPr>
              <a:t>als/mis10e/ch5/chpt5-2bullettext.htm</a:t>
            </a:r>
            <a:r>
              <a:rPr lang="en-US" dirty="0" smtClean="0"/>
              <a:t> </a:t>
            </a:r>
            <a:endParaRPr lang="uk-UA" dirty="0"/>
          </a:p>
        </p:txBody>
      </p:sp>
    </p:spTree>
    <p:extLst>
      <p:ext uri="{BB962C8B-B14F-4D97-AF65-F5344CB8AC3E}">
        <p14:creationId xmlns:p14="http://schemas.microsoft.com/office/powerpoint/2010/main" val="2341125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38" y="2095665"/>
            <a:ext cx="8067210" cy="4175267"/>
          </a:xfrm>
          <a:prstGeom prst="rect">
            <a:avLst/>
          </a:prstGeom>
        </p:spPr>
      </p:pic>
      <p:sp>
        <p:nvSpPr>
          <p:cNvPr id="5" name="Прямоугольник 4"/>
          <p:cNvSpPr/>
          <p:nvPr/>
        </p:nvSpPr>
        <p:spPr>
          <a:xfrm>
            <a:off x="1187624" y="1412776"/>
            <a:ext cx="7196336" cy="523220"/>
          </a:xfrm>
          <a:prstGeom prst="rect">
            <a:avLst/>
          </a:prstGeom>
        </p:spPr>
        <p:txBody>
          <a:bodyPr wrap="square">
            <a:spAutoFit/>
          </a:bodyPr>
          <a:lstStyle/>
          <a:p>
            <a:pPr algn="ctr"/>
            <a:r>
              <a:rPr lang="en-US" sz="2800" b="1" dirty="0"/>
              <a:t>Semantic Web</a:t>
            </a:r>
            <a:endParaRPr lang="en-US" sz="2800" dirty="0"/>
          </a:p>
        </p:txBody>
      </p:sp>
      <p:grpSp>
        <p:nvGrpSpPr>
          <p:cNvPr id="8" name="Группа 7"/>
          <p:cNvGrpSpPr/>
          <p:nvPr/>
        </p:nvGrpSpPr>
        <p:grpSpPr>
          <a:xfrm>
            <a:off x="755576" y="404665"/>
            <a:ext cx="7776864" cy="654670"/>
            <a:chOff x="0" y="0"/>
            <a:chExt cx="8635729" cy="852985"/>
          </a:xfrm>
        </p:grpSpPr>
        <p:sp>
          <p:nvSpPr>
            <p:cNvPr id="9"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extLst>
      <p:ext uri="{BB962C8B-B14F-4D97-AF65-F5344CB8AC3E}">
        <p14:creationId xmlns:p14="http://schemas.microsoft.com/office/powerpoint/2010/main" val="3791777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87624" y="1412776"/>
            <a:ext cx="7196336" cy="523220"/>
          </a:xfrm>
          <a:prstGeom prst="rect">
            <a:avLst/>
          </a:prstGeom>
        </p:spPr>
        <p:txBody>
          <a:bodyPr wrap="square">
            <a:spAutoFit/>
          </a:bodyPr>
          <a:lstStyle/>
          <a:p>
            <a:pPr algn="ctr"/>
            <a:r>
              <a:rPr lang="en-US" sz="2800" b="1" dirty="0"/>
              <a:t>Automatic generation of ontology </a:t>
            </a:r>
            <a:endParaRPr lang="en-US" sz="2800"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775" y="2085974"/>
            <a:ext cx="8172450" cy="3215233"/>
          </a:xfrm>
          <a:prstGeom prst="rect">
            <a:avLst/>
          </a:prstGeom>
        </p:spPr>
      </p:pic>
      <p:sp>
        <p:nvSpPr>
          <p:cNvPr id="3" name="Прямоугольник 2"/>
          <p:cNvSpPr/>
          <p:nvPr/>
        </p:nvSpPr>
        <p:spPr>
          <a:xfrm>
            <a:off x="2195736" y="5733256"/>
            <a:ext cx="4320480" cy="369332"/>
          </a:xfrm>
          <a:prstGeom prst="rect">
            <a:avLst/>
          </a:prstGeom>
        </p:spPr>
        <p:txBody>
          <a:bodyPr wrap="square">
            <a:spAutoFit/>
          </a:bodyPr>
          <a:lstStyle/>
          <a:p>
            <a:r>
              <a:rPr lang="en-US" dirty="0"/>
              <a:t>DOI:</a:t>
            </a:r>
            <a:r>
              <a:rPr lang="en-US" dirty="0">
                <a:hlinkClick r:id="rId4"/>
              </a:rPr>
              <a:t>10.1007/978-3-540-30475-3_50</a:t>
            </a:r>
            <a:endParaRPr lang="en-US" dirty="0"/>
          </a:p>
        </p:txBody>
      </p:sp>
      <p:grpSp>
        <p:nvGrpSpPr>
          <p:cNvPr id="8" name="Группа 7"/>
          <p:cNvGrpSpPr/>
          <p:nvPr/>
        </p:nvGrpSpPr>
        <p:grpSpPr>
          <a:xfrm>
            <a:off x="755576" y="404665"/>
            <a:ext cx="7776864" cy="654670"/>
            <a:chOff x="0" y="0"/>
            <a:chExt cx="8635729" cy="852985"/>
          </a:xfrm>
        </p:grpSpPr>
        <p:sp>
          <p:nvSpPr>
            <p:cNvPr id="9"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0" name="Рисунок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extLst>
      <p:ext uri="{BB962C8B-B14F-4D97-AF65-F5344CB8AC3E}">
        <p14:creationId xmlns:p14="http://schemas.microsoft.com/office/powerpoint/2010/main" val="3244289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87624" y="1412776"/>
            <a:ext cx="7196336" cy="584775"/>
          </a:xfrm>
          <a:prstGeom prst="rect">
            <a:avLst/>
          </a:prstGeom>
        </p:spPr>
        <p:txBody>
          <a:bodyPr wrap="square">
            <a:spAutoFit/>
          </a:bodyPr>
          <a:lstStyle/>
          <a:p>
            <a:pPr algn="ctr"/>
            <a:r>
              <a:rPr lang="en-US" sz="3200" b="1" dirty="0"/>
              <a:t>Automatic generation of ontology </a:t>
            </a:r>
            <a:endParaRPr lang="en-US" sz="3200" dirty="0"/>
          </a:p>
        </p:txBody>
      </p:sp>
      <p:grpSp>
        <p:nvGrpSpPr>
          <p:cNvPr id="8" name="Группа 7"/>
          <p:cNvGrpSpPr/>
          <p:nvPr/>
        </p:nvGrpSpPr>
        <p:grpSpPr>
          <a:xfrm>
            <a:off x="755576" y="404665"/>
            <a:ext cx="7776864" cy="654670"/>
            <a:chOff x="0" y="0"/>
            <a:chExt cx="8635729" cy="852985"/>
          </a:xfrm>
        </p:grpSpPr>
        <p:sp>
          <p:nvSpPr>
            <p:cNvPr id="9"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
        <p:nvSpPr>
          <p:cNvPr id="4" name="Прямоугольник 3"/>
          <p:cNvSpPr/>
          <p:nvPr/>
        </p:nvSpPr>
        <p:spPr>
          <a:xfrm>
            <a:off x="577216" y="2276872"/>
            <a:ext cx="7955224" cy="2062103"/>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Use on-line services to build semantic network and find keywords to search information on new information technologies </a:t>
            </a:r>
          </a:p>
          <a:p>
            <a:r>
              <a:rPr lang="en-US" sz="3200" dirty="0" smtClean="0">
                <a:latin typeface="Times New Roman" panose="02020603050405020304" pitchFamily="18" charset="0"/>
                <a:cs typeface="Times New Roman" panose="02020603050405020304" pitchFamily="18" charset="0"/>
              </a:rPr>
              <a:t>On-line service for example is </a:t>
            </a:r>
            <a:r>
              <a:rPr lang="en-US" sz="3200" b="1" dirty="0" smtClean="0">
                <a:latin typeface="Times New Roman" panose="02020603050405020304" pitchFamily="18" charset="0"/>
                <a:cs typeface="Times New Roman" panose="02020603050405020304" pitchFamily="18" charset="0"/>
              </a:rPr>
              <a:t>“</a:t>
            </a:r>
            <a:r>
              <a:rPr lang="en-US" sz="3200" b="1" dirty="0" err="1" smtClean="0">
                <a:latin typeface="Times New Roman" panose="02020603050405020304" pitchFamily="18" charset="0"/>
                <a:cs typeface="Times New Roman" panose="02020603050405020304" pitchFamily="18" charset="0"/>
              </a:rPr>
              <a:t>BabelNet</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live”</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6605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340768"/>
            <a:ext cx="9036496" cy="584775"/>
          </a:xfrm>
          <a:prstGeom prst="rect">
            <a:avLst/>
          </a:prstGeom>
        </p:spPr>
        <p:txBody>
          <a:bodyPr wrap="square">
            <a:spAutoFit/>
          </a:bodyPr>
          <a:lstStyle/>
          <a:p>
            <a:pPr algn="ctr"/>
            <a:r>
              <a:rPr lang="en-US" sz="3200" b="1" dirty="0" smtClean="0"/>
              <a:t>Ways of </a:t>
            </a:r>
            <a:r>
              <a:rPr lang="en-US" sz="3200" b="1" dirty="0"/>
              <a:t>new information technologies </a:t>
            </a:r>
            <a:r>
              <a:rPr lang="en-US" sz="3200" b="1" dirty="0" smtClean="0"/>
              <a:t>monitoring</a:t>
            </a:r>
          </a:p>
        </p:txBody>
      </p:sp>
      <p:sp>
        <p:nvSpPr>
          <p:cNvPr id="8" name="Прямоугольник 7"/>
          <p:cNvSpPr/>
          <p:nvPr/>
        </p:nvSpPr>
        <p:spPr>
          <a:xfrm>
            <a:off x="611560" y="2420888"/>
            <a:ext cx="8136904" cy="3046988"/>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003399"/>
                </a:solidFill>
              </a:rPr>
              <a:t>Processing the perspective offers of producers and vendors </a:t>
            </a:r>
          </a:p>
          <a:p>
            <a:pPr marL="457200" indent="-457200">
              <a:buFont typeface="Arial" panose="020B0604020202020204" pitchFamily="34" charset="0"/>
              <a:buChar char="•"/>
            </a:pPr>
            <a:r>
              <a:rPr lang="en-US" sz="3200" dirty="0">
                <a:solidFill>
                  <a:srgbClr val="003399"/>
                </a:solidFill>
              </a:rPr>
              <a:t>Mailing requests to potential developers</a:t>
            </a:r>
          </a:p>
          <a:p>
            <a:pPr marL="457200" indent="-457200">
              <a:buFont typeface="Arial" panose="020B0604020202020204" pitchFamily="34" charset="0"/>
              <a:buChar char="•"/>
            </a:pPr>
            <a:r>
              <a:rPr lang="en-US" sz="3200" dirty="0">
                <a:solidFill>
                  <a:srgbClr val="003399"/>
                </a:solidFill>
              </a:rPr>
              <a:t>Continuous systematic search for new IT</a:t>
            </a:r>
          </a:p>
          <a:p>
            <a:pPr marL="457200" indent="-457200">
              <a:buFont typeface="Arial" panose="020B0604020202020204" pitchFamily="34" charset="0"/>
              <a:buChar char="•"/>
            </a:pPr>
            <a:r>
              <a:rPr lang="en-US" sz="3200" dirty="0">
                <a:solidFill>
                  <a:srgbClr val="003399"/>
                </a:solidFill>
              </a:rPr>
              <a:t>Automated search for new IT based on ontologies and semantic networks</a:t>
            </a:r>
            <a:endParaRPr lang="en-US" sz="3200" b="1" dirty="0" smtClean="0">
              <a:solidFill>
                <a:srgbClr val="003399"/>
              </a:solidFill>
            </a:endParaRPr>
          </a:p>
        </p:txBody>
      </p:sp>
      <p:sp>
        <p:nvSpPr>
          <p:cNvPr id="9" name="Заголовок 1"/>
          <p:cNvSpPr txBox="1">
            <a:spLocks/>
          </p:cNvSpPr>
          <p:nvPr/>
        </p:nvSpPr>
        <p:spPr>
          <a:xfrm>
            <a:off x="3203848" y="476250"/>
            <a:ext cx="5180112" cy="6381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mtClean="0"/>
              <a:t>IT infrastructure</a:t>
            </a:r>
            <a:endParaRPr lang="ru-RU" sz="4000" dirty="0"/>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510405"/>
            <a:ext cx="3312367" cy="604020"/>
          </a:xfrm>
          <a:prstGeom prst="rect">
            <a:avLst/>
          </a:prstGeom>
        </p:spPr>
      </p:pic>
    </p:spTree>
    <p:extLst>
      <p:ext uri="{BB962C8B-B14F-4D97-AF65-F5344CB8AC3E}">
        <p14:creationId xmlns:p14="http://schemas.microsoft.com/office/powerpoint/2010/main" val="1042137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340768"/>
            <a:ext cx="9036496" cy="1077218"/>
          </a:xfrm>
          <a:prstGeom prst="rect">
            <a:avLst/>
          </a:prstGeom>
        </p:spPr>
        <p:txBody>
          <a:bodyPr wrap="square">
            <a:spAutoFit/>
          </a:bodyPr>
          <a:lstStyle/>
          <a:p>
            <a:pPr algn="ctr"/>
            <a:r>
              <a:rPr lang="en-US" sz="3200" b="1" dirty="0" smtClean="0"/>
              <a:t>Resources</a:t>
            </a:r>
            <a:r>
              <a:rPr lang="en-US" sz="3200" b="1" dirty="0" smtClean="0"/>
              <a:t> </a:t>
            </a:r>
            <a:r>
              <a:rPr lang="en-US" sz="3200" b="1" dirty="0" smtClean="0"/>
              <a:t>of </a:t>
            </a:r>
            <a:r>
              <a:rPr lang="en-US" sz="3200" b="1" dirty="0"/>
              <a:t>new information technologies </a:t>
            </a:r>
            <a:r>
              <a:rPr lang="en-US" sz="3200" b="1" dirty="0" smtClean="0"/>
              <a:t>monitoring</a:t>
            </a:r>
          </a:p>
        </p:txBody>
      </p:sp>
      <p:sp>
        <p:nvSpPr>
          <p:cNvPr id="8" name="Прямоугольник 7"/>
          <p:cNvSpPr/>
          <p:nvPr/>
        </p:nvSpPr>
        <p:spPr>
          <a:xfrm>
            <a:off x="611560" y="2420888"/>
            <a:ext cx="8136904" cy="3539430"/>
          </a:xfrm>
          <a:prstGeom prst="rect">
            <a:avLst/>
          </a:prstGeom>
        </p:spPr>
        <p:txBody>
          <a:bodyPr wrap="square">
            <a:spAutoFit/>
          </a:bodyPr>
          <a:lstStyle/>
          <a:p>
            <a:pPr marL="457200" indent="-457200">
              <a:buFont typeface="Arial" panose="020B0604020202020204" pitchFamily="34" charset="0"/>
              <a:buChar char="•"/>
            </a:pPr>
            <a:r>
              <a:rPr lang="en-US" sz="3200" b="1" dirty="0" smtClean="0">
                <a:solidFill>
                  <a:schemeClr val="accent1">
                    <a:lumMod val="75000"/>
                  </a:schemeClr>
                </a:solidFill>
              </a:rPr>
              <a:t>ITIL – Information Technology Infrastructure Library</a:t>
            </a:r>
          </a:p>
          <a:p>
            <a:pPr marL="457200" indent="-457200">
              <a:buFont typeface="Arial" panose="020B0604020202020204" pitchFamily="34" charset="0"/>
              <a:buChar char="•"/>
            </a:pPr>
            <a:r>
              <a:rPr lang="en-US" sz="3200" b="1" dirty="0" smtClean="0">
                <a:solidFill>
                  <a:schemeClr val="accent1">
                    <a:lumMod val="75000"/>
                  </a:schemeClr>
                </a:solidFill>
              </a:rPr>
              <a:t>IEEE Magazine “IT Professional”</a:t>
            </a:r>
          </a:p>
          <a:p>
            <a:pPr marL="457200" indent="-457200">
              <a:buFont typeface="Arial" panose="020B0604020202020204" pitchFamily="34" charset="0"/>
              <a:buChar char="•"/>
            </a:pPr>
            <a:r>
              <a:rPr lang="en-US" sz="3200" b="1" dirty="0" smtClean="0">
                <a:solidFill>
                  <a:schemeClr val="accent1">
                    <a:lumMod val="75000"/>
                  </a:schemeClr>
                </a:solidFill>
              </a:rPr>
              <a:t>ACM </a:t>
            </a:r>
            <a:r>
              <a:rPr lang="en-US" sz="3200" b="1" dirty="0">
                <a:solidFill>
                  <a:schemeClr val="accent1">
                    <a:lumMod val="75000"/>
                  </a:schemeClr>
                </a:solidFill>
              </a:rPr>
              <a:t>Magazine</a:t>
            </a:r>
            <a:r>
              <a:rPr lang="en-US" sz="3200" b="1" dirty="0" smtClean="0">
                <a:solidFill>
                  <a:schemeClr val="accent1">
                    <a:lumMod val="75000"/>
                  </a:schemeClr>
                </a:solidFill>
              </a:rPr>
              <a:t> “</a:t>
            </a:r>
            <a:r>
              <a:rPr lang="en-US" sz="3200" b="1" dirty="0">
                <a:solidFill>
                  <a:schemeClr val="accent1">
                    <a:lumMod val="75000"/>
                  </a:schemeClr>
                </a:solidFill>
              </a:rPr>
              <a:t>Queue”</a:t>
            </a:r>
            <a:r>
              <a:rPr lang="en-US" sz="3200" dirty="0">
                <a:solidFill>
                  <a:schemeClr val="accent1">
                    <a:lumMod val="75000"/>
                  </a:schemeClr>
                </a:solidFill>
              </a:rPr>
              <a:t> </a:t>
            </a:r>
            <a:endParaRPr lang="en-US" sz="3200" dirty="0" smtClean="0">
              <a:solidFill>
                <a:schemeClr val="accent1">
                  <a:lumMod val="75000"/>
                </a:schemeClr>
              </a:solidFill>
            </a:endParaRPr>
          </a:p>
          <a:p>
            <a:pPr marL="457200" indent="-457200">
              <a:buFont typeface="Arial" panose="020B0604020202020204" pitchFamily="34" charset="0"/>
              <a:buChar char="•"/>
            </a:pPr>
            <a:r>
              <a:rPr lang="en-US" sz="3200" b="1" dirty="0" smtClean="0">
                <a:solidFill>
                  <a:schemeClr val="accent1">
                    <a:lumMod val="75000"/>
                  </a:schemeClr>
                </a:solidFill>
              </a:rPr>
              <a:t>Google Scholar (search keywords “information infrastructure” and others from semantic network)</a:t>
            </a:r>
            <a:endParaRPr lang="en-US" sz="3200" b="1" dirty="0" smtClean="0">
              <a:solidFill>
                <a:schemeClr val="accent1">
                  <a:lumMod val="75000"/>
                </a:schemeClr>
              </a:solidFill>
            </a:endParaRPr>
          </a:p>
        </p:txBody>
      </p:sp>
      <p:sp>
        <p:nvSpPr>
          <p:cNvPr id="9" name="Заголовок 1"/>
          <p:cNvSpPr txBox="1">
            <a:spLocks/>
          </p:cNvSpPr>
          <p:nvPr/>
        </p:nvSpPr>
        <p:spPr>
          <a:xfrm>
            <a:off x="3203848" y="476250"/>
            <a:ext cx="5180112" cy="6381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mtClean="0"/>
              <a:t>IT infrastructure</a:t>
            </a:r>
            <a:endParaRPr lang="ru-RU" sz="4000" dirty="0"/>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510405"/>
            <a:ext cx="3312367" cy="604020"/>
          </a:xfrm>
          <a:prstGeom prst="rect">
            <a:avLst/>
          </a:prstGeom>
        </p:spPr>
      </p:pic>
    </p:spTree>
    <p:extLst>
      <p:ext uri="{BB962C8B-B14F-4D97-AF65-F5344CB8AC3E}">
        <p14:creationId xmlns:p14="http://schemas.microsoft.com/office/powerpoint/2010/main" val="954881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4723</TotalTime>
  <Words>335</Words>
  <Application>Microsoft Office PowerPoint</Application>
  <PresentationFormat>Экран (4:3)</PresentationFormat>
  <Paragraphs>45</Paragraphs>
  <Slides>7</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V.M.Dubovoy</cp:lastModifiedBy>
  <cp:revision>43</cp:revision>
  <dcterms:created xsi:type="dcterms:W3CDTF">2019-01-17T17:54:36Z</dcterms:created>
  <dcterms:modified xsi:type="dcterms:W3CDTF">2019-03-08T07:29:15Z</dcterms:modified>
</cp:coreProperties>
</file>