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442363F0-867E-468F-AAB1-23B2D02026ED}" type="datetime">
              <a:rPr lang="en-GB" sz="1200" b="0" strike="noStrike" spc="-1">
                <a:solidFill>
                  <a:srgbClr val="8B8B8B"/>
                </a:solidFill>
                <a:latin typeface="Calibri"/>
              </a:rPr>
              <a:t>25/02/2019</a:t>
            </a:fld>
            <a:endParaRPr lang="en-GB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C2324D6-5110-47B3-A3F0-37CF1813CD55}" type="slidenum">
              <a:rPr lang="en-GB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GB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ntrodelasala.com/stunning-cloud-service-models/cloud-service-models-on-architecture-on-major-models-in-cloud-computing-ip-fil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urquadrant.com/go-to-market-cloud-computing-research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ucial.com.au/blog/2013/05/27/types-of-cloud-computin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vteam.space/blog/top-10-cloud-computing-services-providers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centerknowledge.com/business/microsofts-cloud-market-share-grew-more-anyone-elses-last-quarter-analysts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oudhealthtech.com/blog/s3-cost-aws-cloud-storage-costs-explained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2"/>
          <p:cNvSpPr txBox="1"/>
          <p:nvPr/>
        </p:nvSpPr>
        <p:spPr>
          <a:xfrm>
            <a:off x="755640" y="2997000"/>
            <a:ext cx="7632360" cy="1367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en-GB" sz="3600" b="0" strike="noStrike" spc="-1">
                <a:solidFill>
                  <a:srgbClr val="000000"/>
                </a:solidFill>
                <a:latin typeface="Calibri"/>
              </a:rPr>
              <a:t>Subtopic  2.1.2 Virtual solutions and cloud services</a:t>
            </a:r>
            <a:endParaRPr lang="en-GB" sz="3600" b="0" strike="noStrike" spc="-1">
              <a:latin typeface="Arial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55576" y="404665"/>
            <a:ext cx="7776864" cy="654670"/>
            <a:chOff x="0" y="0"/>
            <a:chExt cx="8635729" cy="852985"/>
          </a:xfrm>
        </p:grpSpPr>
        <p:sp>
          <p:nvSpPr>
            <p:cNvPr id="6" name="Заголовок 1"/>
            <p:cNvSpPr>
              <a:spLocks noGrp="1"/>
            </p:cNvSpPr>
            <p:nvPr/>
          </p:nvSpPr>
          <p:spPr>
            <a:xfrm>
              <a:off x="4967785" y="109182"/>
              <a:ext cx="3667944" cy="6381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800" b="1" kern="1200" dirty="0">
                  <a:solidFill>
                    <a:srgbClr val="000000"/>
                  </a:solidFill>
                  <a:effectLst/>
                  <a:latin typeface="Cambria"/>
                  <a:ea typeface="Times New Roman"/>
                  <a:cs typeface="Times New Roman"/>
                </a:rPr>
                <a:t>IT infrastructure</a:t>
              </a:r>
              <a:endParaRPr lang="en-US" sz="2800" dirty="0">
                <a:effectLst/>
                <a:latin typeface="Times New Roman"/>
                <a:ea typeface="Times New Roman"/>
              </a:endParaRPr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681182" cy="85298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  <p:pic>
        <p:nvPicPr>
          <p:cNvPr id="50" name="Рисунок 4"/>
          <p:cNvPicPr/>
          <p:nvPr/>
        </p:nvPicPr>
        <p:blipFill>
          <a:blip r:embed="rId2"/>
          <a:stretch/>
        </p:blipFill>
        <p:spPr>
          <a:xfrm>
            <a:off x="1287000" y="1728000"/>
            <a:ext cx="6489000" cy="4032000"/>
          </a:xfrm>
          <a:prstGeom prst="rect">
            <a:avLst/>
          </a:prstGeom>
          <a:ln>
            <a:noFill/>
          </a:ln>
        </p:spPr>
      </p:pic>
      <p:sp>
        <p:nvSpPr>
          <p:cNvPr id="51" name="TextShape 3"/>
          <p:cNvSpPr txBox="1"/>
          <p:nvPr/>
        </p:nvSpPr>
        <p:spPr>
          <a:xfrm>
            <a:off x="576000" y="5976000"/>
            <a:ext cx="8064000" cy="693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GB" sz="1600" b="0" strike="noStrike" spc="-1" dirty="0">
                <a:latin typeface="Arial"/>
                <a:hlinkClick r:id="rId3"/>
              </a:rPr>
              <a:t>http://dentrodelasala.com/stunning-cloud-service-models/cloud-service-models-on-architecture-on-major-models-in-cloud-computing-ip-files</a:t>
            </a:r>
            <a:r>
              <a:rPr lang="en-GB" sz="1600" b="0" strike="noStrike" spc="-1" dirty="0" smtClean="0">
                <a:latin typeface="Arial"/>
                <a:hlinkClick r:id="rId3"/>
              </a:rPr>
              <a:t>/</a:t>
            </a:r>
            <a:r>
              <a:rPr lang="uk-UA" sz="1600" b="0" strike="noStrike" spc="-1" dirty="0" smtClean="0">
                <a:latin typeface="Arial"/>
              </a:rPr>
              <a:t> </a:t>
            </a:r>
            <a:endParaRPr lang="en-GB" sz="1600" b="0" strike="noStrike" spc="-1" dirty="0">
              <a:latin typeface="Arial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755576" y="404665"/>
            <a:ext cx="7776864" cy="654670"/>
            <a:chOff x="0" y="0"/>
            <a:chExt cx="8635729" cy="852985"/>
          </a:xfrm>
        </p:grpSpPr>
        <p:sp>
          <p:nvSpPr>
            <p:cNvPr id="8" name="Заголовок 1"/>
            <p:cNvSpPr>
              <a:spLocks noGrp="1"/>
            </p:cNvSpPr>
            <p:nvPr/>
          </p:nvSpPr>
          <p:spPr>
            <a:xfrm>
              <a:off x="4967785" y="109182"/>
              <a:ext cx="3667944" cy="6381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800" b="1" kern="1200" dirty="0">
                  <a:solidFill>
                    <a:srgbClr val="000000"/>
                  </a:solidFill>
                  <a:effectLst/>
                  <a:latin typeface="Cambria"/>
                  <a:ea typeface="Times New Roman"/>
                  <a:cs typeface="Times New Roman"/>
                </a:rPr>
                <a:t>IT infrastructure</a:t>
              </a:r>
              <a:endParaRPr lang="en-US" sz="2800" dirty="0">
                <a:effectLst/>
                <a:latin typeface="Times New Roman"/>
                <a:ea typeface="Times New Roman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681182" cy="85298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  <p:pic>
        <p:nvPicPr>
          <p:cNvPr id="55" name="Рисунок 6"/>
          <p:cNvPicPr/>
          <p:nvPr/>
        </p:nvPicPr>
        <p:blipFill>
          <a:blip r:embed="rId2"/>
          <a:stretch/>
        </p:blipFill>
        <p:spPr>
          <a:xfrm>
            <a:off x="323640" y="1340768"/>
            <a:ext cx="8532000" cy="4524120"/>
          </a:xfrm>
          <a:prstGeom prst="rect">
            <a:avLst/>
          </a:prstGeom>
          <a:ln>
            <a:noFill/>
          </a:ln>
        </p:spPr>
      </p:pic>
      <p:sp>
        <p:nvSpPr>
          <p:cNvPr id="56" name="TextShape 3"/>
          <p:cNvSpPr txBox="1"/>
          <p:nvPr/>
        </p:nvSpPr>
        <p:spPr>
          <a:xfrm>
            <a:off x="537315" y="6021288"/>
            <a:ext cx="7920000" cy="64807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GB" sz="1600" b="0" strike="noStrike" spc="-1" dirty="0">
                <a:latin typeface="Arial"/>
                <a:hlinkClick r:id="rId3"/>
              </a:rPr>
              <a:t>https://www.fourquadrant.com/go-to-market-cloud-computing-research</a:t>
            </a:r>
            <a:r>
              <a:rPr lang="en-GB" sz="1600" b="0" strike="noStrike" spc="-1" dirty="0" smtClean="0">
                <a:latin typeface="Arial"/>
                <a:hlinkClick r:id="rId3"/>
              </a:rPr>
              <a:t>/</a:t>
            </a:r>
            <a:r>
              <a:rPr lang="uk-UA" sz="1600" b="0" strike="noStrike" spc="-1" dirty="0" smtClean="0">
                <a:latin typeface="Arial"/>
              </a:rPr>
              <a:t> </a:t>
            </a:r>
            <a:endParaRPr lang="en-GB" sz="1600" b="0" strike="noStrike" spc="-1" dirty="0">
              <a:latin typeface="Arial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755576" y="404665"/>
            <a:ext cx="7776864" cy="654670"/>
            <a:chOff x="0" y="0"/>
            <a:chExt cx="8635729" cy="852985"/>
          </a:xfrm>
        </p:grpSpPr>
        <p:sp>
          <p:nvSpPr>
            <p:cNvPr id="8" name="Заголовок 1"/>
            <p:cNvSpPr>
              <a:spLocks noGrp="1"/>
            </p:cNvSpPr>
            <p:nvPr/>
          </p:nvSpPr>
          <p:spPr>
            <a:xfrm>
              <a:off x="4967785" y="109182"/>
              <a:ext cx="3667944" cy="6381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800" b="1" kern="1200" dirty="0">
                  <a:solidFill>
                    <a:srgbClr val="000000"/>
                  </a:solidFill>
                  <a:effectLst/>
                  <a:latin typeface="Cambria"/>
                  <a:ea typeface="Times New Roman"/>
                  <a:cs typeface="Times New Roman"/>
                </a:rPr>
                <a:t>IT infrastructure</a:t>
              </a:r>
              <a:endParaRPr lang="en-US" sz="2800" dirty="0">
                <a:effectLst/>
                <a:latin typeface="Times New Roman"/>
                <a:ea typeface="Times New Roman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681182" cy="85298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  <p:pic>
        <p:nvPicPr>
          <p:cNvPr id="60" name="Рисунок 4"/>
          <p:cNvPicPr/>
          <p:nvPr/>
        </p:nvPicPr>
        <p:blipFill>
          <a:blip r:embed="rId2"/>
          <a:stretch/>
        </p:blipFill>
        <p:spPr>
          <a:xfrm>
            <a:off x="539552" y="1268640"/>
            <a:ext cx="8136904" cy="4824656"/>
          </a:xfrm>
          <a:prstGeom prst="rect">
            <a:avLst/>
          </a:prstGeom>
          <a:ln>
            <a:noFill/>
          </a:ln>
        </p:spPr>
      </p:pic>
      <p:sp>
        <p:nvSpPr>
          <p:cNvPr id="61" name="TextShape 3"/>
          <p:cNvSpPr txBox="1"/>
          <p:nvPr/>
        </p:nvSpPr>
        <p:spPr>
          <a:xfrm>
            <a:off x="611560" y="6237312"/>
            <a:ext cx="72702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GB" sz="1600" b="0" strike="noStrike" spc="-1" dirty="0">
                <a:latin typeface="Arial"/>
                <a:hlinkClick r:id="rId3"/>
              </a:rPr>
              <a:t>https://www.crucial.com.au/blog/2013/05/27/types-of-cloud-computing</a:t>
            </a:r>
            <a:r>
              <a:rPr lang="en-GB" sz="1600" b="0" strike="noStrike" spc="-1" dirty="0" smtClean="0">
                <a:latin typeface="Arial"/>
                <a:hlinkClick r:id="rId3"/>
              </a:rPr>
              <a:t>/</a:t>
            </a:r>
            <a:r>
              <a:rPr lang="uk-UA" sz="1600" b="0" strike="noStrike" spc="-1" dirty="0" smtClean="0">
                <a:latin typeface="Arial"/>
              </a:rPr>
              <a:t> </a:t>
            </a:r>
            <a:endParaRPr lang="en-GB" sz="1600" b="0" strike="noStrike" spc="-1" dirty="0">
              <a:latin typeface="Arial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755576" y="404665"/>
            <a:ext cx="7776864" cy="654670"/>
            <a:chOff x="0" y="0"/>
            <a:chExt cx="8635729" cy="852985"/>
          </a:xfrm>
        </p:grpSpPr>
        <p:sp>
          <p:nvSpPr>
            <p:cNvPr id="8" name="Заголовок 1"/>
            <p:cNvSpPr>
              <a:spLocks noGrp="1"/>
            </p:cNvSpPr>
            <p:nvPr/>
          </p:nvSpPr>
          <p:spPr>
            <a:xfrm>
              <a:off x="4967785" y="109182"/>
              <a:ext cx="3667944" cy="6381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800" b="1" kern="1200" dirty="0">
                  <a:solidFill>
                    <a:srgbClr val="000000"/>
                  </a:solidFill>
                  <a:effectLst/>
                  <a:latin typeface="Cambria"/>
                  <a:ea typeface="Times New Roman"/>
                  <a:cs typeface="Times New Roman"/>
                </a:rPr>
                <a:t>IT infrastructure</a:t>
              </a:r>
              <a:endParaRPr lang="en-US" sz="2800" dirty="0">
                <a:effectLst/>
                <a:latin typeface="Times New Roman"/>
                <a:ea typeface="Times New Roman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681182" cy="85298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  <p:pic>
        <p:nvPicPr>
          <p:cNvPr id="65" name="Рисунок 4"/>
          <p:cNvPicPr/>
          <p:nvPr/>
        </p:nvPicPr>
        <p:blipFill>
          <a:blip r:embed="rId2"/>
          <a:stretch/>
        </p:blipFill>
        <p:spPr>
          <a:xfrm>
            <a:off x="1367999" y="1337400"/>
            <a:ext cx="6404041" cy="4683888"/>
          </a:xfrm>
          <a:prstGeom prst="rect">
            <a:avLst/>
          </a:prstGeom>
          <a:ln>
            <a:noFill/>
          </a:ln>
        </p:spPr>
      </p:pic>
      <p:sp>
        <p:nvSpPr>
          <p:cNvPr id="66" name="TextShape 3"/>
          <p:cNvSpPr txBox="1"/>
          <p:nvPr/>
        </p:nvSpPr>
        <p:spPr>
          <a:xfrm>
            <a:off x="971600" y="6165304"/>
            <a:ext cx="7200800" cy="55908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GB" sz="1600" b="0" strike="noStrike" spc="-1" dirty="0">
                <a:latin typeface="Arial"/>
                <a:hlinkClick r:id="rId3"/>
              </a:rPr>
              <a:t>https://www.devteam.space/blog/top-10-cloud-computing-services-providers</a:t>
            </a:r>
            <a:r>
              <a:rPr lang="en-GB" sz="1600" b="0" strike="noStrike" spc="-1" dirty="0" smtClean="0">
                <a:latin typeface="Arial"/>
                <a:hlinkClick r:id="rId3"/>
              </a:rPr>
              <a:t>/</a:t>
            </a:r>
            <a:r>
              <a:rPr lang="uk-UA" sz="1600" b="0" strike="noStrike" spc="-1" dirty="0" smtClean="0">
                <a:latin typeface="Arial"/>
              </a:rPr>
              <a:t> </a:t>
            </a:r>
            <a:endParaRPr lang="en-GB" sz="1600" b="0" strike="noStrike" spc="-1" dirty="0">
              <a:latin typeface="Arial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755576" y="404665"/>
            <a:ext cx="7776864" cy="654670"/>
            <a:chOff x="0" y="0"/>
            <a:chExt cx="8635729" cy="852985"/>
          </a:xfrm>
        </p:grpSpPr>
        <p:sp>
          <p:nvSpPr>
            <p:cNvPr id="8" name="Заголовок 1"/>
            <p:cNvSpPr>
              <a:spLocks noGrp="1"/>
            </p:cNvSpPr>
            <p:nvPr/>
          </p:nvSpPr>
          <p:spPr>
            <a:xfrm>
              <a:off x="4967785" y="109182"/>
              <a:ext cx="3667944" cy="6381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800" b="1" kern="1200" dirty="0">
                  <a:solidFill>
                    <a:srgbClr val="000000"/>
                  </a:solidFill>
                  <a:effectLst/>
                  <a:latin typeface="Cambria"/>
                  <a:ea typeface="Times New Roman"/>
                  <a:cs typeface="Times New Roman"/>
                </a:rPr>
                <a:t>IT infrastructure</a:t>
              </a:r>
              <a:endParaRPr lang="en-US" sz="2800" dirty="0">
                <a:effectLst/>
                <a:latin typeface="Times New Roman"/>
                <a:ea typeface="Times New Roman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681182" cy="85298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  <p:pic>
        <p:nvPicPr>
          <p:cNvPr id="70" name="Рисунок 2"/>
          <p:cNvPicPr/>
          <p:nvPr/>
        </p:nvPicPr>
        <p:blipFill>
          <a:blip r:embed="rId2"/>
          <a:stretch/>
        </p:blipFill>
        <p:spPr>
          <a:xfrm>
            <a:off x="899640" y="1340768"/>
            <a:ext cx="7272360" cy="4472640"/>
          </a:xfrm>
          <a:prstGeom prst="rect">
            <a:avLst/>
          </a:prstGeom>
          <a:ln>
            <a:noFill/>
          </a:ln>
        </p:spPr>
      </p:pic>
      <p:sp>
        <p:nvSpPr>
          <p:cNvPr id="71" name="TextShape 3"/>
          <p:cNvSpPr txBox="1"/>
          <p:nvPr/>
        </p:nvSpPr>
        <p:spPr>
          <a:xfrm>
            <a:off x="755576" y="5949280"/>
            <a:ext cx="7776864" cy="720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GB" sz="1600" b="0" strike="noStrike" spc="-1" dirty="0">
                <a:latin typeface="Arial"/>
                <a:hlinkClick r:id="rId3"/>
              </a:rPr>
              <a:t>https://</a:t>
            </a:r>
            <a:r>
              <a:rPr lang="en-GB" sz="1600" b="0" strike="noStrike" spc="-1" dirty="0" smtClean="0">
                <a:latin typeface="Arial"/>
                <a:hlinkClick r:id="rId3"/>
              </a:rPr>
              <a:t>www.datacenterknowledge.com/business/microsofts-cloud-market-share-grew-more-anyone-elses-last-quarter-analysts</a:t>
            </a:r>
            <a:r>
              <a:rPr lang="uk-UA" sz="1600" b="0" strike="noStrike" spc="-1" dirty="0" smtClean="0">
                <a:latin typeface="Arial"/>
              </a:rPr>
              <a:t> </a:t>
            </a:r>
            <a:endParaRPr lang="en-GB" sz="1600" b="0" strike="noStrike" spc="-1" dirty="0">
              <a:latin typeface="Arial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755576" y="404665"/>
            <a:ext cx="7776864" cy="654670"/>
            <a:chOff x="0" y="0"/>
            <a:chExt cx="8635729" cy="852985"/>
          </a:xfrm>
        </p:grpSpPr>
        <p:sp>
          <p:nvSpPr>
            <p:cNvPr id="8" name="Заголовок 1"/>
            <p:cNvSpPr>
              <a:spLocks noGrp="1"/>
            </p:cNvSpPr>
            <p:nvPr/>
          </p:nvSpPr>
          <p:spPr>
            <a:xfrm>
              <a:off x="4967785" y="109182"/>
              <a:ext cx="3667944" cy="6381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800" b="1" kern="1200" dirty="0">
                  <a:solidFill>
                    <a:srgbClr val="000000"/>
                  </a:solidFill>
                  <a:effectLst/>
                  <a:latin typeface="Cambria"/>
                  <a:ea typeface="Times New Roman"/>
                  <a:cs typeface="Times New Roman"/>
                </a:rPr>
                <a:t>IT infrastructure</a:t>
              </a:r>
              <a:endParaRPr lang="en-US" sz="2800" dirty="0">
                <a:effectLst/>
                <a:latin typeface="Times New Roman"/>
                <a:ea typeface="Times New Roman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681182" cy="85298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  <p:pic>
        <p:nvPicPr>
          <p:cNvPr id="75" name="Рисунок 5"/>
          <p:cNvPicPr/>
          <p:nvPr/>
        </p:nvPicPr>
        <p:blipFill>
          <a:blip r:embed="rId2"/>
          <a:stretch/>
        </p:blipFill>
        <p:spPr>
          <a:xfrm>
            <a:off x="467640" y="1268760"/>
            <a:ext cx="8280720" cy="4657680"/>
          </a:xfrm>
          <a:prstGeom prst="rect">
            <a:avLst/>
          </a:prstGeom>
          <a:ln>
            <a:noFill/>
          </a:ln>
        </p:spPr>
      </p:pic>
      <p:sp>
        <p:nvSpPr>
          <p:cNvPr id="76" name="TextShape 3"/>
          <p:cNvSpPr txBox="1"/>
          <p:nvPr/>
        </p:nvSpPr>
        <p:spPr>
          <a:xfrm>
            <a:off x="810210" y="6093296"/>
            <a:ext cx="7722230" cy="57606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GB" sz="1600" b="0" strike="noStrike" spc="-1" dirty="0">
                <a:latin typeface="Arial"/>
                <a:hlinkClick r:id="rId3"/>
              </a:rPr>
              <a:t>https://</a:t>
            </a:r>
            <a:r>
              <a:rPr lang="en-GB" sz="1600" b="0" strike="noStrike" spc="-1" dirty="0" smtClean="0">
                <a:latin typeface="Arial"/>
                <a:hlinkClick r:id="rId3"/>
              </a:rPr>
              <a:t>www.cloudhealthtech.com/blog/s3-cost-aws-cloud-storage-costs-explained</a:t>
            </a:r>
            <a:r>
              <a:rPr lang="uk-UA" sz="1600" b="0" strike="noStrike" spc="-1" smtClean="0">
                <a:latin typeface="Arial"/>
              </a:rPr>
              <a:t> </a:t>
            </a:r>
            <a:endParaRPr lang="en-GB" sz="1600" b="0" strike="noStrike" spc="-1" dirty="0">
              <a:latin typeface="Arial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755576" y="404665"/>
            <a:ext cx="7776864" cy="654670"/>
            <a:chOff x="0" y="0"/>
            <a:chExt cx="8635729" cy="852985"/>
          </a:xfrm>
        </p:grpSpPr>
        <p:sp>
          <p:nvSpPr>
            <p:cNvPr id="8" name="Заголовок 1"/>
            <p:cNvSpPr>
              <a:spLocks noGrp="1"/>
            </p:cNvSpPr>
            <p:nvPr/>
          </p:nvSpPr>
          <p:spPr>
            <a:xfrm>
              <a:off x="4967785" y="109182"/>
              <a:ext cx="3667944" cy="63817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800" b="1" kern="1200" dirty="0">
                  <a:solidFill>
                    <a:srgbClr val="000000"/>
                  </a:solidFill>
                  <a:effectLst/>
                  <a:latin typeface="Cambria"/>
                  <a:ea typeface="Times New Roman"/>
                  <a:cs typeface="Times New Roman"/>
                </a:rPr>
                <a:t>IT infrastructure</a:t>
              </a:r>
              <a:endParaRPr lang="en-US" sz="2800" dirty="0">
                <a:effectLst/>
                <a:latin typeface="Times New Roman"/>
                <a:ea typeface="Times New Roman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681182" cy="85298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43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infrastructure</dc:title>
  <dc:subject/>
  <dc:creator>V.M.Dubovoy</dc:creator>
  <dc:description/>
  <cp:lastModifiedBy>V.M.Dubovoy</cp:lastModifiedBy>
  <cp:revision>8</cp:revision>
  <dcterms:created xsi:type="dcterms:W3CDTF">2019-01-22T07:46:21Z</dcterms:created>
  <dcterms:modified xsi:type="dcterms:W3CDTF">2019-02-25T19:36:36Z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