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C96C-AC5A-4434-B671-EE406099BBA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3D20-C01E-4DC2-8916-CC7E21FFA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5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C96C-AC5A-4434-B671-EE406099BBA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3D20-C01E-4DC2-8916-CC7E21FFA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C96C-AC5A-4434-B671-EE406099BBA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3D20-C01E-4DC2-8916-CC7E21FFA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9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C96C-AC5A-4434-B671-EE406099BBA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3D20-C01E-4DC2-8916-CC7E21FFA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2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C96C-AC5A-4434-B671-EE406099BBA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3D20-C01E-4DC2-8916-CC7E21FFA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4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C96C-AC5A-4434-B671-EE406099BBA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3D20-C01E-4DC2-8916-CC7E21FFA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4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C96C-AC5A-4434-B671-EE406099BBA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3D20-C01E-4DC2-8916-CC7E21FFA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5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C96C-AC5A-4434-B671-EE406099BBA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3D20-C01E-4DC2-8916-CC7E21FFA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9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C96C-AC5A-4434-B671-EE406099BBA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3D20-C01E-4DC2-8916-CC7E21FFA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C96C-AC5A-4434-B671-EE406099BBA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3D20-C01E-4DC2-8916-CC7E21FFA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0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C96C-AC5A-4434-B671-EE406099BBA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3D20-C01E-4DC2-8916-CC7E21FFA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8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1C96C-AC5A-4434-B671-EE406099BBA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F3D20-C01E-4DC2-8916-CC7E21FFA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0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rvice_level_management#Service_level_managemen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76250"/>
            <a:ext cx="5828184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996952"/>
            <a:ext cx="7632848" cy="136815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Subtopic  2.1.</a:t>
            </a:r>
            <a:r>
              <a:rPr lang="ru-RU" sz="3600" dirty="0" smtClean="0">
                <a:solidFill>
                  <a:schemeClr val="tx1"/>
                </a:solidFill>
              </a:rPr>
              <a:t>1 </a:t>
            </a:r>
            <a:r>
              <a:rPr lang="en-US" sz="3600" dirty="0">
                <a:solidFill>
                  <a:schemeClr val="tx1"/>
                </a:solidFill>
              </a:rPr>
              <a:t>Infrastructure contracts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26" name="Рисунок 5" descr="http://wdatt.i.ua/prv/7/3/3524537_275650642/preview.img?_rand=14556287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13811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25C9-BECE-44A6-B24B-D1E8EFD6EC3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3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76250"/>
            <a:ext cx="5828184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632848" cy="2304256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A </a:t>
            </a:r>
            <a:r>
              <a:rPr lang="en-US" sz="2800" b="1" dirty="0" smtClean="0">
                <a:solidFill>
                  <a:schemeClr val="tx1"/>
                </a:solidFill>
              </a:rPr>
              <a:t>contract</a:t>
            </a:r>
            <a:r>
              <a:rPr lang="uk-UA" sz="2800" b="1" dirty="0" smtClean="0">
                <a:solidFill>
                  <a:schemeClr val="tx1"/>
                </a:solidFill>
              </a:rPr>
              <a:t> (</a:t>
            </a:r>
            <a:r>
              <a:rPr lang="en-US" sz="2800" b="1" dirty="0" smtClean="0">
                <a:solidFill>
                  <a:schemeClr val="tx1"/>
                </a:solidFill>
              </a:rPr>
              <a:t>agreement)</a:t>
            </a:r>
            <a:r>
              <a:rPr lang="en-US" sz="2800" dirty="0">
                <a:solidFill>
                  <a:schemeClr val="tx1"/>
                </a:solidFill>
              </a:rPr>
              <a:t> is a promise or set of promises that are legally enforceable and, if violated, allow the injured party access to legal </a:t>
            </a:r>
            <a:r>
              <a:rPr lang="en-US" sz="2800" dirty="0" smtClean="0">
                <a:solidFill>
                  <a:schemeClr val="tx1"/>
                </a:solidFill>
              </a:rPr>
              <a:t>remedies.</a:t>
            </a:r>
            <a:r>
              <a:rPr lang="en-US" sz="2800" dirty="0">
                <a:solidFill>
                  <a:schemeClr val="tx1"/>
                </a:solidFill>
              </a:rPr>
              <a:t> Contract law </a:t>
            </a:r>
            <a:r>
              <a:rPr lang="en-US" sz="2800" dirty="0" smtClean="0">
                <a:solidFill>
                  <a:schemeClr val="tx1"/>
                </a:solidFill>
              </a:rPr>
              <a:t>recognizes </a:t>
            </a:r>
            <a:r>
              <a:rPr lang="en-US" sz="2800" dirty="0">
                <a:solidFill>
                  <a:schemeClr val="tx1"/>
                </a:solidFill>
              </a:rPr>
              <a:t>and governs the rights and duties arising from </a:t>
            </a:r>
            <a:r>
              <a:rPr lang="en-US" sz="2800" dirty="0" smtClean="0">
                <a:solidFill>
                  <a:schemeClr val="tx1"/>
                </a:solidFill>
              </a:rPr>
              <a:t>agreements.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Рисунок 5" descr="http://wdatt.i.ua/prv/7/3/3524537_275650642/preview.img?_rand=14556287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13811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25C9-BECE-44A6-B24B-D1E8EFD6EC3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76250"/>
            <a:ext cx="5828184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1026" name="Рисунок 5" descr="http://wdatt.i.ua/prv/7/3/3524537_275650642/preview.img?_rand=14556287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13811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25C9-BECE-44A6-B24B-D1E8EFD6EC3A}" type="slidenum">
              <a:rPr lang="ru-RU" smtClean="0"/>
              <a:t>3</a:t>
            </a:fld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699977"/>
              </p:ext>
            </p:extLst>
          </p:nvPr>
        </p:nvGraphicFramePr>
        <p:xfrm>
          <a:off x="611560" y="1700807"/>
          <a:ext cx="7920880" cy="4855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472608"/>
              </a:tblGrid>
              <a:tr h="433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Type of contract</a:t>
                      </a:r>
                      <a:endParaRPr lang="en-US" sz="2400" b="1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The essence of the contract</a:t>
                      </a:r>
                      <a:endParaRPr lang="en-US" sz="2400" b="1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</a:tr>
              <a:tr h="1849033">
                <a:tc>
                  <a:txBody>
                    <a:bodyPr/>
                    <a:lstStyle/>
                    <a:p>
                      <a:pPr marL="87313" indent="0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Service-level agreement (SLA)</a:t>
                      </a:r>
                      <a:endParaRPr lang="en-US" sz="2200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Commitment between a service provider and a client. Particular aspects of the service – quality, availability, responsibilities – are agreed between the service provider and the service user.</a:t>
                      </a:r>
                      <a:endParaRPr lang="en-US" sz="2200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</a:tr>
              <a:tr h="2573283">
                <a:tc>
                  <a:txBody>
                    <a:bodyPr/>
                    <a:lstStyle/>
                    <a:p>
                      <a:pPr marL="87313" indent="0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Customer-based SLA</a:t>
                      </a:r>
                      <a:endParaRPr lang="en-US" sz="2200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An agreement with an individual customer group, covering all the services they use. For example, an SLA between a supplier (IT service provider) and the finance department of a large organization for the services such as finance system, payroll system, billing system, procurement/purchase system, etc.</a:t>
                      </a:r>
                      <a:endParaRPr lang="en-US" sz="2200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9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76250"/>
            <a:ext cx="5828184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1026" name="Рисунок 5" descr="http://wdatt.i.ua/prv/7/3/3524537_275650642/preview.img?_rand=14556287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13811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25C9-BECE-44A6-B24B-D1E8EFD6EC3A}" type="slidenum">
              <a:rPr lang="ru-RU" smtClean="0"/>
              <a:t>4</a:t>
            </a:fld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839539"/>
              </p:ext>
            </p:extLst>
          </p:nvPr>
        </p:nvGraphicFramePr>
        <p:xfrm>
          <a:off x="611560" y="1700807"/>
          <a:ext cx="7920880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472608"/>
              </a:tblGrid>
              <a:tr h="433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Type of contract</a:t>
                      </a:r>
                      <a:endParaRPr lang="en-US" sz="2400" b="1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The essence of the contract</a:t>
                      </a:r>
                      <a:endParaRPr lang="en-US" sz="2400" b="1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</a:tr>
              <a:tr h="790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/>
                          <a:ea typeface="AR PL SungtiL GB"/>
                          <a:cs typeface="Lohit Devanagari"/>
                        </a:rPr>
                        <a:t>Service-based SLA</a:t>
                      </a:r>
                      <a:endParaRPr lang="en-US" sz="2200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/>
                          <a:ea typeface="AR PL SungtiL GB"/>
                          <a:cs typeface="Lohit Devanagari"/>
                        </a:rPr>
                        <a:t>An agreement for all customers using the services being delivered by the service provider</a:t>
                      </a:r>
                      <a:endParaRPr lang="en-US" sz="2200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</a:tr>
              <a:tr h="2232248">
                <a:tc>
                  <a:txBody>
                    <a:bodyPr/>
                    <a:lstStyle/>
                    <a:p>
                      <a:pPr>
                        <a:spcAft>
                          <a:spcPts val="120"/>
                        </a:spcAft>
                      </a:pPr>
                      <a:r>
                        <a:rPr lang="en-US" sz="2200" kern="0">
                          <a:effectLst/>
                          <a:latin typeface="Times New Roman"/>
                          <a:ea typeface="Times New Roman"/>
                          <a:cs typeface="Lohit Devanagari"/>
                        </a:rPr>
                        <a:t>Corporate-level SLA: </a:t>
                      </a:r>
                      <a:endParaRPr lang="en-US" sz="2200" kern="10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"/>
                        </a:spcAft>
                      </a:pPr>
                      <a:r>
                        <a:rPr lang="en-US" sz="2200" kern="0" dirty="0">
                          <a:effectLst/>
                          <a:latin typeface="Times New Roman"/>
                          <a:ea typeface="Times New Roman"/>
                          <a:cs typeface="Lohit Devanagari"/>
                        </a:rPr>
                        <a:t>Covering all the generic </a:t>
                      </a:r>
                      <a:r>
                        <a:rPr lang="en-US" sz="2200" u="none" strike="noStrike" kern="0" dirty="0">
                          <a:effectLst/>
                          <a:latin typeface="Times New Roman"/>
                          <a:ea typeface="Times New Roman"/>
                          <a:cs typeface="Lohit Devanagari"/>
                          <a:hlinkClick r:id="rId3" tooltip="Service level management"/>
                        </a:rPr>
                        <a:t>service level management</a:t>
                      </a:r>
                      <a:r>
                        <a:rPr lang="en-US" sz="2200" kern="0" dirty="0">
                          <a:effectLst/>
                          <a:latin typeface="Times New Roman"/>
                          <a:ea typeface="Times New Roman"/>
                          <a:cs typeface="Lohit Devanagari"/>
                        </a:rPr>
                        <a:t> (often abbreviated as SLM) issues appropriate to every customer throughout the organization. These issues are likely to be less volatile and so updates (SLA reviews) are less frequently required.</a:t>
                      </a:r>
                      <a:endParaRPr lang="en-US" sz="2200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/>
                          <a:ea typeface="AR PL SungtiL GB"/>
                          <a:cs typeface="Lohit Devanagari"/>
                        </a:rPr>
                        <a:t>Spin contract</a:t>
                      </a:r>
                      <a:endParaRPr lang="en-US" sz="2200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Times New Roman"/>
                          <a:ea typeface="AR PL SungtiL GB"/>
                          <a:cs typeface="Lohit Devanagari"/>
                        </a:rPr>
                        <a:t>A contract aimed at achieving a goal between organizations with the division of functions and responsibilities between them.</a:t>
                      </a:r>
                      <a:endParaRPr lang="en-US" sz="2200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0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76250"/>
            <a:ext cx="5828184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1026" name="Рисунок 5" descr="http://wdatt.i.ua/prv/7/3/3524537_275650642/preview.img?_rand=14556287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13811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25C9-BECE-44A6-B24B-D1E8EFD6EC3A}" type="slidenum">
              <a:rPr lang="ru-RU" smtClean="0"/>
              <a:t>5</a:t>
            </a:fld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62540"/>
              </p:ext>
            </p:extLst>
          </p:nvPr>
        </p:nvGraphicFramePr>
        <p:xfrm>
          <a:off x="683568" y="1412776"/>
          <a:ext cx="7920880" cy="487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472608"/>
              </a:tblGrid>
              <a:tr h="433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Type of contract</a:t>
                      </a:r>
                      <a:endParaRPr lang="en-US" sz="2400" b="1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The essence of the contract</a:t>
                      </a:r>
                      <a:endParaRPr lang="en-US" sz="2400" b="1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</a:tr>
              <a:tr h="2878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AR PL SungtiL GB"/>
                          <a:cs typeface="Times New Roman" panose="02020603050405020304" pitchFamily="18" charset="0"/>
                        </a:rPr>
                        <a:t>Fixed Price / Fixed Scope</a:t>
                      </a:r>
                    </a:p>
                  </a:txBody>
                  <a:tcPr marL="0" marR="68580" marT="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AR PL SungtiL GB"/>
                          <a:cs typeface="Times New Roman" panose="02020603050405020304" pitchFamily="18" charset="0"/>
                        </a:rPr>
                        <a:t>A fixed price model is ideally suited for small and medium-sized projects, where requirements, specifications and schedules can be clearly defined prior to project development. After requesting a customer, the service provider analyzes the volume and complexity of the project, provides a project implementation schedule and a fixed budget for the complete development of the product for approval by the client.</a:t>
                      </a:r>
                    </a:p>
                  </a:txBody>
                  <a:tcPr marL="0" marR="68580" marT="0" marB="17780"/>
                </a:tc>
              </a:tr>
              <a:tr h="155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i="0" kern="100">
                          <a:effectLst/>
                          <a:latin typeface="Times New Roman" panose="02020603050405020304" pitchFamily="18" charset="0"/>
                          <a:ea typeface="AR PL SungtiL GB"/>
                          <a:cs typeface="Times New Roman" panose="02020603050405020304" pitchFamily="18" charset="0"/>
                        </a:rPr>
                        <a:t>Full-Service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AR PL SungtiL GB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1778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Service can be requested 24x7 usually via a toll-free hotline; typically includes response priority, corrective and preventative maintenance, parts and labor, the use of OEM certified parts, and software updates.</a:t>
                      </a:r>
                    </a:p>
                  </a:txBody>
                  <a:tcPr marL="0" marR="68580" marT="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76250"/>
            <a:ext cx="5828184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1026" name="Рисунок 5" descr="http://wdatt.i.ua/prv/7/3/3524537_275650642/preview.img?_rand=14556287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13811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25C9-BECE-44A6-B24B-D1E8EFD6EC3A}" type="slidenum">
              <a:rPr lang="ru-RU" smtClean="0"/>
              <a:t>6</a:t>
            </a:fld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679381"/>
              </p:ext>
            </p:extLst>
          </p:nvPr>
        </p:nvGraphicFramePr>
        <p:xfrm>
          <a:off x="611560" y="1556792"/>
          <a:ext cx="7920880" cy="4286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472608"/>
              </a:tblGrid>
              <a:tr h="433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Type of contract</a:t>
                      </a:r>
                      <a:endParaRPr lang="en-US" sz="2400" b="1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The essence of the contract</a:t>
                      </a:r>
                      <a:endParaRPr lang="en-US" sz="2400" b="1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</a:tr>
              <a:tr h="2158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i="0" kern="100" dirty="0">
                          <a:effectLst/>
                          <a:latin typeface="Times New Roman" panose="02020603050405020304" pitchFamily="18" charset="0"/>
                          <a:ea typeface="AR PL SungtiL GB"/>
                          <a:cs typeface="Times New Roman" panose="02020603050405020304" pitchFamily="18" charset="0"/>
                        </a:rPr>
                        <a:t>Business Hours</a:t>
                      </a:r>
                      <a:endParaRPr lang="en-US" sz="2200" kern="100" dirty="0">
                        <a:effectLst/>
                        <a:latin typeface="Times New Roman" panose="02020603050405020304" pitchFamily="18" charset="0"/>
                        <a:ea typeface="AR PL SungtiL GB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1778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Service can be requested during normal business hours, usually 8 hours a day and 5 days a week; typically includes response priority, corrective and preventative maintenance, parts and labor, the use of certified OEM parts, and software updates.</a:t>
                      </a:r>
                    </a:p>
                  </a:txBody>
                  <a:tcPr marL="0" marR="68580" marT="0" marB="17780"/>
                </a:tc>
              </a:tr>
              <a:tr h="1558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i="0" kern="100">
                          <a:effectLst/>
                          <a:latin typeface="Times New Roman" panose="02020603050405020304" pitchFamily="18" charset="0"/>
                          <a:ea typeface="AR PL SungtiL GB"/>
                          <a:cs typeface="Times New Roman" panose="02020603050405020304" pitchFamily="18" charset="0"/>
                        </a:rPr>
                        <a:t>Extended Business Hours</a:t>
                      </a:r>
                      <a:endParaRPr lang="en-US" sz="2200" kern="100">
                        <a:effectLst/>
                        <a:latin typeface="Times New Roman" panose="02020603050405020304" pitchFamily="18" charset="0"/>
                        <a:ea typeface="AR PL SungtiL GB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1778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Service can be requested usually 12 hours a day and 5 days a week; typically includes response priority, corrective and preventative maintenance, parts and labor, the use of OEM certified parts, and software updates.</a:t>
                      </a:r>
                    </a:p>
                  </a:txBody>
                  <a:tcPr marL="0" marR="68580" marT="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8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76250"/>
            <a:ext cx="5828184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1026" name="Рисунок 5" descr="http://wdatt.i.ua/prv/7/3/3524537_275650642/preview.img?_rand=14556287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13811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25C9-BECE-44A6-B24B-D1E8EFD6EC3A}" type="slidenum">
              <a:rPr lang="ru-RU" smtClean="0"/>
              <a:t>7</a:t>
            </a:fld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22080"/>
              </p:ext>
            </p:extLst>
          </p:nvPr>
        </p:nvGraphicFramePr>
        <p:xfrm>
          <a:off x="611560" y="1556792"/>
          <a:ext cx="7920880" cy="4777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472608"/>
              </a:tblGrid>
              <a:tr h="433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Type of contract</a:t>
                      </a:r>
                      <a:endParaRPr lang="en-US" sz="2400" b="1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The essence of the contract</a:t>
                      </a:r>
                      <a:endParaRPr lang="en-US" sz="2400" b="1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</a:tr>
              <a:tr h="1150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i="0" kern="100" dirty="0">
                          <a:effectLst/>
                          <a:latin typeface="Liberation Serif"/>
                          <a:ea typeface="AR PL SungtiL GB"/>
                          <a:cs typeface="Lohit Devanagari"/>
                        </a:rPr>
                        <a:t>Extended Business Hours &amp; Weekends</a:t>
                      </a:r>
                      <a:endParaRPr lang="en-US" sz="2200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0" marB="1778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/>
                          <a:ea typeface="Times New Roman"/>
                        </a:rPr>
                        <a:t>Same as above, but set weekend hours are included.</a:t>
                      </a:r>
                    </a:p>
                  </a:txBody>
                  <a:tcPr marL="0" marR="68580" marT="0" marB="17780"/>
                </a:tc>
              </a:tr>
              <a:tr h="2143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i="0" kern="100">
                          <a:effectLst/>
                          <a:latin typeface="Liberation Serif"/>
                          <a:ea typeface="AR PL SungtiL GB"/>
                          <a:cs typeface="Lohit Devanagari"/>
                        </a:rPr>
                        <a:t>Preventive Maintenance (PM) Only</a:t>
                      </a:r>
                      <a:endParaRPr lang="en-US" sz="2200" kern="10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0" marB="1778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/>
                          <a:ea typeface="Times New Roman"/>
                        </a:rPr>
                        <a:t>Service includes a predetermined number of preventative maintenance service calls during normal business hours; typically includes parts and labor, the use of OEM certified parts, and software updates; this type of contract does not cover unplanned corrective maintenance.</a:t>
                      </a:r>
                    </a:p>
                  </a:txBody>
                  <a:tcPr marL="0" marR="68580" marT="0" marB="17780"/>
                </a:tc>
              </a:tr>
              <a:tr h="10499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i="0" kern="100">
                          <a:effectLst/>
                          <a:latin typeface="Liberation Serif"/>
                          <a:ea typeface="AR PL SungtiL GB"/>
                          <a:cs typeface="Lohit Devanagari"/>
                        </a:rPr>
                        <a:t>Time &amp; Materials (T&amp;M)</a:t>
                      </a:r>
                      <a:endParaRPr lang="en-US" sz="2200" kern="10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0" marB="1778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</a:rPr>
                        <a:t>Service is paid for on an as-needed basis; the service vendor charges for parts, labor, and travel.</a:t>
                      </a:r>
                    </a:p>
                  </a:txBody>
                  <a:tcPr marL="0" marR="68580" marT="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76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476250"/>
            <a:ext cx="5828184" cy="6381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1026" name="Рисунок 5" descr="http://wdatt.i.ua/prv/7/3/3524537_275650642/preview.img?_rand=14556287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13811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25C9-BECE-44A6-B24B-D1E8EFD6EC3A}" type="slidenum">
              <a:rPr lang="ru-RU" smtClean="0"/>
              <a:t>8</a:t>
            </a:fld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466038"/>
              </p:ext>
            </p:extLst>
          </p:nvPr>
        </p:nvGraphicFramePr>
        <p:xfrm>
          <a:off x="611560" y="1556792"/>
          <a:ext cx="7920880" cy="4010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472608"/>
              </a:tblGrid>
              <a:tr h="433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Type of contract</a:t>
                      </a:r>
                      <a:endParaRPr lang="en-US" sz="2400" b="1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The essence of the contract</a:t>
                      </a:r>
                      <a:endParaRPr lang="en-US" sz="2400" b="1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17780" marB="17780"/>
                </a:tc>
              </a:tr>
              <a:tr h="1510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i="0" kern="100" dirty="0">
                          <a:effectLst/>
                          <a:latin typeface="Liberation Serif"/>
                          <a:ea typeface="AR PL SungtiL GB"/>
                          <a:cs typeface="Lohit Devanagari"/>
                        </a:rPr>
                        <a:t>Loaner or Depot Service</a:t>
                      </a:r>
                      <a:endParaRPr lang="en-US" sz="2200" kern="100" dirty="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0" marB="1778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</a:rPr>
                        <a:t>The equipment is returned to the vendor and the vendor provides a loaner piece of equipment until the faulty device has been repaired and returned.</a:t>
                      </a:r>
                    </a:p>
                  </a:txBody>
                  <a:tcPr marL="0" marR="68580" marT="0" marB="17780"/>
                </a:tc>
              </a:tr>
              <a:tr h="1015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i="0" kern="100">
                          <a:effectLst/>
                          <a:latin typeface="Liberation Serif"/>
                          <a:ea typeface="AR PL SungtiL GB"/>
                          <a:cs typeface="Lohit Devanagari"/>
                        </a:rPr>
                        <a:t>Inspection Only</a:t>
                      </a:r>
                      <a:endParaRPr lang="en-US" sz="2200" kern="10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0" marB="1778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</a:rPr>
                        <a:t>Similar to PM Only contracts in that it’s a flat fee paid for only a known service.</a:t>
                      </a:r>
                    </a:p>
                  </a:txBody>
                  <a:tcPr marL="0" marR="68580" marT="0" marB="17780"/>
                </a:tc>
              </a:tr>
              <a:tr h="10499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i="0" kern="100">
                          <a:effectLst/>
                          <a:latin typeface="Liberation Serif"/>
                          <a:ea typeface="AR PL SungtiL GB"/>
                          <a:cs typeface="Lohit Devanagari"/>
                        </a:rPr>
                        <a:t>Calibration Only</a:t>
                      </a:r>
                      <a:endParaRPr lang="en-US" sz="2200" kern="100">
                        <a:effectLst/>
                        <a:latin typeface="Liberation Serif"/>
                        <a:ea typeface="AR PL SungtiL GB"/>
                        <a:cs typeface="Lohit Devanagari"/>
                      </a:endParaRPr>
                    </a:p>
                  </a:txBody>
                  <a:tcPr marL="0" marR="68580" marT="0" marB="1778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</a:rPr>
                        <a:t>Similar to PM Only contracts in that it’s a flat fee paid for only a known service.</a:t>
                      </a:r>
                    </a:p>
                  </a:txBody>
                  <a:tcPr marL="0" marR="68580" marT="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615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  <vt:lpstr>IT infrastructure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</dc:title>
  <dc:creator>V.M.Dubovoy</dc:creator>
  <cp:lastModifiedBy>V.M.Dubovoy</cp:lastModifiedBy>
  <cp:revision>2</cp:revision>
  <dcterms:created xsi:type="dcterms:W3CDTF">2019-01-24T21:35:21Z</dcterms:created>
  <dcterms:modified xsi:type="dcterms:W3CDTF">2019-01-24T21:36:37Z</dcterms:modified>
</cp:coreProperties>
</file>