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4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9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0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5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0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8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8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FD5F-3AA7-4FE7-9646-DE1E14288DB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7FD5-7BA0-49E9-8A54-3FF4D4104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2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inance.yahoo.com/news/snia-supports-iso-iec-27040-140000876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ebokwiki.org/wiki/Alignment_and_Comparison_of_the_Standard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researchgate.net/figure/Relationship-of-Information-Security-Standards_fig1_22899106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image.slidesharecdn.com/nevalainen-ohjelmistotuotanto-ja-jarjestelmakehitys-2017-10-18-171026072929/95/isoiec-25000-square-measurement-of-product-quality-software-system-service-data-7-638.jpg?cb=150900438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4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632848" cy="136815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Subtopic  </a:t>
            </a:r>
            <a:r>
              <a:rPr lang="ru-RU" sz="3600" dirty="0" smtClean="0">
                <a:solidFill>
                  <a:schemeClr val="tx1"/>
                </a:solidFill>
              </a:rPr>
              <a:t>1.</a:t>
            </a:r>
            <a:r>
              <a:rPr lang="en-US" sz="3600" dirty="0" smtClean="0">
                <a:solidFill>
                  <a:schemeClr val="tx1"/>
                </a:solidFill>
              </a:rPr>
              <a:t>2.3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Standards in the sphere of IS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9970" y="1484784"/>
            <a:ext cx="8480501" cy="511256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Knowledge and compliance with the requirements of international standards in the field of IT infrastructure is the key to ensuring high quality and security of information services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Without this, an enterprise cannot undergo an international </a:t>
            </a:r>
            <a:r>
              <a:rPr lang="en-US" sz="2800" dirty="0">
                <a:solidFill>
                  <a:srgbClr val="FF0000"/>
                </a:solidFill>
              </a:rPr>
              <a:t>audit</a:t>
            </a:r>
            <a:r>
              <a:rPr lang="en-US" dirty="0">
                <a:solidFill>
                  <a:srgbClr val="FF0000"/>
                </a:solidFill>
              </a:rPr>
              <a:t> and receive a quality certificate for working with serious foreign partners, place its </a:t>
            </a:r>
            <a:r>
              <a:rPr lang="en-US" dirty="0" smtClean="0">
                <a:solidFill>
                  <a:srgbClr val="FF0000"/>
                </a:solidFill>
              </a:rPr>
              <a:t>shares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>
                <a:solidFill>
                  <a:srgbClr val="FF0000"/>
                </a:solidFill>
              </a:rPr>
              <a:t>the stock exchange, etc.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4"/>
          <a:stretch/>
        </p:blipFill>
        <p:spPr>
          <a:xfrm>
            <a:off x="935137" y="2276872"/>
            <a:ext cx="7301498" cy="431083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412777"/>
            <a:ext cx="849694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Relationships of Key Standards Development Organization (SDO)</a:t>
            </a:r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finance.yahoo.com/news/snia-supports-iso-iec-27040-140000876.html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412777"/>
            <a:ext cx="8136904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There are many international standardization organizations. For IT infrastructure, the main ones </a:t>
            </a:r>
            <a:r>
              <a:rPr lang="en-US" sz="2800" dirty="0" smtClean="0"/>
              <a:t>are:</a:t>
            </a:r>
            <a:endParaRPr lang="en-US" sz="2800" dirty="0"/>
          </a:p>
          <a:p>
            <a:pPr marL="633413" indent="-354013">
              <a:buFont typeface="Wingdings" panose="05000000000000000000" pitchFamily="2" charset="2"/>
              <a:buChar char="§"/>
            </a:pPr>
            <a:r>
              <a:rPr lang="uk-UA" sz="2800" dirty="0" smtClean="0"/>
              <a:t>IEEE</a:t>
            </a:r>
            <a:r>
              <a:rPr lang="en-US" sz="2800" dirty="0" smtClean="0"/>
              <a:t> -</a:t>
            </a:r>
            <a:r>
              <a:rPr lang="uk-UA" sz="2800" dirty="0" smtClean="0"/>
              <a:t> </a:t>
            </a:r>
            <a:r>
              <a:rPr lang="en-US" sz="2800" dirty="0"/>
              <a:t>Institute of Electrical and Electronics Engineers</a:t>
            </a:r>
            <a:r>
              <a:rPr lang="uk-UA" sz="2800" dirty="0" smtClean="0"/>
              <a:t>Standard </a:t>
            </a:r>
            <a:r>
              <a:rPr lang="uk-UA" sz="2800" dirty="0" err="1"/>
              <a:t>Society</a:t>
            </a:r>
            <a:r>
              <a:rPr lang="uk-UA" sz="2800" dirty="0"/>
              <a:t>, </a:t>
            </a:r>
            <a:endParaRPr lang="uk-UA" sz="2800" dirty="0" smtClean="0"/>
          </a:p>
          <a:p>
            <a:pPr marL="633413" indent="-354013">
              <a:buFont typeface="Wingdings" panose="05000000000000000000" pitchFamily="2" charset="2"/>
              <a:buChar char="§"/>
            </a:pPr>
            <a:r>
              <a:rPr lang="uk-UA" sz="2800" dirty="0" smtClean="0"/>
              <a:t>ISO </a:t>
            </a:r>
            <a:r>
              <a:rPr lang="uk-UA" sz="2800" dirty="0"/>
              <a:t>– </a:t>
            </a:r>
            <a:r>
              <a:rPr lang="uk-UA" sz="2800" dirty="0" err="1"/>
              <a:t>International</a:t>
            </a:r>
            <a:r>
              <a:rPr lang="uk-UA" sz="2800" dirty="0"/>
              <a:t> Standard </a:t>
            </a:r>
            <a:r>
              <a:rPr lang="uk-UA" sz="2800" dirty="0" err="1" smtClean="0"/>
              <a:t>Organization</a:t>
            </a:r>
            <a:endParaRPr lang="uk-UA" sz="2800" dirty="0" smtClean="0"/>
          </a:p>
          <a:p>
            <a:pPr marL="633413" indent="-354013">
              <a:buFont typeface="Wingdings" panose="05000000000000000000" pitchFamily="2" charset="2"/>
              <a:buChar char="§"/>
            </a:pPr>
            <a:r>
              <a:rPr lang="en-US" sz="2800" dirty="0" smtClean="0"/>
              <a:t>SNIA - Storage </a:t>
            </a:r>
            <a:r>
              <a:rPr lang="en-US" sz="2800" dirty="0"/>
              <a:t>Networking Industry </a:t>
            </a:r>
            <a:r>
              <a:rPr lang="en-US" sz="2800" dirty="0" smtClean="0"/>
              <a:t>Association</a:t>
            </a:r>
          </a:p>
          <a:p>
            <a:pPr marL="633413" indent="-354013">
              <a:buFont typeface="Wingdings" panose="05000000000000000000" pitchFamily="2" charset="2"/>
              <a:buChar char="§"/>
            </a:pPr>
            <a:r>
              <a:rPr lang="en-US" sz="2800" dirty="0" smtClean="0"/>
              <a:t>IEC - </a:t>
            </a:r>
            <a:r>
              <a:rPr lang="en-US" sz="2800" dirty="0"/>
              <a:t>International </a:t>
            </a:r>
            <a:r>
              <a:rPr lang="en-US" sz="2800" dirty="0" err="1"/>
              <a:t>Electrotechnical</a:t>
            </a:r>
            <a:r>
              <a:rPr lang="en-US" sz="2800" dirty="0"/>
              <a:t> </a:t>
            </a:r>
            <a:r>
              <a:rPr lang="en-US" sz="2800" dirty="0" smtClean="0"/>
              <a:t>Commission</a:t>
            </a:r>
            <a:endParaRPr lang="ru-RU" sz="2800" dirty="0" smtClean="0"/>
          </a:p>
          <a:p>
            <a:pPr marL="633413" indent="-354013">
              <a:buFont typeface="Wingdings" panose="05000000000000000000" pitchFamily="2" charset="2"/>
              <a:buChar char="§"/>
            </a:pPr>
            <a:r>
              <a:rPr lang="en-US" sz="2800" dirty="0"/>
              <a:t>ISACA </a:t>
            </a:r>
            <a:r>
              <a:rPr lang="en-US" sz="2800" dirty="0" smtClean="0"/>
              <a:t>- Information </a:t>
            </a:r>
            <a:r>
              <a:rPr lang="en-US" sz="2800" dirty="0"/>
              <a:t>Systems Audit and Control </a:t>
            </a:r>
            <a:r>
              <a:rPr lang="en-US" sz="2800" dirty="0" smtClean="0"/>
              <a:t>Association</a:t>
            </a:r>
            <a:endParaRPr lang="ru-RU" sz="2800" dirty="0" smtClean="0"/>
          </a:p>
          <a:p>
            <a:pPr algn="ctr"/>
            <a:r>
              <a:rPr lang="en-US" sz="2800" u="sng" dirty="0"/>
              <a:t>Most of the </a:t>
            </a:r>
            <a:r>
              <a:rPr lang="en-US" sz="2800" u="sng" dirty="0" smtClean="0"/>
              <a:t>used standards are </a:t>
            </a:r>
            <a:r>
              <a:rPr lang="en-US" sz="2800" u="sng" dirty="0"/>
              <a:t>adopted simultaneously in all or several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886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2132856"/>
            <a:ext cx="7200801" cy="450050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6066" y="1268760"/>
            <a:ext cx="781489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/>
              <a:t>Alignment and Comparison of the </a:t>
            </a:r>
            <a:r>
              <a:rPr lang="en-US" sz="2400" b="1" i="1" dirty="0" smtClean="0"/>
              <a:t>ISO Standards in IT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www.sebokwiki.org/wiki/Alignment_and_Comparison_of_the_Standards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632848" cy="1152128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>Relationship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of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Information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Security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Standards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hlinkClick r:id="rId2"/>
              </a:rPr>
              <a:t>www.researchgate.net/figure/Relationship-of-Information-Security-Standards_fig1_228991064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48964"/>
            <a:ext cx="5688632" cy="406607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292080" y="296305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126369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ISO/IEC-25000 – </a:t>
            </a:r>
            <a:r>
              <a:rPr lang="en-US" sz="2000" b="1" dirty="0">
                <a:solidFill>
                  <a:schemeClr val="tx1"/>
                </a:solidFill>
              </a:rPr>
              <a:t>Quality Requirements and </a:t>
            </a:r>
            <a:r>
              <a:rPr lang="en-US" sz="2000" b="1" dirty="0" smtClean="0">
                <a:solidFill>
                  <a:schemeClr val="tx1"/>
                </a:solidFill>
              </a:rPr>
              <a:t>Evaluation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hlinkClick r:id="rId2"/>
              </a:rPr>
              <a:t>image.slidesharecdn.com/nevalainen-ohjelmistotuotanto-ja-jarjestelmakehitys-2017-10-18-171026072929/95/isoiec-25000-square-measurement-of-product-quality-software-system-service-data-7-638.jpg?cb=1509004381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6"/>
          <a:stretch/>
        </p:blipFill>
        <p:spPr>
          <a:xfrm>
            <a:off x="899592" y="2053336"/>
            <a:ext cx="7632848" cy="4688032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292080" y="296305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50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704856" cy="122413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VIDEO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ISO/IEC-15288 </a:t>
            </a:r>
            <a:r>
              <a:rPr lang="en-US" sz="2400" b="1" dirty="0">
                <a:solidFill>
                  <a:schemeClr val="tx1"/>
                </a:solidFill>
              </a:rPr>
              <a:t>– Standard for IS processes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5616" y="3105835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</a:t>
            </a:r>
            <a:r>
              <a:rPr lang="en-US" sz="2400">
                <a:hlinkClick r:id="rId3"/>
              </a:rPr>
              <a:t>://</a:t>
            </a:r>
            <a:r>
              <a:rPr lang="en-US" sz="2400" smtClean="0">
                <a:hlinkClick r:id="rId3"/>
              </a:rPr>
              <a:t>www.moodle.hneu.edu.ua/mod/resource/view.php?id=4649</a:t>
            </a:r>
            <a:r>
              <a:rPr lang="en-US" sz="240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48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V.M.Dubovoy</dc:creator>
  <cp:lastModifiedBy>V.M.Dubovoy</cp:lastModifiedBy>
  <cp:revision>11</cp:revision>
  <dcterms:created xsi:type="dcterms:W3CDTF">2019-01-21T18:10:14Z</dcterms:created>
  <dcterms:modified xsi:type="dcterms:W3CDTF">2019-03-06T11:57:12Z</dcterms:modified>
</cp:coreProperties>
</file>