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EC41-0433-48DA-A539-BCC4D374587C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7CD0-A469-49F0-9E28-8FBBAA3C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5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EC41-0433-48DA-A539-BCC4D374587C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7CD0-A469-49F0-9E28-8FBBAA3C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0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EC41-0433-48DA-A539-BCC4D374587C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7CD0-A469-49F0-9E28-8FBBAA3C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01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EC41-0433-48DA-A539-BCC4D374587C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7CD0-A469-49F0-9E28-8FBBAA3C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7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EC41-0433-48DA-A539-BCC4D374587C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7CD0-A469-49F0-9E28-8FBBAA3C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0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EC41-0433-48DA-A539-BCC4D374587C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7CD0-A469-49F0-9E28-8FBBAA3C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57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EC41-0433-48DA-A539-BCC4D374587C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7CD0-A469-49F0-9E28-8FBBAA3C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92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EC41-0433-48DA-A539-BCC4D374587C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7CD0-A469-49F0-9E28-8FBBAA3C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3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EC41-0433-48DA-A539-BCC4D374587C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7CD0-A469-49F0-9E28-8FBBAA3C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4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EC41-0433-48DA-A539-BCC4D374587C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7CD0-A469-49F0-9E28-8FBBAA3C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30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EC41-0433-48DA-A539-BCC4D374587C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7CD0-A469-49F0-9E28-8FBBAA3C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0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0EC41-0433-48DA-A539-BCC4D374587C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B7CD0-A469-49F0-9E28-8FBBAA3C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intersog.com/blog/ukrainian-it-industry-2015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ukrtrust.net/uk/articles/statti_specializovannie/2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visnuk.com.ua/uploads/pdf/tax_cod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411349"/>
            <a:ext cx="4460032" cy="638175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996952"/>
            <a:ext cx="7632848" cy="1944216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Subtopic  </a:t>
            </a:r>
            <a:r>
              <a:rPr lang="ru-RU" sz="3600" dirty="0" smtClean="0">
                <a:solidFill>
                  <a:schemeClr val="tx1"/>
                </a:solidFill>
              </a:rPr>
              <a:t>1.</a:t>
            </a:r>
            <a:r>
              <a:rPr lang="en-US" sz="3600" dirty="0" smtClean="0">
                <a:solidFill>
                  <a:schemeClr val="tx1"/>
                </a:solidFill>
              </a:rPr>
              <a:t>2.2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Taxation of the activity of IT </a:t>
            </a:r>
            <a:r>
              <a:rPr lang="en-US" sz="3600" dirty="0" smtClean="0">
                <a:solidFill>
                  <a:schemeClr val="tx1"/>
                </a:solidFill>
              </a:rPr>
              <a:t>companies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(in Ukraine)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25C9-BECE-44A6-B24B-D1E8EFD6EC3A}" type="slidenum">
              <a:rPr lang="ru-RU" smtClean="0"/>
              <a:t>1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3684"/>
            <a:ext cx="4680520" cy="85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43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303684"/>
            <a:ext cx="3861338" cy="78219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556792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https://intersog.com/blog/ukrainian-it-industry-2015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607" y="2090558"/>
            <a:ext cx="6615678" cy="44347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58739" y="1156682"/>
            <a:ext cx="2403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Ukrainian IT industry</a:t>
            </a:r>
            <a:endParaRPr lang="uk-UA" sz="2000" b="1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3684"/>
            <a:ext cx="4680520" cy="85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16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3664" y="404663"/>
            <a:ext cx="4474840" cy="78219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878186" y="1946807"/>
            <a:ext cx="477617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IT models: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/>
              <a:t>Service  (outsource, </a:t>
            </a:r>
            <a:r>
              <a:rPr lang="en-US" sz="2800" dirty="0" err="1" smtClean="0"/>
              <a:t>outstaff</a:t>
            </a:r>
            <a:r>
              <a:rPr lang="en-US" sz="2800" dirty="0" smtClean="0"/>
              <a:t>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Product;</a:t>
            </a:r>
            <a:endParaRPr lang="uk-UA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Delivery.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3684"/>
            <a:ext cx="4680520" cy="85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5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65415" y="332656"/>
            <a:ext cx="3611041" cy="78219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5279" y="1456655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 Taxation of the activity of IT </a:t>
            </a:r>
            <a:r>
              <a:rPr lang="en-US" sz="2400" b="1" dirty="0" smtClean="0"/>
              <a:t>companies in Ukraine</a:t>
            </a:r>
          </a:p>
          <a:p>
            <a:r>
              <a:rPr lang="en-US" sz="2400" b="1" dirty="0">
                <a:hlinkClick r:id="rId2"/>
              </a:rPr>
              <a:t>http://</a:t>
            </a:r>
            <a:r>
              <a:rPr lang="en-US" sz="2400" b="1" dirty="0" smtClean="0">
                <a:hlinkClick r:id="rId2"/>
              </a:rPr>
              <a:t>ukrtrust.net/uk/articles/statti_specializovannie/29</a:t>
            </a:r>
            <a:endParaRPr lang="en-US" sz="2400" b="1" dirty="0" smtClean="0"/>
          </a:p>
          <a:p>
            <a:pPr algn="ctr"/>
            <a:endParaRPr lang="en-US" sz="24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65382" y="2300679"/>
            <a:ext cx="79390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According to the changes in the Tax Code of Ukraine, since January 1, 2013, the subjects of the software </a:t>
            </a:r>
            <a:r>
              <a:rPr lang="en-US" sz="2400" dirty="0" smtClean="0"/>
              <a:t>industry (SSI) may </a:t>
            </a:r>
            <a:r>
              <a:rPr lang="en-US" sz="2400" dirty="0"/>
              <a:t>switch to preferential taxation.</a:t>
            </a:r>
            <a:endParaRPr lang="en-US" sz="2400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733440" y="3789040"/>
            <a:ext cx="77272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Such subjects </a:t>
            </a:r>
            <a:r>
              <a:rPr lang="en-US" sz="2400" dirty="0"/>
              <a:t>are exempted from payment of VAT from the delivery of software products by 1 January 2023.</a:t>
            </a:r>
            <a:endParaRPr lang="uk-UA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50263" y="6021288"/>
            <a:ext cx="2855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/>
              <a:t>Tax Code of Ukraine </a:t>
            </a:r>
            <a:endParaRPr lang="uk-UA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3684"/>
            <a:ext cx="4680520" cy="85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30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3692" y="374999"/>
            <a:ext cx="3826768" cy="78219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0772" y="1244202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 Taxation of the activity of IT </a:t>
            </a:r>
            <a:r>
              <a:rPr lang="en-US" sz="2400" b="1" dirty="0" smtClean="0"/>
              <a:t>companies in Ukraine</a:t>
            </a:r>
          </a:p>
          <a:p>
            <a:r>
              <a:rPr lang="en-US" sz="2400" b="1" dirty="0">
                <a:hlinkClick r:id="rId2"/>
              </a:rPr>
              <a:t>http://</a:t>
            </a:r>
            <a:r>
              <a:rPr lang="en-US" sz="2400" b="1" dirty="0" smtClean="0">
                <a:hlinkClick r:id="rId2"/>
              </a:rPr>
              <a:t>www.visnuk.com.ua/uploads/pdf/tax_code.pdf</a:t>
            </a:r>
            <a:endParaRPr lang="en-US" sz="2400" b="1" dirty="0" smtClean="0"/>
          </a:p>
          <a:p>
            <a:pPr algn="ctr"/>
            <a:endParaRPr lang="en-US" sz="2400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661166" y="1844824"/>
            <a:ext cx="792088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en-US" dirty="0" smtClean="0"/>
          </a:p>
          <a:p>
            <a:pPr fontAlgn="base"/>
            <a:r>
              <a:rPr lang="en-US" dirty="0"/>
              <a:t>The PPI subject is a legal entity, a business entity that collects the following criteria for the last four reporting quarters:</a:t>
            </a:r>
          </a:p>
          <a:p>
            <a:pPr fontAlgn="base"/>
            <a:r>
              <a:rPr lang="en-US" dirty="0"/>
              <a:t>• The share of income of a subject from the implementation of types of economic activity in the field of software industry, as defined in </a:t>
            </a:r>
            <a:r>
              <a:rPr lang="en-US" dirty="0" err="1"/>
              <a:t>subclause</a:t>
            </a:r>
            <a:r>
              <a:rPr lang="en-US" dirty="0"/>
              <a:t> 1.5 of clause 15 of subsection 10 of section 20 of the IPC, is at least 70% of all income received by the business entity from the sale of goods, the execution of works , provision of services;</a:t>
            </a:r>
          </a:p>
          <a:p>
            <a:pPr fontAlgn="base"/>
            <a:r>
              <a:rPr lang="en-US" dirty="0"/>
              <a:t>• The initial value of fixed assets and / or intangible assets of a business entity exceeds 50 times the minimum wage established on January 1 of the reporting (tax) year;</a:t>
            </a:r>
          </a:p>
          <a:p>
            <a:pPr fontAlgn="base"/>
            <a:r>
              <a:rPr lang="en-US" dirty="0"/>
              <a:t>• There is no tax liability for a business entity;</a:t>
            </a:r>
          </a:p>
          <a:p>
            <a:pPr fontAlgn="base"/>
            <a:r>
              <a:rPr lang="en-US" dirty="0"/>
              <a:t>• The case of bankruptcy is not filed regarding a business entity.</a:t>
            </a:r>
            <a:endParaRPr lang="en-US" sz="2000" dirty="0" smtClean="0"/>
          </a:p>
          <a:p>
            <a:pPr fontAlgn="base"/>
            <a:endParaRPr lang="en-US" sz="2000" smtClean="0"/>
          </a:p>
          <a:p>
            <a:pPr fontAlgn="base"/>
            <a:r>
              <a:rPr lang="en-US" sz="2000" smtClean="0"/>
              <a:t>Source</a:t>
            </a:r>
            <a:r>
              <a:rPr lang="en-US" sz="2000" dirty="0" smtClean="0"/>
              <a:t>: </a:t>
            </a:r>
            <a:r>
              <a:rPr lang="en-US" sz="2000" dirty="0"/>
              <a:t>Tax Code of Ukraine </a:t>
            </a:r>
            <a:endParaRPr lang="uk-UA" sz="2000" dirty="0"/>
          </a:p>
          <a:p>
            <a:pPr fontAlgn="base"/>
            <a:endParaRPr lang="uk-UA" sz="2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3684"/>
            <a:ext cx="4680520" cy="85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42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256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IT infrastructure</vt:lpstr>
      <vt:lpstr>IT infrastructure</vt:lpstr>
      <vt:lpstr>IT infrastructure</vt:lpstr>
      <vt:lpstr>IT infrastructure</vt:lpstr>
      <vt:lpstr>IT infrastructure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infrastructure</dc:title>
  <dc:creator>V.M.Dubovoy</dc:creator>
  <cp:lastModifiedBy>V.M.Dubovoy</cp:lastModifiedBy>
  <cp:revision>8</cp:revision>
  <dcterms:created xsi:type="dcterms:W3CDTF">2019-01-22T17:36:52Z</dcterms:created>
  <dcterms:modified xsi:type="dcterms:W3CDTF">2019-03-06T20:04:18Z</dcterms:modified>
</cp:coreProperties>
</file>