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3" r:id="rId5"/>
    <p:sldId id="261" r:id="rId6"/>
    <p:sldId id="259" r:id="rId7"/>
    <p:sldId id="26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lvl1pPr>
              <a:defRPr/>
            </a:lvl1pPr>
          </a:lstStyle>
          <a:p>
            <a:pPr>
              <a:defRPr/>
            </a:pPr>
            <a:fld id="{5627A0DD-3722-4580-8551-AB997ECD96B5}" type="datetimeFigureOut">
              <a:rPr lang="en-US"/>
              <a:pPr>
                <a:defRPr/>
              </a:pPr>
              <a:t>2/27/2019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238D67F-3C24-48A2-B44D-9663975258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33C32A76-DDBA-4F7B-8D84-E23CECFCCD83}" type="datetimeFigureOut">
              <a:rPr lang="en-US"/>
              <a:pPr>
                <a:defRPr/>
              </a:pPr>
              <a:t>2/27/2019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320BFAFD-45B4-4B85-BDB5-FF246428FF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7DA3C1F8-2620-4C5A-9140-8CF33FF9EA63}" type="datetimeFigureOut">
              <a:rPr lang="en-US"/>
              <a:pPr>
                <a:defRPr/>
              </a:pPr>
              <a:t>2/27/2019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8FE666B1-764A-46DF-8652-FADEB92EEB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7686506E-BF1B-4173-8A39-D9D6DCD593C0}" type="datetimeFigureOut">
              <a:rPr lang="en-US"/>
              <a:pPr>
                <a:defRPr/>
              </a:pPr>
              <a:t>2/27/2019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31274DAA-1280-4360-8DE7-C92C564835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4EFE71B-53B8-4B8E-A8B8-38D4A4D11167}" type="datetimeFigureOut">
              <a:rPr lang="en-US"/>
              <a:pPr>
                <a:defRPr/>
              </a:pPr>
              <a:t>2/27/2019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6138713F-B61B-4F03-8F03-E294227642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lstStyle>
          <a:p>
            <a:pPr>
              <a:defRPr/>
            </a:pPr>
            <a:fld id="{574CE30B-5FF0-496D-A051-9618EF512D19}" type="datetimeFigureOut">
              <a:rPr lang="en-US"/>
              <a:pPr>
                <a:defRPr/>
              </a:pPr>
              <a:t>2/27/2019</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A3A90792-FCDF-42DA-8B79-CD31C57F4B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A89CFD4F-965E-446A-9D12-A0F879A75753}" type="datetimeFigureOut">
              <a:rPr lang="en-US"/>
              <a:pPr>
                <a:defRPr/>
              </a:pPr>
              <a:t>2/27/2019</a:t>
            </a:fld>
            <a:endParaRPr lang="en-US"/>
          </a:p>
        </p:txBody>
      </p:sp>
      <p:sp>
        <p:nvSpPr>
          <p:cNvPr id="8" name="Нижний колонтитул 4"/>
          <p:cNvSpPr>
            <a:spLocks noGrp="1"/>
          </p:cNvSpPr>
          <p:nvPr>
            <p:ph type="ftr" sz="quarter" idx="11"/>
          </p:nvPr>
        </p:nvSpPr>
        <p:spPr/>
        <p:txBody>
          <a:bodyPr/>
          <a:lstStyle>
            <a:lvl1pPr>
              <a:defRPr/>
            </a:lvl1pPr>
          </a:lstStyle>
          <a:p>
            <a:pPr>
              <a:defRPr/>
            </a:pPr>
            <a:endParaRPr lang="en-US"/>
          </a:p>
        </p:txBody>
      </p:sp>
      <p:sp>
        <p:nvSpPr>
          <p:cNvPr id="9" name="Номер слайда 5"/>
          <p:cNvSpPr>
            <a:spLocks noGrp="1"/>
          </p:cNvSpPr>
          <p:nvPr>
            <p:ph type="sldNum" sz="quarter" idx="12"/>
          </p:nvPr>
        </p:nvSpPr>
        <p:spPr/>
        <p:txBody>
          <a:bodyPr/>
          <a:lstStyle>
            <a:lvl1pPr>
              <a:defRPr/>
            </a:lvl1pPr>
          </a:lstStyle>
          <a:p>
            <a:pPr>
              <a:defRPr/>
            </a:pPr>
            <a:fld id="{01B7C42C-500E-452B-8785-46645CD457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3"/>
          <p:cNvSpPr>
            <a:spLocks noGrp="1"/>
          </p:cNvSpPr>
          <p:nvPr>
            <p:ph type="dt" sz="half" idx="10"/>
          </p:nvPr>
        </p:nvSpPr>
        <p:spPr/>
        <p:txBody>
          <a:bodyPr/>
          <a:lstStyle>
            <a:lvl1pPr>
              <a:defRPr/>
            </a:lvl1pPr>
          </a:lstStyle>
          <a:p>
            <a:pPr>
              <a:defRPr/>
            </a:pPr>
            <a:fld id="{DCEDCBF1-DAA4-46BF-9317-AD823B793474}" type="datetimeFigureOut">
              <a:rPr lang="en-US"/>
              <a:pPr>
                <a:defRPr/>
              </a:pPr>
              <a:t>2/27/2019</a:t>
            </a:fld>
            <a:endParaRPr lang="en-US"/>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488E4CA9-8AFC-4273-9266-DD88F296662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484C170-D4EC-4649-8A0E-6C0B4DA4D189}" type="datetimeFigureOut">
              <a:rPr lang="en-US"/>
              <a:pPr>
                <a:defRPr/>
              </a:pPr>
              <a:t>2/27/2019</a:t>
            </a:fld>
            <a:endParaRPr lang="en-US"/>
          </a:p>
        </p:txBody>
      </p:sp>
      <p:sp>
        <p:nvSpPr>
          <p:cNvPr id="3" name="Нижний колонтитул 4"/>
          <p:cNvSpPr>
            <a:spLocks noGrp="1"/>
          </p:cNvSpPr>
          <p:nvPr>
            <p:ph type="ftr" sz="quarter" idx="11"/>
          </p:nvPr>
        </p:nvSpPr>
        <p:spPr/>
        <p:txBody>
          <a:bodyPr/>
          <a:lstStyle>
            <a:lvl1pPr>
              <a:defRPr/>
            </a:lvl1pPr>
          </a:lstStyle>
          <a:p>
            <a:pPr>
              <a:defRPr/>
            </a:pPr>
            <a:endParaRPr lang="en-US"/>
          </a:p>
        </p:txBody>
      </p:sp>
      <p:sp>
        <p:nvSpPr>
          <p:cNvPr id="4" name="Номер слайда 5"/>
          <p:cNvSpPr>
            <a:spLocks noGrp="1"/>
          </p:cNvSpPr>
          <p:nvPr>
            <p:ph type="sldNum" sz="quarter" idx="12"/>
          </p:nvPr>
        </p:nvSpPr>
        <p:spPr/>
        <p:txBody>
          <a:bodyPr/>
          <a:lstStyle>
            <a:lvl1pPr>
              <a:defRPr/>
            </a:lvl1pPr>
          </a:lstStyle>
          <a:p>
            <a:pPr>
              <a:defRPr/>
            </a:pPr>
            <a:fld id="{B532763C-2243-4881-9A01-49CD78EA1EE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289A886-34C6-4D1F-91C9-FFB01FCAB263}" type="datetimeFigureOut">
              <a:rPr lang="en-US"/>
              <a:pPr>
                <a:defRPr/>
              </a:pPr>
              <a:t>2/27/2019</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502481C7-0AB9-4FC7-8C5D-59AE40C023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E19A866-133C-430C-A226-1B4277053342}" type="datetimeFigureOut">
              <a:rPr lang="en-US"/>
              <a:pPr>
                <a:defRPr/>
              </a:pPr>
              <a:t>2/27/2019</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293E7E2C-9DFC-4B91-9ACD-8DA7E21631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4E674EF-CB84-4F33-86C6-18154B260C6A}" type="datetimeFigureOut">
              <a:rPr lang="en-US"/>
              <a:pPr>
                <a:defRPr/>
              </a:pPr>
              <a:t>2/27/2019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F008C8D-83C8-4070-8D9E-D5DB0C460C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lideplayer.com/slide/3881299/"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lideplayer.com/slide/3881299/"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lideplayer.com/slide/3881299/"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lideplayer.com/slide/3881299/" TargetMode="Externa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https://slideplayer.com/slide/388129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elib.lutsk-ntu.com.ua/book/tf/kpv_ta_tm/2009/09-026/Lectures_Eng/theor_05_ENG.ht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одзаголовок 2"/>
          <p:cNvSpPr>
            <a:spLocks noGrp="1"/>
          </p:cNvSpPr>
          <p:nvPr>
            <p:ph type="subTitle" idx="1"/>
          </p:nvPr>
        </p:nvSpPr>
        <p:spPr>
          <a:xfrm>
            <a:off x="755650" y="2997200"/>
            <a:ext cx="7632700" cy="1368425"/>
          </a:xfrm>
        </p:spPr>
        <p:txBody>
          <a:bodyPr/>
          <a:lstStyle/>
          <a:p>
            <a:pPr eaLnBrk="1" hangingPunct="1"/>
            <a:r>
              <a:rPr lang="en-US" sz="3600" smtClean="0">
                <a:solidFill>
                  <a:schemeClr val="tx1"/>
                </a:solidFill>
              </a:rPr>
              <a:t>Subtopic  </a:t>
            </a:r>
            <a:r>
              <a:rPr lang="ru-RU" sz="3600" smtClean="0">
                <a:solidFill>
                  <a:schemeClr val="tx1"/>
                </a:solidFill>
              </a:rPr>
              <a:t>1.</a:t>
            </a:r>
            <a:r>
              <a:rPr lang="en-US" sz="3600" smtClean="0">
                <a:solidFill>
                  <a:schemeClr val="tx1"/>
                </a:solidFill>
              </a:rPr>
              <a:t>2.</a:t>
            </a:r>
            <a:r>
              <a:rPr lang="ru-RU" sz="3600" smtClean="0">
                <a:solidFill>
                  <a:schemeClr val="tx1"/>
                </a:solidFill>
              </a:rPr>
              <a:t>1 </a:t>
            </a:r>
            <a:r>
              <a:rPr lang="en-US" sz="3600" smtClean="0">
                <a:solidFill>
                  <a:schemeClr val="tx1"/>
                </a:solidFill>
              </a:rPr>
              <a:t>Intellectual property</a:t>
            </a:r>
            <a:endParaRPr lang="ru-RU" sz="3600" smtClean="0">
              <a:solidFill>
                <a:schemeClr val="tx1"/>
              </a:solidFill>
            </a:endParaRPr>
          </a:p>
        </p:txBody>
      </p:sp>
      <p:grpSp>
        <p:nvGrpSpPr>
          <p:cNvPr id="9" name="Группа 8"/>
          <p:cNvGrpSpPr/>
          <p:nvPr/>
        </p:nvGrpSpPr>
        <p:grpSpPr>
          <a:xfrm>
            <a:off x="755576" y="404665"/>
            <a:ext cx="7776864" cy="654670"/>
            <a:chOff x="0" y="0"/>
            <a:chExt cx="8635729" cy="852985"/>
          </a:xfrm>
        </p:grpSpPr>
        <p:sp>
          <p:nvSpPr>
            <p:cNvPr id="10"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5"/>
          <p:cNvSpPr>
            <a:spLocks noChangeArrowheads="1"/>
          </p:cNvSpPr>
          <p:nvPr/>
        </p:nvSpPr>
        <p:spPr bwMode="auto">
          <a:xfrm>
            <a:off x="2568575" y="3246438"/>
            <a:ext cx="247650" cy="366712"/>
          </a:xfrm>
          <a:prstGeom prst="rect">
            <a:avLst/>
          </a:prstGeom>
          <a:noFill/>
          <a:ln w="9525">
            <a:noFill/>
            <a:miter lim="800000"/>
            <a:headEnd/>
            <a:tailEnd/>
          </a:ln>
        </p:spPr>
        <p:txBody>
          <a:bodyPr wrap="none" anchor="ctr">
            <a:spAutoFit/>
          </a:bodyPr>
          <a:lstStyle/>
          <a:p>
            <a:r>
              <a:rPr lang="uk-UA">
                <a:hlinkClick r:id="rId2"/>
              </a:rPr>
              <a:t>/</a:t>
            </a:r>
            <a:endParaRPr lang="uk-UA"/>
          </a:p>
        </p:txBody>
      </p:sp>
      <p:grpSp>
        <p:nvGrpSpPr>
          <p:cNvPr id="9" name="Группа 8"/>
          <p:cNvGrpSpPr/>
          <p:nvPr/>
        </p:nvGrpSpPr>
        <p:grpSpPr>
          <a:xfrm>
            <a:off x="755576" y="404665"/>
            <a:ext cx="7776864" cy="654670"/>
            <a:chOff x="0" y="0"/>
            <a:chExt cx="8635729" cy="852985"/>
          </a:xfrm>
        </p:grpSpPr>
        <p:sp>
          <p:nvSpPr>
            <p:cNvPr id="10"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
        <p:nvSpPr>
          <p:cNvPr id="2" name="Прямоугольник 1"/>
          <p:cNvSpPr/>
          <p:nvPr/>
        </p:nvSpPr>
        <p:spPr>
          <a:xfrm>
            <a:off x="683568" y="1306135"/>
            <a:ext cx="7992888" cy="5324535"/>
          </a:xfrm>
          <a:prstGeom prst="rect">
            <a:avLst/>
          </a:prstGeom>
        </p:spPr>
        <p:txBody>
          <a:bodyPr wrap="square">
            <a:spAutoFit/>
          </a:bodyPr>
          <a:lstStyle/>
          <a:p>
            <a:r>
              <a:rPr lang="en-US" sz="2000" b="1" dirty="0"/>
              <a:t>Copyright</a:t>
            </a:r>
          </a:p>
          <a:p>
            <a:r>
              <a:rPr lang="en-US" sz="2000" dirty="0"/>
              <a:t>Copyright governs relationships arising from the creation and use of works of science, literature and art. The basis of copyright is the concept of "work", meaning the original result of creative activity that exists in any objective form. It is this objective form of expression that is subject to copyright protection. Copyright does not extend to ideas, methods, processes, systems, methods, concepts, principles, discoveries, facts</a:t>
            </a:r>
            <a:r>
              <a:rPr lang="en-US" sz="2000" dirty="0" smtClean="0"/>
              <a:t>.</a:t>
            </a:r>
            <a:endParaRPr lang="ru-RU" sz="2000" dirty="0" smtClean="0"/>
          </a:p>
          <a:p>
            <a:endParaRPr lang="en-US" sz="2000" dirty="0"/>
          </a:p>
          <a:p>
            <a:r>
              <a:rPr lang="en-US" sz="2000" b="1" dirty="0"/>
              <a:t>Related rights</a:t>
            </a:r>
          </a:p>
          <a:p>
            <a:r>
              <a:rPr lang="en-US" sz="2000" dirty="0"/>
              <a:t>A group of exclusive rights, created in the second half of the 20th and early 21st centuries, modeled on copyright, for activities that are not creative enough to allow copyright to be extended to their results. The content of related rights is significantly different in different countries. The most common examples are the exclusive right of performing musicians, phonogram manufacturers, and broadcasting organizations</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5"/>
          <p:cNvSpPr>
            <a:spLocks noChangeArrowheads="1"/>
          </p:cNvSpPr>
          <p:nvPr/>
        </p:nvSpPr>
        <p:spPr bwMode="auto">
          <a:xfrm>
            <a:off x="2568575" y="3246438"/>
            <a:ext cx="247650" cy="366712"/>
          </a:xfrm>
          <a:prstGeom prst="rect">
            <a:avLst/>
          </a:prstGeom>
          <a:noFill/>
          <a:ln w="9525">
            <a:noFill/>
            <a:miter lim="800000"/>
            <a:headEnd/>
            <a:tailEnd/>
          </a:ln>
        </p:spPr>
        <p:txBody>
          <a:bodyPr wrap="none" anchor="ctr">
            <a:spAutoFit/>
          </a:bodyPr>
          <a:lstStyle/>
          <a:p>
            <a:r>
              <a:rPr lang="uk-UA">
                <a:hlinkClick r:id="rId2"/>
              </a:rPr>
              <a:t>/</a:t>
            </a:r>
            <a:endParaRPr lang="uk-UA"/>
          </a:p>
        </p:txBody>
      </p:sp>
      <p:grpSp>
        <p:nvGrpSpPr>
          <p:cNvPr id="9" name="Группа 8"/>
          <p:cNvGrpSpPr/>
          <p:nvPr/>
        </p:nvGrpSpPr>
        <p:grpSpPr>
          <a:xfrm>
            <a:off x="755576" y="404665"/>
            <a:ext cx="7776864" cy="654670"/>
            <a:chOff x="0" y="0"/>
            <a:chExt cx="8635729" cy="852985"/>
          </a:xfrm>
        </p:grpSpPr>
        <p:sp>
          <p:nvSpPr>
            <p:cNvPr id="10"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
        <p:nvSpPr>
          <p:cNvPr id="2" name="Прямоугольник 1"/>
          <p:cNvSpPr/>
          <p:nvPr/>
        </p:nvSpPr>
        <p:spPr>
          <a:xfrm>
            <a:off x="683568" y="1306135"/>
            <a:ext cx="7992888" cy="4708981"/>
          </a:xfrm>
          <a:prstGeom prst="rect">
            <a:avLst/>
          </a:prstGeom>
        </p:spPr>
        <p:txBody>
          <a:bodyPr wrap="square">
            <a:spAutoFit/>
          </a:bodyPr>
          <a:lstStyle/>
          <a:p>
            <a:r>
              <a:rPr lang="en-US" sz="2000" b="1" dirty="0"/>
              <a:t>Patent law</a:t>
            </a:r>
          </a:p>
          <a:p>
            <a:r>
              <a:rPr lang="en-US" sz="2000" dirty="0"/>
              <a:t>Patent law is a system of legal norms that determine the order of protection of inventions, utility models, industrial designs (often these three objects are united under a single name - “industrial property”) and selection achievements by issuing patents</a:t>
            </a:r>
            <a:r>
              <a:rPr lang="en-US" sz="2000" dirty="0" smtClean="0"/>
              <a:t>.</a:t>
            </a:r>
            <a:endParaRPr lang="ru-RU" sz="2000" dirty="0" smtClean="0"/>
          </a:p>
          <a:p>
            <a:endParaRPr lang="en-US" sz="2000" dirty="0"/>
          </a:p>
          <a:p>
            <a:r>
              <a:rPr lang="en-US" sz="2000" b="1" dirty="0"/>
              <a:t>Rights to the means of individualization</a:t>
            </a:r>
          </a:p>
          <a:p>
            <a:r>
              <a:rPr lang="en-US" sz="2000" dirty="0"/>
              <a:t>A group of intellectual property objects, the rights to which can be combined into one legal institution for the protection of marketing designations. It includes such concepts as: trademark, brand name, appellation of origin. For the first time, legal rules on the protection of means of individualization at the international level are enshrined in the Paris Convention for the Protection of Industrial Property, where a large part of the convention is devoted to trademarks than inventions and industrial designs</a:t>
            </a:r>
            <a:r>
              <a:rPr lang="en-US" sz="2000" dirty="0" smtClean="0"/>
              <a:t>.</a:t>
            </a:r>
            <a:endParaRPr lang="en-US" sz="2000" dirty="0"/>
          </a:p>
        </p:txBody>
      </p:sp>
    </p:spTree>
    <p:extLst>
      <p:ext uri="{BB962C8B-B14F-4D97-AF65-F5344CB8AC3E}">
        <p14:creationId xmlns:p14="http://schemas.microsoft.com/office/powerpoint/2010/main" val="3002698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5"/>
          <p:cNvSpPr>
            <a:spLocks noChangeArrowheads="1"/>
          </p:cNvSpPr>
          <p:nvPr/>
        </p:nvSpPr>
        <p:spPr bwMode="auto">
          <a:xfrm>
            <a:off x="2568575" y="3246438"/>
            <a:ext cx="247650" cy="366712"/>
          </a:xfrm>
          <a:prstGeom prst="rect">
            <a:avLst/>
          </a:prstGeom>
          <a:noFill/>
          <a:ln w="9525">
            <a:noFill/>
            <a:miter lim="800000"/>
            <a:headEnd/>
            <a:tailEnd/>
          </a:ln>
        </p:spPr>
        <p:txBody>
          <a:bodyPr wrap="none" anchor="ctr">
            <a:spAutoFit/>
          </a:bodyPr>
          <a:lstStyle/>
          <a:p>
            <a:r>
              <a:rPr lang="uk-UA">
                <a:hlinkClick r:id="rId2"/>
              </a:rPr>
              <a:t>/</a:t>
            </a:r>
            <a:endParaRPr lang="uk-UA"/>
          </a:p>
        </p:txBody>
      </p:sp>
      <p:grpSp>
        <p:nvGrpSpPr>
          <p:cNvPr id="9" name="Группа 8"/>
          <p:cNvGrpSpPr/>
          <p:nvPr/>
        </p:nvGrpSpPr>
        <p:grpSpPr>
          <a:xfrm>
            <a:off x="755576" y="404665"/>
            <a:ext cx="7776864" cy="654670"/>
            <a:chOff x="0" y="0"/>
            <a:chExt cx="8635729" cy="852985"/>
          </a:xfrm>
        </p:grpSpPr>
        <p:sp>
          <p:nvSpPr>
            <p:cNvPr id="10"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
        <p:nvSpPr>
          <p:cNvPr id="2" name="Прямоугольник 1"/>
          <p:cNvSpPr/>
          <p:nvPr/>
        </p:nvSpPr>
        <p:spPr>
          <a:xfrm>
            <a:off x="395536" y="1306135"/>
            <a:ext cx="8424936" cy="5324535"/>
          </a:xfrm>
          <a:prstGeom prst="rect">
            <a:avLst/>
          </a:prstGeom>
        </p:spPr>
        <p:txBody>
          <a:bodyPr wrap="square">
            <a:spAutoFit/>
          </a:bodyPr>
          <a:lstStyle/>
          <a:p>
            <a:r>
              <a:rPr lang="en-US" sz="2000" b="1" dirty="0"/>
              <a:t>The right to trade secrets (</a:t>
            </a:r>
            <a:r>
              <a:rPr lang="en-US" sz="2000" b="1" dirty="0" smtClean="0"/>
              <a:t>know-how</a:t>
            </a:r>
            <a:r>
              <a:rPr lang="ru-RU" sz="2000" b="1" dirty="0" smtClean="0"/>
              <a:t>)</a:t>
            </a:r>
            <a:endParaRPr lang="en-US" sz="2000" b="1" dirty="0"/>
          </a:p>
          <a:p>
            <a:r>
              <a:rPr lang="en-US" sz="2000" dirty="0"/>
              <a:t>Production secrets (know-how) are information of any nature (original technologies, knowledge, skills, etc.), which are protected by trade secrets and can be sold or used to achieve competitive advantage over other business entities</a:t>
            </a:r>
            <a:r>
              <a:rPr lang="en-US" sz="2000" dirty="0" smtClean="0"/>
              <a:t>.</a:t>
            </a:r>
            <a:endParaRPr lang="ru-RU" sz="2000" dirty="0" smtClean="0"/>
          </a:p>
          <a:p>
            <a:endParaRPr lang="en-US" sz="2000" dirty="0"/>
          </a:p>
          <a:p>
            <a:r>
              <a:rPr lang="en-US" sz="2000" b="1" dirty="0"/>
              <a:t>Unfair competition</a:t>
            </a:r>
          </a:p>
          <a:p>
            <a:r>
              <a:rPr lang="en-US" sz="2000" dirty="0"/>
              <a:t>Protection against unfair competition, which is given in paragraph 3 of Art. 10-bis of the Paris Convention for the Protection of Industrial Property. In particular, the following shall be prohibited:</a:t>
            </a:r>
          </a:p>
          <a:p>
            <a:r>
              <a:rPr lang="en-US" sz="2000" dirty="0"/>
              <a:t>• all actions capable in any way to cause confusion in relation to the enterprise, products or industrial or commercial activities of a competitor;</a:t>
            </a:r>
          </a:p>
          <a:p>
            <a:r>
              <a:rPr lang="en-US" sz="2000" dirty="0"/>
              <a:t>• false claims in commercial activities that could discredit the competitor’s business, products or industrial or commercial activities;</a:t>
            </a:r>
          </a:p>
          <a:p>
            <a:r>
              <a:rPr lang="en-US" sz="2000" dirty="0"/>
              <a:t>• indications or approvals, the use of which in commercial activities may mislead the public as to the nature, method of manufacture, properties, suitability for use or the quantity of goods</a:t>
            </a:r>
            <a:r>
              <a:rPr lang="en-US" sz="2000" dirty="0" smtClean="0"/>
              <a:t>.</a:t>
            </a:r>
            <a:endParaRPr lang="en-US" sz="2000" dirty="0"/>
          </a:p>
        </p:txBody>
      </p:sp>
    </p:spTree>
    <p:extLst>
      <p:ext uri="{BB962C8B-B14F-4D97-AF65-F5344CB8AC3E}">
        <p14:creationId xmlns:p14="http://schemas.microsoft.com/office/powerpoint/2010/main" val="540558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hlinkClick r:id="rId2"/>
          </p:cNvPr>
          <p:cNvPicPr>
            <a:picLocks noChangeAspect="1" noChangeArrowheads="1"/>
          </p:cNvPicPr>
          <p:nvPr/>
        </p:nvPicPr>
        <p:blipFill>
          <a:blip r:embed="rId3"/>
          <a:srcRect l="24207" t="14143" r="22585" b="17624"/>
          <a:stretch>
            <a:fillRect/>
          </a:stretch>
        </p:blipFill>
        <p:spPr bwMode="auto">
          <a:xfrm>
            <a:off x="1258888" y="1341438"/>
            <a:ext cx="6408737" cy="4616450"/>
          </a:xfrm>
          <a:prstGeom prst="rect">
            <a:avLst/>
          </a:prstGeom>
          <a:noFill/>
          <a:ln w="9525">
            <a:noFill/>
            <a:miter lim="800000"/>
            <a:headEnd/>
            <a:tailEnd/>
          </a:ln>
        </p:spPr>
      </p:pic>
      <p:sp>
        <p:nvSpPr>
          <p:cNvPr id="14339" name="Прямоугольник 3"/>
          <p:cNvSpPr>
            <a:spLocks noChangeArrowheads="1"/>
          </p:cNvSpPr>
          <p:nvPr/>
        </p:nvSpPr>
        <p:spPr bwMode="auto">
          <a:xfrm>
            <a:off x="1900238" y="5949950"/>
            <a:ext cx="4895850" cy="460375"/>
          </a:xfrm>
          <a:prstGeom prst="rect">
            <a:avLst/>
          </a:prstGeom>
          <a:noFill/>
          <a:ln w="9525">
            <a:noFill/>
            <a:miter lim="800000"/>
            <a:headEnd/>
            <a:tailEnd/>
          </a:ln>
        </p:spPr>
        <p:txBody>
          <a:bodyPr>
            <a:spAutoFit/>
          </a:bodyPr>
          <a:lstStyle/>
          <a:p>
            <a:pPr algn="ctr"/>
            <a:r>
              <a:rPr lang="en-US" sz="2400">
                <a:latin typeface="Calibri" pitchFamily="34" charset="0"/>
                <a:hlinkClick r:id="rId2"/>
              </a:rPr>
              <a:t>Intellectual property</a:t>
            </a:r>
            <a:r>
              <a:rPr lang="en-US" sz="2400">
                <a:latin typeface="Calibri" pitchFamily="34" charset="0"/>
              </a:rPr>
              <a:t> – slide show</a:t>
            </a:r>
          </a:p>
        </p:txBody>
      </p:sp>
      <p:sp>
        <p:nvSpPr>
          <p:cNvPr id="14340" name="Rectangle 5"/>
          <p:cNvSpPr>
            <a:spLocks noChangeArrowheads="1"/>
          </p:cNvSpPr>
          <p:nvPr/>
        </p:nvSpPr>
        <p:spPr bwMode="auto">
          <a:xfrm>
            <a:off x="2568575" y="3246438"/>
            <a:ext cx="247650" cy="366712"/>
          </a:xfrm>
          <a:prstGeom prst="rect">
            <a:avLst/>
          </a:prstGeom>
          <a:noFill/>
          <a:ln w="9525">
            <a:noFill/>
            <a:miter lim="800000"/>
            <a:headEnd/>
            <a:tailEnd/>
          </a:ln>
        </p:spPr>
        <p:txBody>
          <a:bodyPr wrap="none" anchor="ctr">
            <a:spAutoFit/>
          </a:bodyPr>
          <a:lstStyle/>
          <a:p>
            <a:r>
              <a:rPr lang="uk-UA">
                <a:hlinkClick r:id="rId2"/>
              </a:rPr>
              <a:t>/</a:t>
            </a:r>
            <a:endParaRPr lang="uk-UA"/>
          </a:p>
        </p:txBody>
      </p:sp>
      <p:sp>
        <p:nvSpPr>
          <p:cNvPr id="14341" name="Rectangle 7"/>
          <p:cNvSpPr>
            <a:spLocks noChangeArrowheads="1"/>
          </p:cNvSpPr>
          <p:nvPr/>
        </p:nvSpPr>
        <p:spPr bwMode="auto">
          <a:xfrm>
            <a:off x="2843213" y="6480175"/>
            <a:ext cx="2260600" cy="244475"/>
          </a:xfrm>
          <a:prstGeom prst="rect">
            <a:avLst/>
          </a:prstGeom>
          <a:noFill/>
          <a:ln w="9525">
            <a:noFill/>
            <a:miter lim="800000"/>
            <a:headEnd/>
            <a:tailEnd/>
          </a:ln>
        </p:spPr>
        <p:txBody>
          <a:bodyPr wrap="none">
            <a:spAutoFit/>
          </a:bodyPr>
          <a:lstStyle/>
          <a:p>
            <a:r>
              <a:rPr lang="uk-UA" sz="1000">
                <a:hlinkClick r:id="rId4"/>
              </a:rPr>
              <a:t>https://slideplayer.com/slide/3881299</a:t>
            </a:r>
            <a:endParaRPr lang="ru-RU" sz="1000"/>
          </a:p>
        </p:txBody>
      </p:sp>
      <p:grpSp>
        <p:nvGrpSpPr>
          <p:cNvPr id="9" name="Группа 8"/>
          <p:cNvGrpSpPr/>
          <p:nvPr/>
        </p:nvGrpSpPr>
        <p:grpSpPr>
          <a:xfrm>
            <a:off x="755576" y="404665"/>
            <a:ext cx="7776864" cy="654670"/>
            <a:chOff x="0" y="0"/>
            <a:chExt cx="8635729" cy="852985"/>
          </a:xfrm>
        </p:grpSpPr>
        <p:sp>
          <p:nvSpPr>
            <p:cNvPr id="10"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1" name="Рисунок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Tree>
    <p:extLst>
      <p:ext uri="{BB962C8B-B14F-4D97-AF65-F5344CB8AC3E}">
        <p14:creationId xmlns:p14="http://schemas.microsoft.com/office/powerpoint/2010/main" val="3797371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одзаголовок 3"/>
          <p:cNvSpPr>
            <a:spLocks noGrp="1"/>
          </p:cNvSpPr>
          <p:nvPr>
            <p:ph type="subTitle" idx="1"/>
          </p:nvPr>
        </p:nvSpPr>
        <p:spPr>
          <a:xfrm>
            <a:off x="611188" y="1341438"/>
            <a:ext cx="7993062" cy="5111750"/>
          </a:xfrm>
        </p:spPr>
        <p:txBody>
          <a:bodyPr/>
          <a:lstStyle/>
          <a:p>
            <a:pPr eaLnBrk="1" hangingPunct="1"/>
            <a:r>
              <a:rPr lang="en-US" smtClean="0">
                <a:solidFill>
                  <a:schemeClr val="tx1"/>
                </a:solidFill>
              </a:rPr>
              <a:t>Objects of intellectual property</a:t>
            </a:r>
          </a:p>
        </p:txBody>
      </p:sp>
      <p:graphicFrame>
        <p:nvGraphicFramePr>
          <p:cNvPr id="5" name="Таблица 4"/>
          <p:cNvGraphicFramePr>
            <a:graphicFrameLocks noGrp="1"/>
          </p:cNvGraphicFramePr>
          <p:nvPr/>
        </p:nvGraphicFramePr>
        <p:xfrm>
          <a:off x="827088" y="1989138"/>
          <a:ext cx="7488832" cy="4514800"/>
        </p:xfrm>
        <a:graphic>
          <a:graphicData uri="http://schemas.openxmlformats.org/drawingml/2006/table">
            <a:tbl>
              <a:tblPr firstRow="1" firstCol="1" bandRow="1">
                <a:tableStyleId>{5C22544A-7EE6-4342-B048-85BDC9FD1C3A}</a:tableStyleId>
              </a:tblPr>
              <a:tblGrid>
                <a:gridCol w="3015907"/>
                <a:gridCol w="4472925"/>
              </a:tblGrid>
              <a:tr h="360040">
                <a:tc>
                  <a:txBody>
                    <a:bodyPr/>
                    <a:lstStyle/>
                    <a:p>
                      <a:pPr algn="ctr">
                        <a:spcAft>
                          <a:spcPts val="0"/>
                        </a:spcAft>
                      </a:pPr>
                      <a:r>
                        <a:rPr lang="en-US" sz="2000" dirty="0">
                          <a:effectLst/>
                        </a:rPr>
                        <a:t>Category</a:t>
                      </a:r>
                      <a:endParaRPr lang="en-US" sz="2000" dirty="0">
                        <a:effectLst/>
                        <a:latin typeface="Times New Roman"/>
                        <a:ea typeface="Times New Roman"/>
                      </a:endParaRPr>
                    </a:p>
                  </a:txBody>
                  <a:tcPr marL="68580" marR="68580" marT="0" marB="0"/>
                </a:tc>
                <a:tc>
                  <a:txBody>
                    <a:bodyPr/>
                    <a:lstStyle/>
                    <a:p>
                      <a:pPr algn="ctr">
                        <a:spcAft>
                          <a:spcPts val="0"/>
                        </a:spcAft>
                      </a:pPr>
                      <a:r>
                        <a:rPr lang="en-US" sz="2000" dirty="0" smtClean="0">
                          <a:effectLst/>
                        </a:rPr>
                        <a:t>Examples</a:t>
                      </a:r>
                      <a:endParaRPr lang="en-US" sz="2000" dirty="0">
                        <a:effectLst/>
                        <a:latin typeface="Times New Roman"/>
                        <a:ea typeface="Times New Roman"/>
                      </a:endParaRPr>
                    </a:p>
                  </a:txBody>
                  <a:tcPr marL="68580" marR="68580" marT="0" marB="0"/>
                </a:tc>
              </a:tr>
              <a:tr h="360040">
                <a:tc>
                  <a:txBody>
                    <a:bodyPr/>
                    <a:lstStyle/>
                    <a:p>
                      <a:pPr>
                        <a:spcAft>
                          <a:spcPts val="0"/>
                        </a:spcAft>
                      </a:pPr>
                      <a:r>
                        <a:rPr lang="en-US" sz="2000" dirty="0">
                          <a:effectLst/>
                        </a:rPr>
                        <a:t>Inventions</a:t>
                      </a:r>
                      <a:endParaRPr lang="en-US" sz="2000" dirty="0">
                        <a:effectLst/>
                        <a:latin typeface="Times New Roman"/>
                        <a:ea typeface="Times New Roman"/>
                      </a:endParaRPr>
                    </a:p>
                  </a:txBody>
                  <a:tcPr marL="68580" marR="68580" marT="0" marB="0"/>
                </a:tc>
                <a:tc>
                  <a:txBody>
                    <a:bodyPr/>
                    <a:lstStyle/>
                    <a:p>
                      <a:pPr>
                        <a:spcAft>
                          <a:spcPts val="0"/>
                        </a:spcAft>
                      </a:pPr>
                      <a:r>
                        <a:rPr lang="en-US" sz="2000">
                          <a:effectLst/>
                        </a:rPr>
                        <a:t>Scientific discoveries</a:t>
                      </a:r>
                      <a:endParaRPr lang="en-US" sz="2000">
                        <a:effectLst/>
                        <a:latin typeface="Times New Roman"/>
                        <a:ea typeface="Times New Roman"/>
                      </a:endParaRPr>
                    </a:p>
                  </a:txBody>
                  <a:tcPr marL="68580" marR="68580" marT="0" marB="0"/>
                </a:tc>
              </a:tr>
              <a:tr h="360040">
                <a:tc>
                  <a:txBody>
                    <a:bodyPr/>
                    <a:lstStyle/>
                    <a:p>
                      <a:pPr>
                        <a:spcAft>
                          <a:spcPts val="0"/>
                        </a:spcAft>
                      </a:pPr>
                      <a:r>
                        <a:rPr lang="en-US" sz="2000" dirty="0">
                          <a:effectLst/>
                        </a:rPr>
                        <a:t> </a:t>
                      </a:r>
                      <a:endParaRPr lang="en-US" sz="2000" dirty="0">
                        <a:effectLst/>
                        <a:latin typeface="Times New Roman"/>
                        <a:ea typeface="Times New Roman"/>
                      </a:endParaRPr>
                    </a:p>
                  </a:txBody>
                  <a:tcPr marL="68580" marR="68580" marT="0" marB="0"/>
                </a:tc>
                <a:tc>
                  <a:txBody>
                    <a:bodyPr/>
                    <a:lstStyle/>
                    <a:p>
                      <a:pPr>
                        <a:spcAft>
                          <a:spcPts val="0"/>
                        </a:spcAft>
                      </a:pPr>
                      <a:r>
                        <a:rPr lang="en-US" sz="2000">
                          <a:effectLst/>
                        </a:rPr>
                        <a:t>Engineering designs</a:t>
                      </a:r>
                      <a:endParaRPr lang="en-US" sz="2000">
                        <a:effectLst/>
                        <a:latin typeface="Times New Roman"/>
                        <a:ea typeface="Times New Roman"/>
                      </a:endParaRPr>
                    </a:p>
                  </a:txBody>
                  <a:tcPr marL="68580" marR="68580" marT="0" marB="0"/>
                </a:tc>
              </a:tr>
              <a:tr h="1080120">
                <a:tc>
                  <a:txBody>
                    <a:bodyPr/>
                    <a:lstStyle/>
                    <a:p>
                      <a:pPr>
                        <a:spcAft>
                          <a:spcPts val="0"/>
                        </a:spcAft>
                      </a:pPr>
                      <a:r>
                        <a:rPr lang="en-US" sz="2000" dirty="0">
                          <a:effectLst/>
                        </a:rPr>
                        <a:t> </a:t>
                      </a:r>
                      <a:endParaRPr lang="en-US" sz="2000" dirty="0">
                        <a:effectLst/>
                        <a:latin typeface="Times New Roman"/>
                        <a:ea typeface="Times New Roman"/>
                      </a:endParaRPr>
                    </a:p>
                  </a:txBody>
                  <a:tcPr marL="68580" marR="68580" marT="0" marB="0"/>
                </a:tc>
                <a:tc>
                  <a:txBody>
                    <a:bodyPr/>
                    <a:lstStyle/>
                    <a:p>
                      <a:pPr>
                        <a:spcAft>
                          <a:spcPts val="0"/>
                        </a:spcAft>
                      </a:pPr>
                      <a:r>
                        <a:rPr lang="en-US" sz="2000">
                          <a:effectLst/>
                        </a:rPr>
                        <a:t>Algorithms, programs, sets and databases, communication protocols, information processing techniques ...</a:t>
                      </a:r>
                      <a:endParaRPr lang="en-US" sz="2000">
                        <a:effectLst/>
                        <a:latin typeface="Times New Roman"/>
                        <a:ea typeface="Times New Roman"/>
                      </a:endParaRPr>
                    </a:p>
                  </a:txBody>
                  <a:tcPr marL="68580" marR="68580" marT="0" marB="0"/>
                </a:tc>
              </a:tr>
              <a:tr h="360040">
                <a:tc>
                  <a:txBody>
                    <a:bodyPr/>
                    <a:lstStyle/>
                    <a:p>
                      <a:pPr>
                        <a:spcAft>
                          <a:spcPts val="0"/>
                        </a:spcAft>
                      </a:pPr>
                      <a:r>
                        <a:rPr lang="en-US" sz="2000" dirty="0">
                          <a:effectLst/>
                        </a:rPr>
                        <a:t> </a:t>
                      </a:r>
                      <a:endParaRPr lang="en-US" sz="2000" dirty="0">
                        <a:effectLst/>
                        <a:latin typeface="Times New Roman"/>
                        <a:ea typeface="Times New Roman"/>
                      </a:endParaRPr>
                    </a:p>
                  </a:txBody>
                  <a:tcPr marL="68580" marR="68580" marT="0" marB="0"/>
                </a:tc>
                <a:tc>
                  <a:txBody>
                    <a:bodyPr/>
                    <a:lstStyle/>
                    <a:p>
                      <a:pPr>
                        <a:spcAft>
                          <a:spcPts val="0"/>
                        </a:spcAft>
                      </a:pPr>
                      <a:r>
                        <a:rPr lang="en-US" sz="2000" dirty="0">
                          <a:effectLst/>
                        </a:rPr>
                        <a:t>Pharmaceutical formulas</a:t>
                      </a:r>
                      <a:endParaRPr lang="en-US" sz="2000" dirty="0">
                        <a:effectLst/>
                        <a:latin typeface="Times New Roman"/>
                        <a:ea typeface="Times New Roman"/>
                      </a:endParaRPr>
                    </a:p>
                  </a:txBody>
                  <a:tcPr marL="68580" marR="68580" marT="0" marB="0"/>
                </a:tc>
              </a:tr>
              <a:tr h="1080120">
                <a:tc>
                  <a:txBody>
                    <a:bodyPr/>
                    <a:lstStyle/>
                    <a:p>
                      <a:pPr>
                        <a:spcAft>
                          <a:spcPts val="0"/>
                        </a:spcAft>
                      </a:pPr>
                      <a:r>
                        <a:rPr lang="en-US" sz="2000" dirty="0">
                          <a:effectLst/>
                        </a:rPr>
                        <a:t>Literary and artistic works</a:t>
                      </a:r>
                      <a:endParaRPr lang="en-US" sz="2000" dirty="0">
                        <a:effectLst/>
                        <a:latin typeface="Times New Roman"/>
                        <a:ea typeface="Times New Roman"/>
                      </a:endParaRPr>
                    </a:p>
                  </a:txBody>
                  <a:tcPr marL="68580" marR="68580" marT="0" marB="0"/>
                </a:tc>
                <a:tc>
                  <a:txBody>
                    <a:bodyPr/>
                    <a:lstStyle/>
                    <a:p>
                      <a:pPr>
                        <a:spcAft>
                          <a:spcPts val="0"/>
                        </a:spcAft>
                      </a:pPr>
                      <a:r>
                        <a:rPr lang="en-US" sz="2000">
                          <a:effectLst/>
                        </a:rPr>
                        <a:t>Novels, poems, plays, films, musical works, drawings, paintings, photographs, sculptures, architectural designs,…</a:t>
                      </a:r>
                      <a:endParaRPr lang="en-US" sz="2000">
                        <a:effectLst/>
                        <a:latin typeface="Times New Roman"/>
                        <a:ea typeface="Times New Roman"/>
                      </a:endParaRPr>
                    </a:p>
                  </a:txBody>
                  <a:tcPr marL="68580" marR="68580" marT="0" marB="0"/>
                </a:tc>
              </a:tr>
              <a:tr h="720080">
                <a:tc>
                  <a:txBody>
                    <a:bodyPr/>
                    <a:lstStyle/>
                    <a:p>
                      <a:pPr>
                        <a:spcAft>
                          <a:spcPts val="0"/>
                        </a:spcAft>
                      </a:pPr>
                      <a:r>
                        <a:rPr lang="en-US" sz="2000">
                          <a:effectLst/>
                        </a:rPr>
                        <a:t>Symbols, names, images, and designs used in commerce</a:t>
                      </a:r>
                      <a:endParaRPr lang="en-US" sz="2000">
                        <a:effectLst/>
                        <a:latin typeface="Times New Roman"/>
                        <a:ea typeface="Times New Roman"/>
                      </a:endParaRPr>
                    </a:p>
                  </a:txBody>
                  <a:tcPr marL="68580" marR="68580" marT="0" marB="0"/>
                </a:tc>
                <a:tc>
                  <a:txBody>
                    <a:bodyPr/>
                    <a:lstStyle/>
                    <a:p>
                      <a:pPr>
                        <a:spcAft>
                          <a:spcPts val="0"/>
                        </a:spcAft>
                      </a:pPr>
                      <a:r>
                        <a:rPr lang="en-US" sz="2000" dirty="0">
                          <a:effectLst/>
                        </a:rPr>
                        <a:t>Corporate names, slogans, logos</a:t>
                      </a:r>
                      <a:endParaRPr lang="en-US" sz="2000" dirty="0">
                        <a:effectLst/>
                        <a:latin typeface="Times New Roman"/>
                        <a:ea typeface="Times New Roman"/>
                      </a:endParaRPr>
                    </a:p>
                  </a:txBody>
                  <a:tcPr marL="68580" marR="68580" marT="0" marB="0"/>
                </a:tc>
              </a:tr>
            </a:tbl>
          </a:graphicData>
        </a:graphic>
      </p:graphicFrame>
      <p:grpSp>
        <p:nvGrpSpPr>
          <p:cNvPr id="7" name="Группа 6"/>
          <p:cNvGrpSpPr/>
          <p:nvPr/>
        </p:nvGrpSpPr>
        <p:grpSpPr>
          <a:xfrm>
            <a:off x="755576" y="404665"/>
            <a:ext cx="7776864" cy="654670"/>
            <a:chOff x="0" y="0"/>
            <a:chExt cx="8635729" cy="852985"/>
          </a:xfrm>
        </p:grpSpPr>
        <p:sp>
          <p:nvSpPr>
            <p:cNvPr id="8"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Группа 7"/>
          <p:cNvGrpSpPr/>
          <p:nvPr/>
        </p:nvGrpSpPr>
        <p:grpSpPr>
          <a:xfrm>
            <a:off x="755576" y="332656"/>
            <a:ext cx="7776864" cy="654670"/>
            <a:chOff x="0" y="0"/>
            <a:chExt cx="8635729" cy="852985"/>
          </a:xfrm>
        </p:grpSpPr>
        <p:sp>
          <p:nvSpPr>
            <p:cNvPr id="9" name="Заголовок 1"/>
            <p:cNvSpPr>
              <a:spLocks noGrp="1"/>
            </p:cNvSpPr>
            <p:nvPr/>
          </p:nvSpPr>
          <p:spPr>
            <a:xfrm>
              <a:off x="4967785" y="109182"/>
              <a:ext cx="3667944" cy="638175"/>
            </a:xfrm>
            <a:prstGeom prst="rect">
              <a:avLst/>
            </a:prstGeom>
          </p:spPr>
          <p:txBody>
            <a:bodyPr vert="horz" lIns="91440" tIns="45720" rIns="91440" bIns="45720" rtlCol="0" anchor="ctr">
              <a:noAutofit/>
            </a:bodyPr>
            <a:lstStyle/>
            <a:p>
              <a:pPr algn="ctr">
                <a:spcAft>
                  <a:spcPts val="0"/>
                </a:spcAft>
              </a:pPr>
              <a:r>
                <a:rPr lang="en-US" sz="2800" b="1" kern="1200" dirty="0">
                  <a:solidFill>
                    <a:srgbClr val="000000"/>
                  </a:solidFill>
                  <a:effectLst/>
                  <a:latin typeface="Cambria"/>
                  <a:ea typeface="Times New Roman"/>
                  <a:cs typeface="Times New Roman"/>
                </a:rPr>
                <a:t>IT infrastructure</a:t>
              </a:r>
              <a:endParaRPr lang="en-US" sz="2800" dirty="0">
                <a:effectLst/>
                <a:latin typeface="Times New Roman"/>
                <a:ea typeface="Times New Roman"/>
              </a:endParaRP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81182" cy="852985"/>
            </a:xfrm>
            <a:prstGeom prst="rect">
              <a:avLst/>
            </a:prstGeom>
          </p:spPr>
        </p:pic>
      </p:grpSp>
      <p:sp>
        <p:nvSpPr>
          <p:cNvPr id="16387" name="Подзаголовок 3"/>
          <p:cNvSpPr>
            <a:spLocks noGrp="1"/>
          </p:cNvSpPr>
          <p:nvPr>
            <p:ph type="subTitle" idx="1"/>
          </p:nvPr>
        </p:nvSpPr>
        <p:spPr>
          <a:xfrm>
            <a:off x="251805" y="1059335"/>
            <a:ext cx="8568952" cy="857497"/>
          </a:xfrm>
        </p:spPr>
        <p:txBody>
          <a:bodyPr/>
          <a:lstStyle/>
          <a:p>
            <a:pPr eaLnBrk="1" hangingPunct="1">
              <a:spcBef>
                <a:spcPts val="0"/>
              </a:spcBef>
            </a:pPr>
            <a:r>
              <a:rPr lang="en-US" sz="2400" dirty="0" smtClean="0">
                <a:solidFill>
                  <a:schemeClr val="tx1"/>
                </a:solidFill>
              </a:rPr>
              <a:t>System of intellectual </a:t>
            </a:r>
            <a:r>
              <a:rPr lang="en-US" sz="2400" dirty="0">
                <a:solidFill>
                  <a:schemeClr val="tx1"/>
                </a:solidFill>
              </a:rPr>
              <a:t>property </a:t>
            </a:r>
            <a:r>
              <a:rPr lang="en-US" sz="2400" dirty="0" smtClean="0">
                <a:solidFill>
                  <a:schemeClr val="tx1"/>
                </a:solidFill>
              </a:rPr>
              <a:t>protection in Ukraine</a:t>
            </a:r>
          </a:p>
          <a:p>
            <a:pPr eaLnBrk="1" hangingPunct="1">
              <a:spcBef>
                <a:spcPts val="0"/>
              </a:spcBef>
            </a:pPr>
            <a:r>
              <a:rPr lang="en-US" sz="1600" dirty="0">
                <a:solidFill>
                  <a:schemeClr val="tx1"/>
                </a:solidFill>
                <a:hlinkClick r:id="rId3"/>
              </a:rPr>
              <a:t>http://</a:t>
            </a:r>
            <a:r>
              <a:rPr lang="en-US" sz="1600" dirty="0" smtClean="0">
                <a:solidFill>
                  <a:schemeClr val="tx1"/>
                </a:solidFill>
                <a:hlinkClick r:id="rId3"/>
              </a:rPr>
              <a:t>elib.lutsk-ntu.com.ua/book/tf/kpv_ta_tm/2009/09-026/Lectures_Eng/theor_05_ENG.htm</a:t>
            </a:r>
            <a:r>
              <a:rPr lang="en-US" sz="1600" dirty="0" smtClean="0">
                <a:solidFill>
                  <a:schemeClr val="tx1"/>
                </a:solidFill>
              </a:rPr>
              <a:t> </a:t>
            </a:r>
          </a:p>
        </p:txBody>
      </p:sp>
      <p:grpSp>
        <p:nvGrpSpPr>
          <p:cNvPr id="11" name="Группа 10"/>
          <p:cNvGrpSpPr/>
          <p:nvPr/>
        </p:nvGrpSpPr>
        <p:grpSpPr>
          <a:xfrm>
            <a:off x="1403648" y="2164457"/>
            <a:ext cx="6120679" cy="4360887"/>
            <a:chOff x="0" y="0"/>
            <a:chExt cx="3493267" cy="3105186"/>
          </a:xfrm>
        </p:grpSpPr>
        <p:sp>
          <p:nvSpPr>
            <p:cNvPr id="12" name="Поле 5"/>
            <p:cNvSpPr txBox="1"/>
            <p:nvPr/>
          </p:nvSpPr>
          <p:spPr>
            <a:xfrm>
              <a:off x="327804" y="0"/>
              <a:ext cx="2907030" cy="318770"/>
            </a:xfrm>
            <a:prstGeom prst="rect">
              <a:avLst/>
            </a:prstGeom>
            <a:solidFill>
              <a:schemeClr val="lt1"/>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en-US" b="1">
                  <a:solidFill>
                    <a:srgbClr val="31859C"/>
                  </a:solidFill>
                  <a:effectLst/>
                  <a:ea typeface="Calibri"/>
                  <a:cs typeface="Times New Roman"/>
                </a:rPr>
                <a:t>Ministry of education and science of Ukraine</a:t>
              </a:r>
              <a:endParaRPr lang="en-US">
                <a:effectLst/>
                <a:ea typeface="Calibri"/>
                <a:cs typeface="Times New Roman"/>
              </a:endParaRPr>
            </a:p>
          </p:txBody>
        </p:sp>
        <p:sp>
          <p:nvSpPr>
            <p:cNvPr id="13" name="Поле 7"/>
            <p:cNvSpPr txBox="1"/>
            <p:nvPr/>
          </p:nvSpPr>
          <p:spPr>
            <a:xfrm>
              <a:off x="0" y="1130060"/>
              <a:ext cx="1440180" cy="586105"/>
            </a:xfrm>
            <a:prstGeom prst="rect">
              <a:avLst/>
            </a:prstGeom>
            <a:solidFill>
              <a:schemeClr val="lt1"/>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en-US" b="1">
                  <a:solidFill>
                    <a:srgbClr val="31859C"/>
                  </a:solidFill>
                  <a:effectLst/>
                  <a:ea typeface="Calibri"/>
                  <a:cs typeface="Times New Roman"/>
                </a:rPr>
                <a:t>Ukrainian institute of industrial property</a:t>
              </a:r>
              <a:endParaRPr lang="en-US">
                <a:effectLst/>
                <a:ea typeface="Calibri"/>
                <a:cs typeface="Times New Roman"/>
              </a:endParaRPr>
            </a:p>
          </p:txBody>
        </p:sp>
        <p:sp>
          <p:nvSpPr>
            <p:cNvPr id="14" name="Поле 8"/>
            <p:cNvSpPr txBox="1"/>
            <p:nvPr/>
          </p:nvSpPr>
          <p:spPr>
            <a:xfrm>
              <a:off x="2053087" y="1130060"/>
              <a:ext cx="1440180" cy="586105"/>
            </a:xfrm>
            <a:prstGeom prst="rect">
              <a:avLst/>
            </a:prstGeom>
            <a:solidFill>
              <a:schemeClr val="lt1"/>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en-US" b="1">
                  <a:solidFill>
                    <a:srgbClr val="31859C"/>
                  </a:solidFill>
                  <a:effectLst/>
                  <a:ea typeface="Calibri"/>
                  <a:cs typeface="Times New Roman"/>
                </a:rPr>
                <a:t>Ukrainian agency for copyright and related rights</a:t>
              </a:r>
              <a:endParaRPr lang="en-US">
                <a:effectLst/>
                <a:ea typeface="Calibri"/>
                <a:cs typeface="Times New Roman"/>
              </a:endParaRPr>
            </a:p>
          </p:txBody>
        </p:sp>
        <p:sp>
          <p:nvSpPr>
            <p:cNvPr id="15" name="Поле 9"/>
            <p:cNvSpPr txBox="1"/>
            <p:nvPr/>
          </p:nvSpPr>
          <p:spPr>
            <a:xfrm>
              <a:off x="0" y="1854679"/>
              <a:ext cx="1440180" cy="508635"/>
            </a:xfrm>
            <a:prstGeom prst="rect">
              <a:avLst/>
            </a:prstGeom>
            <a:solidFill>
              <a:schemeClr val="lt1"/>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en-US" b="1">
                  <a:solidFill>
                    <a:srgbClr val="31859C"/>
                  </a:solidFill>
                  <a:effectLst/>
                  <a:ea typeface="Calibri"/>
                  <a:cs typeface="Times New Roman"/>
                </a:rPr>
                <a:t>Institute of industrial property and rights</a:t>
              </a:r>
              <a:endParaRPr lang="en-US">
                <a:effectLst/>
                <a:ea typeface="Calibri"/>
                <a:cs typeface="Times New Roman"/>
              </a:endParaRPr>
            </a:p>
          </p:txBody>
        </p:sp>
        <p:sp>
          <p:nvSpPr>
            <p:cNvPr id="16" name="Поле 10"/>
            <p:cNvSpPr txBox="1"/>
            <p:nvPr/>
          </p:nvSpPr>
          <p:spPr>
            <a:xfrm>
              <a:off x="2053087" y="1854679"/>
              <a:ext cx="1440180" cy="508635"/>
            </a:xfrm>
            <a:prstGeom prst="rect">
              <a:avLst/>
            </a:prstGeom>
            <a:solidFill>
              <a:schemeClr val="lt1"/>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en-US" b="1">
                  <a:solidFill>
                    <a:srgbClr val="31859C"/>
                  </a:solidFill>
                  <a:effectLst/>
                  <a:ea typeface="Calibri"/>
                  <a:cs typeface="Times New Roman"/>
                </a:rPr>
                <a:t>State enterprise “Intelzahist”</a:t>
              </a:r>
              <a:endParaRPr lang="en-US">
                <a:effectLst/>
                <a:ea typeface="Calibri"/>
                <a:cs typeface="Times New Roman"/>
              </a:endParaRPr>
            </a:p>
          </p:txBody>
        </p:sp>
        <p:sp>
          <p:nvSpPr>
            <p:cNvPr id="17" name="Поле 11"/>
            <p:cNvSpPr txBox="1"/>
            <p:nvPr/>
          </p:nvSpPr>
          <p:spPr>
            <a:xfrm>
              <a:off x="34506" y="2596551"/>
              <a:ext cx="3458761" cy="508635"/>
            </a:xfrm>
            <a:prstGeom prst="rect">
              <a:avLst/>
            </a:prstGeom>
            <a:solidFill>
              <a:schemeClr val="lt1"/>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Bef>
                  <a:spcPts val="600"/>
                </a:spcBef>
                <a:spcAft>
                  <a:spcPts val="0"/>
                </a:spcAft>
              </a:pPr>
              <a:r>
                <a:rPr lang="en-US" b="1" dirty="0">
                  <a:solidFill>
                    <a:srgbClr val="31859C"/>
                  </a:solidFill>
                  <a:effectLst/>
                  <a:ea typeface="Calibri"/>
                  <a:cs typeface="Times New Roman"/>
                </a:rPr>
                <a:t>Public organizations, associations, societies of intellectual property and rights</a:t>
              </a:r>
              <a:endParaRPr lang="en-US" dirty="0">
                <a:effectLst/>
                <a:ea typeface="Calibri"/>
                <a:cs typeface="Times New Roman"/>
              </a:endParaRPr>
            </a:p>
            <a:p>
              <a:pPr algn="ctr">
                <a:spcAft>
                  <a:spcPts val="0"/>
                </a:spcAft>
              </a:pPr>
              <a:r>
                <a:rPr lang="en-US" b="1" dirty="0">
                  <a:solidFill>
                    <a:srgbClr val="31859C"/>
                  </a:solidFill>
                  <a:effectLst/>
                  <a:ea typeface="Calibri"/>
                  <a:cs typeface="Times New Roman"/>
                </a:rPr>
                <a:t> </a:t>
              </a:r>
              <a:endParaRPr lang="en-US" dirty="0">
                <a:effectLst/>
                <a:ea typeface="Calibri"/>
                <a:cs typeface="Times New Roman"/>
              </a:endParaRPr>
            </a:p>
          </p:txBody>
        </p:sp>
        <p:cxnSp>
          <p:nvCxnSpPr>
            <p:cNvPr id="18" name="Прямая соединительная линия 17"/>
            <p:cNvCxnSpPr/>
            <p:nvPr/>
          </p:nvCxnSpPr>
          <p:spPr>
            <a:xfrm flipH="1">
              <a:off x="1777041" y="301924"/>
              <a:ext cx="8627" cy="22950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Поле 6"/>
            <p:cNvSpPr txBox="1"/>
            <p:nvPr/>
          </p:nvSpPr>
          <p:spPr>
            <a:xfrm>
              <a:off x="327804" y="543464"/>
              <a:ext cx="2907030" cy="318770"/>
            </a:xfrm>
            <a:prstGeom prst="rect">
              <a:avLst/>
            </a:prstGeom>
            <a:solidFill>
              <a:schemeClr val="lt1"/>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en-US" b="1">
                  <a:solidFill>
                    <a:srgbClr val="31859C"/>
                  </a:solidFill>
                  <a:effectLst/>
                  <a:ea typeface="Calibri"/>
                  <a:cs typeface="Times New Roman"/>
                </a:rPr>
                <a:t>State department of intellectual property</a:t>
              </a:r>
              <a:endParaRPr lang="en-US">
                <a:effectLst/>
                <a:ea typeface="Calibri"/>
                <a:cs typeface="Times New Roman"/>
              </a:endParaRPr>
            </a:p>
          </p:txBody>
        </p:sp>
        <p:cxnSp>
          <p:nvCxnSpPr>
            <p:cNvPr id="20" name="Прямая соединительная линия 19"/>
            <p:cNvCxnSpPr/>
            <p:nvPr/>
          </p:nvCxnSpPr>
          <p:spPr>
            <a:xfrm flipH="1">
              <a:off x="1440611" y="1406106"/>
              <a:ext cx="612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flipH="1">
              <a:off x="1440611" y="2096219"/>
              <a:ext cx="6127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622</Words>
  <Application>Microsoft Office PowerPoint</Application>
  <PresentationFormat>Экран (4:3)</PresentationFormat>
  <Paragraphs>57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dc:title>
  <dc:creator>V.M.Dubovoy</dc:creator>
  <cp:lastModifiedBy>V.M.Dubovoy</cp:lastModifiedBy>
  <cp:revision>8</cp:revision>
  <dcterms:created xsi:type="dcterms:W3CDTF">2019-01-21T18:07:50Z</dcterms:created>
  <dcterms:modified xsi:type="dcterms:W3CDTF">2019-02-27T19:08:37Z</dcterms:modified>
</cp:coreProperties>
</file>