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41" r:id="rId2"/>
    <p:sldMasterId id="2147483728" r:id="rId3"/>
  </p:sldMasterIdLst>
  <p:notesMasterIdLst>
    <p:notesMasterId r:id="rId13"/>
  </p:notesMasterIdLst>
  <p:sldIdLst>
    <p:sldId id="315" r:id="rId4"/>
    <p:sldId id="308" r:id="rId5"/>
    <p:sldId id="309" r:id="rId6"/>
    <p:sldId id="311" r:id="rId7"/>
    <p:sldId id="310" r:id="rId8"/>
    <p:sldId id="312" r:id="rId9"/>
    <p:sldId id="313" r:id="rId10"/>
    <p:sldId id="314" r:id="rId11"/>
    <p:sldId id="31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A0AA3-CF1C-4AF5-B540-74BE55162B16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BDC62-BFDD-4CE4-8A64-E745BEA5A6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3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Слайд містить гіперпосилання</a:t>
            </a:r>
            <a:r>
              <a:rPr lang="uk-UA" baseline="0" dirty="0" smtClean="0"/>
              <a:t> на </a:t>
            </a:r>
            <a:r>
              <a:rPr lang="uk-UA" baseline="0" dirty="0" err="1" smtClean="0"/>
              <a:t>руханку</a:t>
            </a:r>
            <a:r>
              <a:rPr lang="uk-UA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998F-4D62-4F22-99CB-7AF1BA82F8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8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8188" y="147919"/>
            <a:ext cx="10018765" cy="1313328"/>
          </a:xfrm>
        </p:spPr>
        <p:txBody>
          <a:bodyPr anchor="b">
            <a:normAutofit/>
          </a:bodyPr>
          <a:lstStyle>
            <a:lvl1pPr algn="ctr">
              <a:defRPr sz="5400" b="1" baseline="0"/>
            </a:lvl1pPr>
          </a:lstStyle>
          <a:p>
            <a:r>
              <a:rPr lang="uk-UA" dirty="0" smtClean="0"/>
              <a:t>Іменник як частина мови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072" y="2249332"/>
            <a:ext cx="8915399" cy="1126283"/>
          </a:xfrm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47919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41" y="354650"/>
            <a:ext cx="1159179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Урок № 1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70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2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7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94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0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56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6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9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65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8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3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3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7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4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8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5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00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5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5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2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24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80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5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1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59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2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7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8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4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32D6-2652-4E75-88DC-16A6D6B8000F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0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B880-FC77-4937-94F7-0FE919025170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9CF9-E72B-4C04-A33E-5061224B3482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zPMryG8fqNY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kachnko.blogspot.com/2014/12/blog-post_94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youtu.be/zPMryG8fqN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2649" r="1419" b="3631"/>
          <a:stretch/>
        </p:blipFill>
        <p:spPr>
          <a:xfrm>
            <a:off x="2044946" y="342879"/>
            <a:ext cx="8354729" cy="5216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1857" y="1212168"/>
            <a:ext cx="7900909" cy="156349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Морфологічний розбір іменника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90" y="2775662"/>
            <a:ext cx="4020152" cy="39912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0678" y="510138"/>
            <a:ext cx="1904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Заняття</a:t>
            </a:r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2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№ 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11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07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480819"/>
            <a:ext cx="2258678" cy="22424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6" y="5076579"/>
            <a:ext cx="6343048" cy="1896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50" y="217751"/>
            <a:ext cx="86789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Морфологічний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розбір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іменника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7967" y="1003781"/>
            <a:ext cx="38363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Порядок </a:t>
            </a:r>
            <a:r>
              <a:rPr lang="ru-RU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розбору</a:t>
            </a:r>
            <a:endParaRPr lang="ru-RU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4470" y="1960160"/>
            <a:ext cx="1084463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 питання до слова й визнач частину мови.</a:t>
            </a:r>
          </a:p>
          <a:p>
            <a:pPr marL="457200" indent="-457200" algn="just">
              <a:buAutoNum type="arabicPeriod"/>
            </a:pP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 іменник у початкову форму (називний відмінок, однина).</a:t>
            </a:r>
          </a:p>
          <a:p>
            <a:pPr marL="457200" indent="-457200" algn="just">
              <a:buAutoNum type="arabicPeriod"/>
            </a:pP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Визнач, власною чи загальною назвою є іменник.</a:t>
            </a:r>
          </a:p>
          <a:p>
            <a:pPr marL="457200" indent="-457200" algn="just">
              <a:buAutoNum type="arabicPeriod"/>
            </a:pP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Визнач, що називає іменник – істоту чи неістоту.</a:t>
            </a:r>
          </a:p>
          <a:p>
            <a:pPr marL="457200" indent="-457200" algn="just">
              <a:buAutoNum type="arabicPeriod"/>
            </a:pP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 рід (тільки в однині) та число іменника.</a:t>
            </a:r>
          </a:p>
          <a:p>
            <a:pPr marL="457200" indent="-457200" algn="just">
              <a:buAutoNum type="arabicPeriod"/>
            </a:pP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 відмінок іменника.</a:t>
            </a:r>
          </a:p>
          <a:p>
            <a:pPr marL="457200" indent="-457200" algn="just">
              <a:buAutoNum type="arabicPeriod"/>
            </a:pP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Визнач, яким членом речення є іменник.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2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480819"/>
            <a:ext cx="2258678" cy="22424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6" y="5076579"/>
            <a:ext cx="6343048" cy="1896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4158" y="217751"/>
            <a:ext cx="7398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Зразок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усного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розбору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№ 1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10" y="1219930"/>
            <a:ext cx="9554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задоволенням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пив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джерельну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воду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32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005" y="2222110"/>
            <a:ext cx="114636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Воду</a:t>
            </a: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 іменник, бо відповідає на питання ЩО? Початкова форма –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Іменник є загальною назвою, назвою неістоти, відповідає на питання ЩО?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жіночого роду, стоїть у формі однини. У реченні слово вжито в знахідному відмінку.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реченні виступає другорядним членом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пив (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що?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воду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76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480819"/>
            <a:ext cx="2258678" cy="22424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6" y="5076579"/>
            <a:ext cx="6343048" cy="1896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4158" y="217751"/>
            <a:ext cx="7398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Зразок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усного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розбору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№ 2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10" y="1219930"/>
            <a:ext cx="9554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задоволенням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пив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джерельну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воду.</a:t>
            </a:r>
            <a:endParaRPr lang="ru-RU" sz="32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005" y="2222110"/>
            <a:ext cx="114636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</a:t>
            </a: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 іменник, бо відповідає на питання ХТО? Початкова форма –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Іменник є загальною назвою, назвою істоти, відповідає на питання ХТО?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чоловічого роду, стоїть у формі однини. У реченні слово вжито в називному відмінку.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реченні виступає підметом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пив (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хто?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дідусь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480819"/>
            <a:ext cx="2258678" cy="22424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6" y="5076579"/>
            <a:ext cx="6343048" cy="1896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4158" y="217751"/>
            <a:ext cx="7398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Зразок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усного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розбору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№ 3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4470" y="1314157"/>
            <a:ext cx="72603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саду пахло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стиглими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32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005" y="2222110"/>
            <a:ext cx="114636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</a:t>
            </a: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 іменник, бо відповідає на питання ЧИМ? Початкова форма –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яблуко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Іменник є загальною назвою, назвою неістоти, відповідає на питання ЧИМ?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стоїть у формі множини. У реченні слово вжито в орудному відмінку. Іменник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реченні виступає другорядним членом </a:t>
            </a:r>
            <a:r>
              <a:rPr lang="uk-UA" sz="2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пахло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чим?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яблуками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4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480819"/>
            <a:ext cx="2258678" cy="22424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206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6" y="5076579"/>
            <a:ext cx="6343048" cy="1896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8851" y="217751"/>
            <a:ext cx="75087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Зразки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письмового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розбору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598" y="978116"/>
            <a:ext cx="72603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саду пахло </a:t>
            </a:r>
            <a:r>
              <a:rPr lang="ru-RU" sz="32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стиглими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</a:t>
            </a:r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32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005" y="1810398"/>
            <a:ext cx="114636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Яблуками</a:t>
            </a: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(чим?)</a:t>
            </a:r>
            <a:r>
              <a:rPr lang="uk-UA" sz="2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іменник, початкова форма –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яблуко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загальна назва, неістота, множина, орудний відмінок, другорядний член речення.</a:t>
            </a:r>
          </a:p>
          <a:p>
            <a:pPr algn="just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291" y="3014463"/>
            <a:ext cx="95510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Дідусь</a:t>
            </a:r>
            <a:r>
              <a:rPr lang="ru-RU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задоволенням</a:t>
            </a:r>
            <a:r>
              <a:rPr lang="ru-RU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пив </a:t>
            </a:r>
            <a:r>
              <a:rPr lang="ru-RU" sz="32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джерельну</a:t>
            </a:r>
            <a:r>
              <a:rPr lang="ru-RU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воду</a:t>
            </a:r>
            <a:r>
              <a:rPr lang="ru-RU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ru-RU" sz="32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755" y="3695989"/>
            <a:ext cx="114636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Воду</a:t>
            </a:r>
            <a:r>
              <a:rPr lang="uk-UA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(що?) -</a:t>
            </a: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іменник</a:t>
            </a:r>
            <a:r>
              <a:rPr lang="uk-UA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початкова </a:t>
            </a:r>
            <a:r>
              <a:rPr lang="uk-UA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форма – 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 загальна назва,  неістота,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жіночий рід, однина, знахідний відмінок, другорядний член речення.</a:t>
            </a:r>
            <a:endParaRPr lang="uk-UA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5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28697">
            <a:off x="7849033" y="2679183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7676" y="182881"/>
            <a:ext cx="96348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Настав час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  <a:hlinkClick r:id="rId6"/>
              </a:rPr>
              <a:t>відпочити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  <a:hlinkClick r:id="rId6"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Киця Кицюня - Весела Дитяча Пісня й Розвиваюча Руханка - Фітнес Для Дітей - Руханка Для Ді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3895" y="1351705"/>
            <a:ext cx="8128000" cy="45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9" y="4824836"/>
            <a:ext cx="1912168" cy="18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Просто</a:t>
            </a:r>
          </a:p>
          <a:p>
            <a:pPr algn="ctr"/>
            <a:r>
              <a:rPr lang="ru-RU" sz="1600" b="1" i="1" dirty="0" smtClean="0">
                <a:ln/>
                <a:solidFill>
                  <a:srgbClr val="0070C0"/>
                </a:solidFill>
              </a:rPr>
              <a:t> про складне</a:t>
            </a:r>
            <a:endParaRPr lang="ru-RU" sz="1600" b="1" i="1" dirty="0">
              <a:ln/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42082" y="233626"/>
            <a:ext cx="3980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Молодець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6618" y="1185119"/>
            <a:ext cx="108350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Тепер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готовий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приступити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</a:p>
          <a:p>
            <a:pPr algn="ctr"/>
            <a:r>
              <a:rPr lang="ru-RU" sz="5400" b="1" dirty="0" smtClean="0">
                <a:ln/>
                <a:solidFill>
                  <a:srgbClr val="75BDA7"/>
                </a:solidFill>
              </a:rPr>
              <a:t>до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практичних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завдань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уроку!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4087" y="3128660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Бажаю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успіху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6205" y="4019025"/>
            <a:ext cx="9682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rgbClr val="75BDA7"/>
                </a:solidFill>
              </a:rPr>
              <a:t>Ти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обов’язково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 </a:t>
            </a:r>
            <a:r>
              <a:rPr lang="ru-RU" sz="5400" b="1" dirty="0" err="1" smtClean="0">
                <a:ln/>
                <a:solidFill>
                  <a:srgbClr val="75BDA7"/>
                </a:solidFill>
              </a:rPr>
              <a:t>впораєшся</a:t>
            </a:r>
            <a:r>
              <a:rPr lang="ru-RU" sz="5400" b="1" dirty="0" smtClean="0">
                <a:ln/>
                <a:solidFill>
                  <a:srgbClr val="75BDA7"/>
                </a:solidFill>
              </a:rPr>
              <a:t>!</a:t>
            </a:r>
            <a:endParaRPr lang="ru-RU" sz="5400" b="1" dirty="0">
              <a:ln/>
              <a:solidFill>
                <a:srgbClr val="75BD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9877" y="699958"/>
            <a:ext cx="7994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chemeClr val="accent3"/>
                </a:solidFill>
              </a:rPr>
              <a:t>Використані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3"/>
                </a:solidFill>
              </a:rPr>
              <a:t>ресурси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endParaRPr lang="ru-RU" sz="54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5400" b="1" dirty="0" err="1" smtClean="0">
                <a:ln/>
                <a:solidFill>
                  <a:schemeClr val="accent3"/>
                </a:solidFill>
              </a:rPr>
              <a:t>Інтернету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066" y="2422390"/>
            <a:ext cx="6096000" cy="13222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tkachnko.blogspot.com/2014/12/blog-post_94.htm l</a:t>
            </a:r>
            <a:endParaRPr lang="ru-RU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youtu.be/zPMryG8fqNY</a:t>
            </a:r>
            <a:r>
              <a:rPr lang="uk-UA" u="sng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137" y="3927071"/>
            <a:ext cx="618797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3250</TotalTime>
  <Words>428</Words>
  <Application>Microsoft Office PowerPoint</Application>
  <PresentationFormat>Широкоэкранный</PresentationFormat>
  <Paragraphs>63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 New Roman</vt:lpstr>
      <vt:lpstr>Wingdings 3</vt:lpstr>
      <vt:lpstr>Легкий дым</vt:lpstr>
      <vt:lpstr>1_Специальное оформление</vt:lpstr>
      <vt:lpstr>Специальное оформление</vt:lpstr>
      <vt:lpstr>Морфологічний розбір іменника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89</cp:revision>
  <dcterms:created xsi:type="dcterms:W3CDTF">2023-06-14T07:23:34Z</dcterms:created>
  <dcterms:modified xsi:type="dcterms:W3CDTF">2023-06-23T15:30:21Z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