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1" r:id="rId2"/>
    <p:sldMasterId id="2147483728" r:id="rId3"/>
  </p:sldMasterIdLst>
  <p:notesMasterIdLst>
    <p:notesMasterId r:id="rId23"/>
  </p:notesMasterIdLst>
  <p:sldIdLst>
    <p:sldId id="315" r:id="rId4"/>
    <p:sldId id="316" r:id="rId5"/>
    <p:sldId id="308" r:id="rId6"/>
    <p:sldId id="309" r:id="rId7"/>
    <p:sldId id="317" r:id="rId8"/>
    <p:sldId id="311" r:id="rId9"/>
    <p:sldId id="318" r:id="rId10"/>
    <p:sldId id="319" r:id="rId11"/>
    <p:sldId id="320" r:id="rId12"/>
    <p:sldId id="313" r:id="rId13"/>
    <p:sldId id="321" r:id="rId14"/>
    <p:sldId id="322" r:id="rId15"/>
    <p:sldId id="323" r:id="rId16"/>
    <p:sldId id="324" r:id="rId17"/>
    <p:sldId id="325" r:id="rId18"/>
    <p:sldId id="327" r:id="rId19"/>
    <p:sldId id="326" r:id="rId20"/>
    <p:sldId id="328" r:id="rId21"/>
    <p:sldId id="31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0AA3-CF1C-4AF5-B540-74BE55162B16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DC62-BFDD-4CE4-8A64-E745BEA5A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8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8188" y="147919"/>
            <a:ext cx="10018765" cy="1313328"/>
          </a:xfrm>
        </p:spPr>
        <p:txBody>
          <a:bodyPr anchor="b">
            <a:normAutofit/>
          </a:bodyPr>
          <a:lstStyle>
            <a:lvl1pPr algn="ctr">
              <a:defRPr sz="5400" b="1" baseline="0"/>
            </a:lvl1pPr>
          </a:lstStyle>
          <a:p>
            <a:r>
              <a:rPr lang="uk-UA" dirty="0" smtClean="0"/>
              <a:t>Іменник як частина мови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072" y="2249332"/>
            <a:ext cx="8915399" cy="1126283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4791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41" y="354650"/>
            <a:ext cx="115917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Урок № 1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4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0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6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6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4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5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4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7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08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7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27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2D6-2652-4E75-88DC-16A6D6B8000F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B880-FC77-4937-94F7-0FE919025170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9CF9-E72B-4C04-A33E-5061224B3482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youtu.be/zPMryG8fqNY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kachnko.blogspot.com/2014/12/blog-post_94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youtu.be/zPMryG8fqN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2649" r="1419" b="3631"/>
          <a:stretch/>
        </p:blipFill>
        <p:spPr>
          <a:xfrm>
            <a:off x="2044946" y="342879"/>
            <a:ext cx="8354729" cy="5216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857" y="1212168"/>
            <a:ext cx="7900909" cy="15634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Яку роботу виконують іменники у реченні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0" y="2775662"/>
            <a:ext cx="4020152" cy="3991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78" y="510138"/>
            <a:ext cx="19046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Заняття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№ </a:t>
            </a:r>
            <a:r>
              <a:rPr lang="ru-RU" sz="20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071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2765" y="545953"/>
            <a:ext cx="8542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</a:rPr>
              <a:t>Підсумуємо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</a:rPr>
              <a:t>вивчене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727" y="1561616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43702" y="329544"/>
            <a:ext cx="32864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Завдання</a:t>
            </a:r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4644" y="1827343"/>
            <a:ext cx="974497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Чи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погоджуєшся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ти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з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твердженнями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, </a:t>
            </a:r>
          </a:p>
          <a:p>
            <a:pPr algn="just"/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які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будуть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з’являтися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на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екрані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</a:p>
          <a:p>
            <a:pPr algn="just"/>
            <a:r>
              <a:rPr lang="uk-UA" sz="3600" b="1" dirty="0" smtClean="0">
                <a:ln/>
                <a:solidFill>
                  <a:schemeClr val="accent3"/>
                </a:solidFill>
              </a:rPr>
              <a:t>Поясни свою думку. </a:t>
            </a:r>
          </a:p>
          <a:p>
            <a:pPr algn="just"/>
            <a:r>
              <a:rPr lang="uk-UA" sz="3600" b="1" dirty="0" err="1" smtClean="0">
                <a:ln/>
                <a:solidFill>
                  <a:schemeClr val="accent3"/>
                </a:solidFill>
              </a:rPr>
              <a:t>Обери</a:t>
            </a:r>
            <a:r>
              <a:rPr lang="uk-UA" sz="3600" b="1" dirty="0" smtClean="0">
                <a:ln/>
                <a:solidFill>
                  <a:schemeClr val="accent3"/>
                </a:solidFill>
              </a:rPr>
              <a:t> відповідь, щоб перевірити свої </a:t>
            </a:r>
          </a:p>
          <a:p>
            <a:pPr algn="just"/>
            <a:r>
              <a:rPr lang="uk-UA" sz="3600" b="1" dirty="0" smtClean="0">
                <a:ln/>
                <a:solidFill>
                  <a:schemeClr val="accent3"/>
                </a:solidFill>
              </a:rPr>
              <a:t>судження.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04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8538" y="253566"/>
            <a:ext cx="96295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реченні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завжди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виконує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оль головного члена.</a:t>
            </a:r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0523" y="2015119"/>
            <a:ext cx="931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Так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76227" y="1827343"/>
            <a:ext cx="60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Ні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9485" y="3099564"/>
            <a:ext cx="757527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Головним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членом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речення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28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иступає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виключно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формі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називного</a:t>
            </a:r>
            <a:endParaRPr lang="ru-RU" sz="2800" b="1" dirty="0" smtClean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uk-UA" sz="2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ідмінка.</a:t>
            </a:r>
            <a:endParaRPr lang="ru-RU" sz="28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0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0833E-6 4.07407E-6 L -0.33112 0.0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10" grpId="0"/>
      <p:bldP spid="10" grpId="1"/>
      <p:bldP spid="10" grpId="2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177" y="181382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8598" y="112525"/>
            <a:ext cx="104342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Другорядним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членом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речення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виступає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коли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стоїть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формі</a:t>
            </a:r>
            <a:endParaRPr lang="ru-RU" sz="4000" b="1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непрямого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відмінка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1717" y="2600299"/>
            <a:ext cx="931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Так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8422" y="2600299"/>
            <a:ext cx="60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Ні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3383" y="3510602"/>
            <a:ext cx="722679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формі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непрямих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відмінків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ru-RU" sz="28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sz="2800" b="1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авжди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виконує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роль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другорядного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члена  </a:t>
            </a:r>
            <a:r>
              <a:rPr lang="ru-RU" sz="2800" b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речення</a:t>
            </a:r>
            <a:r>
              <a:rPr lang="ru-RU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sz="28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5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2.59259E-6 L 0.325 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2" grpId="2"/>
      <p:bldP spid="10" grpId="0"/>
      <p:bldP spid="10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177" y="1813825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20875" y="388138"/>
            <a:ext cx="110177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реченні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3200" b="1" i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Іринка</a:t>
            </a:r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дала подружкам </a:t>
            </a:r>
            <a:r>
              <a:rPr lang="ru-RU" sz="3200" b="1" i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цукерки</a:t>
            </a:r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</a:t>
            </a:r>
            <a:r>
              <a:rPr lang="ru-RU" sz="40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менник</a:t>
            </a:r>
            <a:r>
              <a:rPr lang="ru-RU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4000" b="1" i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Іринка</a:t>
            </a:r>
            <a:r>
              <a:rPr lang="ru-RU" sz="40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виконує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роль головного </a:t>
            </a:r>
          </a:p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лена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речення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підмет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присудок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1717" y="2600299"/>
            <a:ext cx="931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Так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8422" y="2600299"/>
            <a:ext cx="60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Ні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3383" y="3510602"/>
            <a:ext cx="722679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Власний іменник </a:t>
            </a:r>
            <a:r>
              <a:rPr lang="ru-RU" sz="2800" b="1" i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Іринка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реченні виконує роль підмета, оскільки стоїть у формі називного відмінка.</a:t>
            </a:r>
            <a:endParaRPr lang="ru-RU" sz="28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2061" y="1093304"/>
            <a:ext cx="1381539" cy="99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2.59259E-6 L 0.325 0.000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2" grpId="2"/>
      <p:bldP spid="10" grpId="0"/>
      <p:bldP spid="10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1966" y="253566"/>
            <a:ext cx="1152270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реченні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3200" b="1" i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Іринка</a:t>
            </a:r>
            <a:r>
              <a:rPr lang="ru-RU" sz="32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дала подружкам </a:t>
            </a:r>
            <a:r>
              <a:rPr lang="ru-RU" sz="3200" b="1" i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цукерки</a:t>
            </a:r>
            <a:r>
              <a:rPr lang="ru-RU" sz="32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4000" b="1" i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цукерки</a:t>
            </a:r>
            <a:r>
              <a:rPr lang="ru-RU" sz="40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виконує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роль головного </a:t>
            </a:r>
          </a:p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члена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речення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підмет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присудок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0705" y="2267141"/>
            <a:ext cx="931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Так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63853" y="2263206"/>
            <a:ext cx="60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Ні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8576" y="3243234"/>
            <a:ext cx="1023709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uk-UA" sz="2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</a:t>
            </a:r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менник </a:t>
            </a:r>
            <a:r>
              <a:rPr lang="ru-RU" sz="2800" b="1" i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цукерки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uk-UA" sz="2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реченні виконує роль </a:t>
            </a:r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другорядного</a:t>
            </a:r>
          </a:p>
          <a:p>
            <a:pPr algn="just"/>
            <a:r>
              <a:rPr lang="uk-UA" sz="2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</a:t>
            </a:r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лена речення, </a:t>
            </a:r>
            <a:r>
              <a:rPr lang="uk-UA" sz="2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оскільки стоїть у формі </a:t>
            </a:r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знахідного </a:t>
            </a:r>
          </a:p>
          <a:p>
            <a:pPr algn="just"/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(непрямого) </a:t>
            </a:r>
            <a:r>
              <a:rPr lang="uk-UA" sz="28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відмінка.</a:t>
            </a:r>
            <a:endParaRPr lang="ru-RU" sz="28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561443" y="954157"/>
            <a:ext cx="1729409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1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875E-6 -3.33333E-6 L -0.33112 0.0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10" grpId="0"/>
      <p:bldP spid="10" grpId="1"/>
      <p:bldP spid="10" grpId="2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59444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137" y="550070"/>
            <a:ext cx="1137130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реченні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3200" b="1" i="1" dirty="0">
                <a:solidFill>
                  <a:srgbClr val="002060"/>
                </a:solidFill>
              </a:rPr>
              <a:t>У </a:t>
            </a:r>
            <a:r>
              <a:rPr lang="ru-RU" sz="3200" b="1" i="1" dirty="0" err="1">
                <a:solidFill>
                  <a:srgbClr val="002060"/>
                </a:solidFill>
              </a:rPr>
              <a:t>театрі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працюють</a:t>
            </a:r>
            <a:r>
              <a:rPr lang="ru-RU" sz="3200" b="1" i="1" dirty="0">
                <a:solidFill>
                  <a:srgbClr val="002060"/>
                </a:solidFill>
              </a:rPr>
              <a:t> люди </a:t>
            </a:r>
            <a:r>
              <a:rPr lang="ru-RU" sz="3200" b="1" i="1" dirty="0" err="1">
                <a:solidFill>
                  <a:srgbClr val="002060"/>
                </a:solidFill>
              </a:rPr>
              <a:t>різних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професій</a:t>
            </a:r>
            <a:r>
              <a:rPr lang="ru-RU" sz="3200" dirty="0" smtClean="0"/>
              <a:t>.</a:t>
            </a:r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3200" b="1" i="1" dirty="0" err="1">
                <a:solidFill>
                  <a:srgbClr val="002060"/>
                </a:solidFill>
              </a:rPr>
              <a:t>професій</a:t>
            </a:r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виконує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роль головного 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члена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речення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підмет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ru-RU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присудок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9661" y="2738118"/>
            <a:ext cx="9316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Так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82104" y="2682329"/>
            <a:ext cx="609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/>
                <a:solidFill>
                  <a:schemeClr val="accent3"/>
                </a:solidFill>
                <a:effectLst/>
              </a:rPr>
              <a:t>Ні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9661" y="3642656"/>
            <a:ext cx="93104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 </a:t>
            </a:r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2800" b="1" i="1" dirty="0" err="1">
                <a:solidFill>
                  <a:srgbClr val="002060"/>
                </a:solidFill>
              </a:rPr>
              <a:t>професій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  <a:r>
              <a:rPr lang="ru-RU" sz="2800" b="1" i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</a:t>
            </a:r>
            <a:r>
              <a:rPr lang="ru-RU" sz="2800" b="1" i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реченні</a:t>
            </a:r>
            <a:r>
              <a:rPr lang="ru-RU" sz="2800" b="1" i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виконує</a:t>
            </a:r>
            <a:r>
              <a:rPr lang="ru-RU" sz="2800" b="1" i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роль </a:t>
            </a:r>
            <a:r>
              <a:rPr lang="ru-RU" sz="2800" b="1" i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другорядного</a:t>
            </a:r>
            <a:r>
              <a:rPr lang="ru-RU" sz="2800" b="1" i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члена </a:t>
            </a:r>
            <a:r>
              <a:rPr lang="ru-RU" sz="2800" b="1" i="1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речення</a:t>
            </a:r>
            <a:r>
              <a:rPr lang="ru-RU" sz="2800" b="1" i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  </a:t>
            </a:r>
            <a:r>
              <a:rPr lang="uk-UA" sz="2800" b="1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оскільки стоїть у формі непрямого відмінка (родовий відмінок).</a:t>
            </a:r>
            <a:endParaRPr lang="ru-RU" sz="2800" b="1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>
            <a:stCxn id="6" idx="1"/>
          </p:cNvCxnSpPr>
          <p:nvPr/>
        </p:nvCxnSpPr>
        <p:spPr>
          <a:xfrm>
            <a:off x="381137" y="1827343"/>
            <a:ext cx="2120190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3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-4.44444E-6 L -0.33112 0.0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10" grpId="0"/>
      <p:bldP spid="10" grpId="1"/>
      <p:bldP spid="10" grpId="2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9877" y="699958"/>
            <a:ext cx="79944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/>
                <a:solidFill>
                  <a:schemeClr val="accent3"/>
                </a:solidFill>
              </a:rPr>
              <a:t>Використані</a:t>
            </a:r>
            <a:r>
              <a:rPr lang="ru-RU" sz="5400" b="1" dirty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err="1">
                <a:ln/>
                <a:solidFill>
                  <a:schemeClr val="accent3"/>
                </a:solidFill>
              </a:rPr>
              <a:t>ресурси</a:t>
            </a:r>
            <a:r>
              <a:rPr lang="ru-RU" sz="5400" b="1" dirty="0">
                <a:ln/>
                <a:solidFill>
                  <a:schemeClr val="accent3"/>
                </a:solidFill>
              </a:rPr>
              <a:t> </a:t>
            </a:r>
            <a:endParaRPr lang="ru-RU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5400" b="1" dirty="0" err="1" smtClean="0">
                <a:ln/>
                <a:solidFill>
                  <a:schemeClr val="accent3"/>
                </a:solidFill>
              </a:rPr>
              <a:t>Інтернету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066" y="2422390"/>
            <a:ext cx="6096000" cy="1322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tkachnko.blogspot.com/2014/12/blog-post_94.htm l</a:t>
            </a:r>
            <a:endParaRPr lang="ru-RU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youtu.be/zPMryG8fqNY</a:t>
            </a:r>
            <a:r>
              <a:rPr lang="uk-UA" u="sng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137" y="3927071"/>
            <a:ext cx="6187976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2082" y="233626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Молодець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618" y="1185119"/>
            <a:ext cx="10835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Тепер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готовий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приступити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rgbClr val="75BDA7"/>
                </a:solidFill>
              </a:rPr>
              <a:t>до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практичних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завдань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уроку!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087" y="3128660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Бажаю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успіху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6205" y="4019025"/>
            <a:ext cx="968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обов’язково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впораєшся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9517" y="545953"/>
            <a:ext cx="81692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Повторимо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</a:rPr>
              <a:t>вивчене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727" y="1561616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4480819"/>
            <a:ext cx="2258678" cy="2242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6" y="5076579"/>
            <a:ext cx="6343048" cy="1896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00669" y="217751"/>
            <a:ext cx="852515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i="1" dirty="0" err="1">
                <a:ln/>
                <a:solidFill>
                  <a:srgbClr val="00B0F0"/>
                </a:solidFill>
              </a:rPr>
              <a:t>Іменник</a:t>
            </a:r>
            <a:r>
              <a:rPr lang="ru-RU" sz="4000" b="1" i="1" dirty="0">
                <a:ln/>
                <a:solidFill>
                  <a:srgbClr val="00B0F0"/>
                </a:solidFill>
              </a:rPr>
              <a:t>! </a:t>
            </a:r>
            <a:r>
              <a:rPr lang="ru-RU" sz="4000" b="1" i="1" dirty="0" err="1">
                <a:ln/>
                <a:solidFill>
                  <a:srgbClr val="00B0F0"/>
                </a:solidFill>
              </a:rPr>
              <a:t>Він</a:t>
            </a:r>
            <a:r>
              <a:rPr lang="ru-RU" sz="4000" b="1" i="1" dirty="0">
                <a:ln/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ln/>
                <a:solidFill>
                  <a:srgbClr val="00B0F0"/>
                </a:solidFill>
              </a:rPr>
              <a:t>узяв</a:t>
            </a:r>
            <a:r>
              <a:rPr lang="ru-RU" sz="4000" b="1" i="1" dirty="0">
                <a:ln/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ln/>
                <a:solidFill>
                  <a:srgbClr val="00B0F0"/>
                </a:solidFill>
              </a:rPr>
              <a:t>собі</a:t>
            </a:r>
            <a:r>
              <a:rPr lang="ru-RU" sz="4000" b="1" i="1" dirty="0">
                <a:ln/>
                <a:solidFill>
                  <a:srgbClr val="00B0F0"/>
                </a:solidFill>
              </a:rPr>
              <a:t> на </a:t>
            </a:r>
            <a:r>
              <a:rPr lang="ru-RU" sz="4000" b="1" i="1" dirty="0" err="1">
                <a:ln/>
                <a:solidFill>
                  <a:srgbClr val="00B0F0"/>
                </a:solidFill>
              </a:rPr>
              <a:t>плечі</a:t>
            </a:r>
            <a:r>
              <a:rPr lang="ru-RU" sz="4000" b="1" i="1" dirty="0">
                <a:ln/>
                <a:solidFill>
                  <a:srgbClr val="00B0F0"/>
                </a:solidFill>
              </a:rPr>
              <a:t/>
            </a:r>
            <a:br>
              <a:rPr lang="ru-RU" sz="4000" b="1" i="1" dirty="0">
                <a:ln/>
                <a:solidFill>
                  <a:srgbClr val="00B0F0"/>
                </a:solidFill>
              </a:rPr>
            </a:br>
            <a:r>
              <a:rPr lang="ru-RU" sz="4000" b="1" i="1" dirty="0" err="1">
                <a:ln/>
                <a:solidFill>
                  <a:srgbClr val="00B0F0"/>
                </a:solidFill>
              </a:rPr>
              <a:t>Велике</a:t>
            </a:r>
            <a:r>
              <a:rPr lang="ru-RU" sz="4000" b="1" i="1" dirty="0">
                <a:ln/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ln/>
                <a:solidFill>
                  <a:srgbClr val="00B0F0"/>
                </a:solidFill>
              </a:rPr>
              <a:t>діло</a:t>
            </a:r>
            <a:r>
              <a:rPr lang="ru-RU" sz="4000" b="1" i="1" dirty="0">
                <a:ln/>
                <a:solidFill>
                  <a:srgbClr val="00B0F0"/>
                </a:solidFill>
              </a:rPr>
              <a:t> — </a:t>
            </a:r>
            <a:r>
              <a:rPr lang="ru-RU" sz="4000" b="1" i="1" dirty="0" err="1">
                <a:ln/>
                <a:solidFill>
                  <a:srgbClr val="00B0F0"/>
                </a:solidFill>
              </a:rPr>
              <a:t>визначати</a:t>
            </a:r>
            <a:r>
              <a:rPr lang="ru-RU" sz="4000" b="1" i="1" dirty="0">
                <a:ln/>
                <a:solidFill>
                  <a:srgbClr val="00B0F0"/>
                </a:solidFill>
              </a:rPr>
              <a:t> </a:t>
            </a:r>
            <a:r>
              <a:rPr lang="ru-RU" sz="4000" b="1" i="1" dirty="0" err="1">
                <a:ln/>
                <a:solidFill>
                  <a:srgbClr val="00B0F0"/>
                </a:solidFill>
              </a:rPr>
              <a:t>речі</a:t>
            </a:r>
            <a:r>
              <a:rPr lang="ru-RU" sz="4000" b="1" i="1" dirty="0" smtClean="0">
                <a:ln/>
                <a:solidFill>
                  <a:srgbClr val="00B0F0"/>
                </a:solidFill>
              </a:rPr>
              <a:t>…</a:t>
            </a:r>
          </a:p>
          <a:p>
            <a:pPr algn="r"/>
            <a:r>
              <a:rPr lang="ru-RU" sz="2000" b="1" dirty="0" err="1">
                <a:solidFill>
                  <a:srgbClr val="0070C0"/>
                </a:solidFill>
              </a:rPr>
              <a:t>Дмитро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Білоус</a:t>
            </a:r>
            <a:endParaRPr lang="ru-RU" sz="2000" b="1" dirty="0">
              <a:ln/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3755" y="1003781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6200" y="1813220"/>
            <a:ext cx="7712368" cy="43704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dirty="0" err="1">
                <a:solidFill>
                  <a:srgbClr val="00B050"/>
                </a:solidFill>
              </a:rPr>
              <a:t>Іменник</a:t>
            </a:r>
            <a:r>
              <a:rPr lang="ru-RU" sz="3200" b="1" dirty="0">
                <a:solidFill>
                  <a:srgbClr val="0070C0"/>
                </a:solidFill>
              </a:rPr>
              <a:t> — </a:t>
            </a:r>
            <a:r>
              <a:rPr lang="ru-RU" sz="3200" b="1" dirty="0" err="1">
                <a:solidFill>
                  <a:srgbClr val="7030A0"/>
                </a:solidFill>
              </a:rPr>
              <a:t>це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самостійна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частина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мови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</a:rPr>
              <a:t>що</a:t>
            </a:r>
            <a:r>
              <a:rPr lang="ru-RU" sz="3200" b="1" dirty="0">
                <a:solidFill>
                  <a:srgbClr val="7030A0"/>
                </a:solidFill>
              </a:rPr>
              <a:t>  </a:t>
            </a:r>
            <a:r>
              <a:rPr lang="ru-RU" sz="3200" b="1" dirty="0" err="1">
                <a:solidFill>
                  <a:srgbClr val="7030A0"/>
                </a:solidFill>
              </a:rPr>
              <a:t>означає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назву</a:t>
            </a:r>
            <a:r>
              <a:rPr lang="ru-RU" sz="3200" b="1" dirty="0">
                <a:solidFill>
                  <a:srgbClr val="7030A0"/>
                </a:solidFill>
              </a:rPr>
              <a:t> предмета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чи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явища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та </a:t>
            </a:r>
            <a:r>
              <a:rPr lang="ru-RU" sz="3200" b="1" dirty="0" err="1">
                <a:solidFill>
                  <a:srgbClr val="7030A0"/>
                </a:solidFill>
              </a:rPr>
              <a:t>відповідає</a:t>
            </a:r>
            <a:r>
              <a:rPr lang="ru-RU" sz="3200" b="1" dirty="0">
                <a:solidFill>
                  <a:srgbClr val="7030A0"/>
                </a:solidFill>
              </a:rPr>
              <a:t> на </a:t>
            </a:r>
            <a:r>
              <a:rPr lang="ru-RU" sz="3200" b="1" dirty="0" err="1">
                <a:solidFill>
                  <a:srgbClr val="7030A0"/>
                </a:solidFill>
              </a:rPr>
              <a:t>питання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хто</a:t>
            </a:r>
            <a:r>
              <a:rPr lang="ru-RU" sz="3200" b="1" dirty="0">
                <a:solidFill>
                  <a:srgbClr val="7030A0"/>
                </a:solidFill>
              </a:rPr>
              <a:t>? </a:t>
            </a:r>
            <a:r>
              <a:rPr lang="ru-RU" sz="3200" b="1" dirty="0" err="1">
                <a:solidFill>
                  <a:srgbClr val="7030A0"/>
                </a:solidFill>
              </a:rPr>
              <a:t>або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що</a:t>
            </a:r>
            <a:r>
              <a:rPr lang="ru-RU" sz="3200" b="1" dirty="0" smtClean="0">
                <a:solidFill>
                  <a:srgbClr val="7030A0"/>
                </a:solidFill>
              </a:rPr>
              <a:t>?</a:t>
            </a:r>
          </a:p>
          <a:p>
            <a:pPr algn="just"/>
            <a:endParaRPr lang="ru-RU" sz="4800" b="1" dirty="0" smtClean="0">
              <a:solidFill>
                <a:srgbClr val="0070C0"/>
              </a:solidFill>
            </a:endParaRPr>
          </a:p>
          <a:p>
            <a:pPr algn="just"/>
            <a:endParaRPr lang="ru-RU" sz="4800" b="1" dirty="0">
              <a:solidFill>
                <a:srgbClr val="0070C0"/>
              </a:solidFill>
            </a:endParaRPr>
          </a:p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4872" y="3831283"/>
            <a:ext cx="7758855" cy="19697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Приклад</a:t>
            </a:r>
            <a:r>
              <a:rPr lang="ru-RU" sz="2800" b="1" i="1" dirty="0"/>
              <a:t>: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сонце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дівчинка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лікар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, пташка,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i="1" dirty="0" err="1">
                <a:solidFill>
                  <a:schemeClr val="accent3">
                    <a:lumMod val="50000"/>
                  </a:schemeClr>
                </a:solidFill>
              </a:rPr>
              <a:t>читання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i="1" dirty="0" err="1" smtClean="0">
                <a:solidFill>
                  <a:schemeClr val="accent3">
                    <a:lumMod val="50000"/>
                  </a:schemeClr>
                </a:solidFill>
              </a:rPr>
              <a:t>радість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2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4480819"/>
            <a:ext cx="2258678" cy="2242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6" y="5076579"/>
            <a:ext cx="6343048" cy="1896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54098" y="238972"/>
            <a:ext cx="3512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rgbClr val="C00000"/>
                </a:solidFill>
              </a:rPr>
              <a:t>Цікаво знати</a:t>
            </a:r>
            <a:endParaRPr lang="ru-RU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005" y="2222110"/>
            <a:ext cx="114636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007" y="954430"/>
            <a:ext cx="109054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002060"/>
                </a:solidFill>
              </a:rPr>
              <a:t>Назву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іменник</a:t>
            </a:r>
            <a:r>
              <a:rPr lang="ru-RU" sz="3200" b="1" dirty="0">
                <a:solidFill>
                  <a:srgbClr val="002060"/>
                </a:solidFill>
              </a:rPr>
              <a:t> почали </a:t>
            </a:r>
            <a:r>
              <a:rPr lang="ru-RU" sz="3200" b="1" dirty="0" err="1">
                <a:solidFill>
                  <a:srgbClr val="002060"/>
                </a:solidFill>
              </a:rPr>
              <a:t>вживати</a:t>
            </a:r>
            <a:r>
              <a:rPr lang="ru-RU" sz="3200" b="1" dirty="0">
                <a:solidFill>
                  <a:srgbClr val="002060"/>
                </a:solidFill>
              </a:rPr>
              <a:t> з 1873 року. </a:t>
            </a:r>
            <a:r>
              <a:rPr lang="ru-RU" sz="3200" b="1" dirty="0" err="1">
                <a:solidFill>
                  <a:srgbClr val="002060"/>
                </a:solidFill>
              </a:rPr>
              <a:t>Її</a:t>
            </a:r>
            <a:r>
              <a:rPr lang="ru-RU" sz="3200" b="1" dirty="0">
                <a:solidFill>
                  <a:srgbClr val="002060"/>
                </a:solidFill>
              </a:rPr>
              <a:t> першим </a:t>
            </a:r>
            <a:r>
              <a:rPr lang="ru-RU" sz="3200" b="1" dirty="0" err="1">
                <a:solidFill>
                  <a:srgbClr val="002060"/>
                </a:solidFill>
              </a:rPr>
              <a:t>використав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Омелян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Партицький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який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іменник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називав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речівником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</a:rPr>
              <a:t>В </a:t>
            </a:r>
            <a:r>
              <a:rPr lang="ru-RU" sz="3200" b="1" dirty="0" err="1">
                <a:solidFill>
                  <a:srgbClr val="002060"/>
                </a:solidFill>
              </a:rPr>
              <a:t>одинадцятитомному</a:t>
            </a:r>
            <a:r>
              <a:rPr lang="ru-RU" sz="3200" b="1" dirty="0">
                <a:solidFill>
                  <a:srgbClr val="002060"/>
                </a:solidFill>
              </a:rPr>
              <a:t> «Словнику </a:t>
            </a:r>
            <a:r>
              <a:rPr lang="ru-RU" sz="3200" b="1" dirty="0" err="1">
                <a:solidFill>
                  <a:srgbClr val="002060"/>
                </a:solidFill>
              </a:rPr>
              <a:t>сучасної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української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мови</a:t>
            </a:r>
            <a:r>
              <a:rPr lang="ru-RU" sz="3200" b="1" dirty="0">
                <a:solidFill>
                  <a:srgbClr val="002060"/>
                </a:solidFill>
              </a:rPr>
              <a:t>» </a:t>
            </a:r>
            <a:r>
              <a:rPr lang="ru-RU" sz="3200" b="1" dirty="0" err="1">
                <a:solidFill>
                  <a:srgbClr val="002060"/>
                </a:solidFill>
              </a:rPr>
              <a:t>нараховують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близько</a:t>
            </a:r>
            <a:r>
              <a:rPr lang="ru-RU" sz="3200" b="1" dirty="0">
                <a:solidFill>
                  <a:srgbClr val="002060"/>
                </a:solidFill>
              </a:rPr>
              <a:t> 135 тис. </a:t>
            </a:r>
            <a:r>
              <a:rPr lang="ru-RU" sz="3200" b="1" dirty="0" err="1">
                <a:solidFill>
                  <a:srgbClr val="002060"/>
                </a:solidFill>
              </a:rPr>
              <a:t>слів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Серед</a:t>
            </a:r>
            <a:r>
              <a:rPr lang="ru-RU" sz="3200" b="1" dirty="0">
                <a:solidFill>
                  <a:srgbClr val="002060"/>
                </a:solidFill>
              </a:rPr>
              <a:t> них </a:t>
            </a:r>
            <a:r>
              <a:rPr lang="ru-RU" sz="3200" b="1" dirty="0" err="1">
                <a:solidFill>
                  <a:srgbClr val="002060"/>
                </a:solidFill>
              </a:rPr>
              <a:t>іменників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майже</a:t>
            </a:r>
            <a:r>
              <a:rPr lang="ru-RU" sz="3200" b="1" dirty="0">
                <a:solidFill>
                  <a:srgbClr val="002060"/>
                </a:solidFill>
              </a:rPr>
              <a:t> половина. </a:t>
            </a:r>
            <a:r>
              <a:rPr lang="ru-RU" sz="3200" b="1" dirty="0" err="1">
                <a:solidFill>
                  <a:srgbClr val="002060"/>
                </a:solidFill>
              </a:rPr>
              <a:t>Порівняно</a:t>
            </a:r>
            <a:r>
              <a:rPr lang="ru-RU" sz="3200" b="1" dirty="0">
                <a:solidFill>
                  <a:srgbClr val="002060"/>
                </a:solidFill>
              </a:rPr>
              <a:t> з </a:t>
            </a:r>
            <a:r>
              <a:rPr lang="ru-RU" sz="3200" b="1" dirty="0" err="1">
                <a:solidFill>
                  <a:srgbClr val="002060"/>
                </a:solidFill>
              </a:rPr>
              <a:t>іменниками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дієслів</a:t>
            </a:r>
            <a:r>
              <a:rPr lang="ru-RU" sz="3200" b="1" dirty="0" smtClean="0">
                <a:solidFill>
                  <a:srgbClr val="002060"/>
                </a:solidFill>
              </a:rPr>
              <a:t> (</a:t>
            </a:r>
            <a:r>
              <a:rPr lang="ru-RU" sz="3200" b="1" dirty="0" err="1" smtClean="0">
                <a:solidFill>
                  <a:srgbClr val="002060"/>
                </a:solidFill>
              </a:rPr>
              <a:t>слів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які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позначають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дію</a:t>
            </a:r>
            <a:r>
              <a:rPr lang="ru-RU" sz="3200" b="1" dirty="0" smtClean="0">
                <a:solidFill>
                  <a:srgbClr val="002060"/>
                </a:solidFill>
              </a:rPr>
              <a:t> предмета) </a:t>
            </a:r>
            <a:r>
              <a:rPr lang="ru-RU" sz="3200" b="1" dirty="0" err="1">
                <a:solidFill>
                  <a:srgbClr val="002060"/>
                </a:solidFill>
              </a:rPr>
              <a:t>удвічі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менше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6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4480819"/>
            <a:ext cx="2258678" cy="2242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80" y="5763582"/>
            <a:ext cx="4908883" cy="1169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54098" y="238972"/>
            <a:ext cx="35125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rgbClr val="C00000"/>
                </a:solidFill>
              </a:rPr>
              <a:t>Цікаво знати</a:t>
            </a:r>
            <a:endParaRPr lang="ru-RU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005" y="2222110"/>
            <a:ext cx="114636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007" y="954430"/>
            <a:ext cx="116240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002060"/>
                </a:solidFill>
              </a:rPr>
              <a:t>Це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єдина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частина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мови</a:t>
            </a:r>
            <a:r>
              <a:rPr lang="ru-RU" sz="2400" b="1" dirty="0">
                <a:solidFill>
                  <a:srgbClr val="002060"/>
                </a:solidFill>
              </a:rPr>
              <a:t>, яка </a:t>
            </a:r>
            <a:r>
              <a:rPr lang="ru-RU" sz="2400" b="1" dirty="0" err="1">
                <a:solidFill>
                  <a:srgbClr val="002060"/>
                </a:solidFill>
              </a:rPr>
              <a:t>може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позначати</a:t>
            </a:r>
            <a:r>
              <a:rPr lang="ru-RU" sz="2400" b="1" dirty="0">
                <a:solidFill>
                  <a:srgbClr val="002060"/>
                </a:solidFill>
              </a:rPr>
              <a:t> все,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завгодно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>а </a:t>
            </a:r>
            <a:r>
              <a:rPr lang="ru-RU" sz="2400" b="1" dirty="0" err="1" smtClean="0">
                <a:solidFill>
                  <a:srgbClr val="002060"/>
                </a:solidFill>
              </a:rPr>
              <a:t>саме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err="1">
                <a:solidFill>
                  <a:srgbClr val="002060"/>
                </a:solidFill>
              </a:rPr>
              <a:t>назви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конкретних</a:t>
            </a:r>
            <a:r>
              <a:rPr lang="ru-RU" sz="2400" b="1" dirty="0">
                <a:solidFill>
                  <a:srgbClr val="002060"/>
                </a:solidFill>
              </a:rPr>
              <a:t> речей і </a:t>
            </a:r>
            <a:r>
              <a:rPr lang="ru-RU" sz="2400" b="1" dirty="0" err="1">
                <a:solidFill>
                  <a:srgbClr val="002060"/>
                </a:solidFill>
              </a:rPr>
              <a:t>предметів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B050"/>
                </a:solidFill>
              </a:rPr>
              <a:t>будинок</a:t>
            </a:r>
            <a:r>
              <a:rPr lang="ru-RU" sz="2400" b="1" dirty="0">
                <a:solidFill>
                  <a:srgbClr val="00B050"/>
                </a:solidFill>
              </a:rPr>
              <a:t>, дерево, </a:t>
            </a:r>
            <a:r>
              <a:rPr lang="ru-RU" sz="2400" b="1" dirty="0" err="1">
                <a:solidFill>
                  <a:srgbClr val="00B050"/>
                </a:solidFill>
              </a:rPr>
              <a:t>зошит</a:t>
            </a:r>
            <a:r>
              <a:rPr lang="ru-RU" sz="2400" b="1" dirty="0">
                <a:solidFill>
                  <a:srgbClr val="00B050"/>
                </a:solidFill>
              </a:rPr>
              <a:t>, книга, </a:t>
            </a:r>
            <a:r>
              <a:rPr lang="ru-RU" sz="2400" b="1" dirty="0" err="1">
                <a:solidFill>
                  <a:srgbClr val="00B050"/>
                </a:solidFill>
              </a:rPr>
              <a:t>ліжко</a:t>
            </a:r>
            <a:r>
              <a:rPr lang="ru-RU" sz="2400" b="1" dirty="0">
                <a:solidFill>
                  <a:srgbClr val="00B050"/>
                </a:solidFill>
              </a:rPr>
              <a:t>, лампа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назви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живих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істот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B050"/>
                </a:solidFill>
              </a:rPr>
              <a:t>чоловік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інженер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дівчинка</a:t>
            </a:r>
            <a:r>
              <a:rPr lang="ru-RU" sz="2400" b="1" dirty="0">
                <a:solidFill>
                  <a:srgbClr val="00B050"/>
                </a:solidFill>
              </a:rPr>
              <a:t>, юнак, олень, комар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назви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різних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речовин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B050"/>
                </a:solidFill>
              </a:rPr>
              <a:t>кисень</a:t>
            </a:r>
            <a:r>
              <a:rPr lang="ru-RU" sz="2400" b="1" dirty="0">
                <a:solidFill>
                  <a:srgbClr val="00B050"/>
                </a:solidFill>
              </a:rPr>
              <a:t>, бензин, </a:t>
            </a:r>
            <a:r>
              <a:rPr lang="ru-RU" sz="2400" b="1" dirty="0" err="1">
                <a:solidFill>
                  <a:srgbClr val="00B050"/>
                </a:solidFill>
              </a:rPr>
              <a:t>свинець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цукор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сіль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назви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різних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явищ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природи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суспільного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життя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>
                <a:solidFill>
                  <a:srgbClr val="00B050"/>
                </a:solidFill>
              </a:rPr>
              <a:t>буря, мороз, </a:t>
            </a:r>
            <a:r>
              <a:rPr lang="ru-RU" sz="2400" b="1" dirty="0" err="1">
                <a:solidFill>
                  <a:srgbClr val="00B050"/>
                </a:solidFill>
              </a:rPr>
              <a:t>дощ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smtClean="0">
                <a:solidFill>
                  <a:srgbClr val="00B050"/>
                </a:solidFill>
              </a:rPr>
              <a:t>свято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назви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абстрактних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властивостей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ознак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B050"/>
                </a:solidFill>
              </a:rPr>
              <a:t>свіжість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білизна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синява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назви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абстрактних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дій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станів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B050"/>
                </a:solidFill>
              </a:rPr>
              <a:t>очікування</a:t>
            </a:r>
            <a:r>
              <a:rPr lang="ru-RU" sz="2400" b="1" dirty="0" smtClean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біг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ознаки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властивості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B050"/>
                </a:solidFill>
              </a:rPr>
              <a:t>бідність</a:t>
            </a:r>
            <a:r>
              <a:rPr lang="ru-RU" sz="2400" b="1" dirty="0">
                <a:solidFill>
                  <a:srgbClr val="00B050"/>
                </a:solidFill>
              </a:rPr>
              <a:t>, доброта, </a:t>
            </a:r>
            <a:r>
              <a:rPr lang="ru-RU" sz="2400" b="1" dirty="0" err="1">
                <a:solidFill>
                  <a:srgbClr val="00B050"/>
                </a:solidFill>
              </a:rPr>
              <a:t>чемність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дії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B050"/>
                </a:solidFill>
              </a:rPr>
              <a:t>боротьба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виховання</a:t>
            </a:r>
            <a:r>
              <a:rPr lang="ru-RU" sz="2400" b="1" dirty="0">
                <a:solidFill>
                  <a:srgbClr val="00B050"/>
                </a:solidFill>
              </a:rPr>
              <a:t>, </a:t>
            </a:r>
            <a:r>
              <a:rPr lang="ru-RU" sz="2400" b="1" dirty="0" err="1">
                <a:solidFill>
                  <a:srgbClr val="00B050"/>
                </a:solidFill>
              </a:rPr>
              <a:t>слухання</a:t>
            </a:r>
            <a:r>
              <a:rPr lang="ru-RU" sz="2400" b="1" dirty="0" smtClean="0">
                <a:solidFill>
                  <a:srgbClr val="002060"/>
                </a:solidFill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rgbClr val="002060"/>
                </a:solidFill>
              </a:rPr>
              <a:t>числові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поняття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B050"/>
                </a:solidFill>
              </a:rPr>
              <a:t>одиниця</a:t>
            </a:r>
            <a:r>
              <a:rPr lang="ru-RU" sz="2400" b="1" dirty="0">
                <a:solidFill>
                  <a:srgbClr val="00B050"/>
                </a:solidFill>
              </a:rPr>
              <a:t>, десяток, сотня</a:t>
            </a:r>
            <a:r>
              <a:rPr lang="ru-RU" sz="2400" b="1" dirty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4480819"/>
            <a:ext cx="2258678" cy="2242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6" y="5076579"/>
            <a:ext cx="6343048" cy="1896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3533" y="217751"/>
            <a:ext cx="8919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Іменник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значенням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cap="none" spc="0" dirty="0">
              <a:ln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4470" y="1425955"/>
            <a:ext cx="114636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 </a:t>
            </a:r>
            <a:r>
              <a:rPr lang="ru-RU" sz="3600" b="1" dirty="0" err="1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загальні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(дерево) </a:t>
            </a:r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600" b="1" dirty="0" err="1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власні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Харків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• </a:t>
            </a:r>
            <a:r>
              <a:rPr lang="ru-RU" sz="3600" b="1" dirty="0" err="1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істот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sz="2000" b="1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кішка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600" b="1" dirty="0" err="1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неістот</a:t>
            </a:r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? парта)</a:t>
            </a:r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• 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конкретні</a:t>
            </a: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стіл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абстрактні</a:t>
            </a:r>
            <a:r>
              <a:rPr lang="ru-RU" sz="36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любов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ln w="0"/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• 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збірні</a:t>
            </a: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учнівство</a:t>
            </a:r>
            <a:r>
              <a:rPr lang="ru-RU" sz="20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600" b="1" dirty="0">
              <a:ln w="0"/>
              <a:solidFill>
                <a:srgbClr val="00B05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4480819"/>
            <a:ext cx="2258678" cy="2242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6" y="5076579"/>
            <a:ext cx="6343048" cy="1896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65710" y="217751"/>
            <a:ext cx="65950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Морфологічні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ознаки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ru-RU" sz="4000" b="1" cap="none" spc="0" dirty="0">
              <a:ln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78" y="1098385"/>
            <a:ext cx="114636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змінюється</a:t>
            </a: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числами та 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відмінками</a:t>
            </a: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відноситься</a:t>
            </a: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 </a:t>
            </a:r>
            <a:r>
              <a:rPr lang="ru-RU" sz="36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певного</a:t>
            </a:r>
            <a:r>
              <a:rPr lang="ru-RU" sz="36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0772" y="2440607"/>
            <a:ext cx="37176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Зверни</a:t>
            </a:r>
            <a:r>
              <a:rPr lang="ru-RU" sz="4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увагу</a:t>
            </a:r>
            <a:r>
              <a:rPr lang="ru-RU" sz="40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4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2333" y="3342045"/>
            <a:ext cx="81429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3200" b="1" dirty="0" err="1">
                <a:solidFill>
                  <a:srgbClr val="FFC000"/>
                </a:solidFill>
              </a:rPr>
              <a:t>Іменник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92D050"/>
                </a:solidFill>
              </a:rPr>
              <a:t>відноситься</a:t>
            </a:r>
            <a:r>
              <a:rPr lang="ru-RU" sz="3200" b="1" dirty="0">
                <a:solidFill>
                  <a:srgbClr val="FFC000"/>
                </a:solidFill>
              </a:rPr>
              <a:t> до </a:t>
            </a:r>
            <a:r>
              <a:rPr lang="ru-RU" sz="3200" b="1" dirty="0" err="1">
                <a:solidFill>
                  <a:srgbClr val="FFC000"/>
                </a:solidFill>
              </a:rPr>
              <a:t>певного</a:t>
            </a:r>
            <a:r>
              <a:rPr lang="ru-RU" sz="3200" b="1" dirty="0">
                <a:solidFill>
                  <a:srgbClr val="FFC000"/>
                </a:solidFill>
              </a:rPr>
              <a:t> роду, а не </a:t>
            </a:r>
            <a:r>
              <a:rPr lang="ru-RU" sz="3200" b="1" dirty="0" err="1">
                <a:solidFill>
                  <a:srgbClr val="FFC000"/>
                </a:solidFill>
              </a:rPr>
              <a:t>змінюється</a:t>
            </a:r>
            <a:r>
              <a:rPr lang="ru-RU" sz="3200" b="1" dirty="0">
                <a:solidFill>
                  <a:srgbClr val="FFC000"/>
                </a:solidFill>
              </a:rPr>
              <a:t> за родами.</a:t>
            </a:r>
            <a:endParaRPr lang="ru-RU" sz="32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5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4480819"/>
            <a:ext cx="2258678" cy="2242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6" y="5076579"/>
            <a:ext cx="6343048" cy="1896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4368" y="217751"/>
            <a:ext cx="8037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Робота </a:t>
            </a:r>
            <a:r>
              <a:rPr lang="ru-RU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іменника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реченні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ru-RU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синтаксична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роль)</a:t>
            </a:r>
            <a:endParaRPr lang="ru-RU" sz="4000" b="1" cap="none" spc="0" dirty="0">
              <a:ln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392" y="1723835"/>
            <a:ext cx="109535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3200" b="1" dirty="0" err="1">
                <a:solidFill>
                  <a:srgbClr val="FFC000"/>
                </a:solidFill>
              </a:rPr>
              <a:t>Іменник</a:t>
            </a:r>
            <a:r>
              <a:rPr lang="ru-RU" sz="3200" b="1" dirty="0">
                <a:solidFill>
                  <a:srgbClr val="FFC000"/>
                </a:solidFill>
              </a:rPr>
              <a:t> в </a:t>
            </a:r>
            <a:r>
              <a:rPr lang="ru-RU" sz="3200" b="1" dirty="0" err="1">
                <a:solidFill>
                  <a:srgbClr val="FFC000"/>
                </a:solidFill>
              </a:rPr>
              <a:t>реченні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виконує</a:t>
            </a:r>
            <a:r>
              <a:rPr lang="ru-RU" sz="3200" b="1" dirty="0">
                <a:solidFill>
                  <a:srgbClr val="FFC000"/>
                </a:solidFill>
              </a:rPr>
              <a:t> роль головного члена </a:t>
            </a:r>
            <a:r>
              <a:rPr lang="ru-RU" sz="3200" b="1" dirty="0" err="1">
                <a:solidFill>
                  <a:srgbClr val="FFC000"/>
                </a:solidFill>
              </a:rPr>
              <a:t>речення</a:t>
            </a:r>
            <a:r>
              <a:rPr lang="ru-RU" sz="3200" b="1" dirty="0">
                <a:solidFill>
                  <a:srgbClr val="FFC000"/>
                </a:solidFill>
              </a:rPr>
              <a:t> (</a:t>
            </a:r>
            <a:r>
              <a:rPr lang="ru-RU" sz="3200" b="1" dirty="0" err="1">
                <a:solidFill>
                  <a:srgbClr val="FFC000"/>
                </a:solidFill>
              </a:rPr>
              <a:t>найчастіше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підмета</a:t>
            </a:r>
            <a:r>
              <a:rPr lang="ru-RU" sz="3200" b="1" dirty="0" smtClean="0">
                <a:solidFill>
                  <a:srgbClr val="FFC000"/>
                </a:solidFill>
              </a:rPr>
              <a:t>), </a:t>
            </a:r>
            <a:r>
              <a:rPr lang="ru-RU" sz="3200" b="1" dirty="0" err="1" smtClean="0">
                <a:solidFill>
                  <a:srgbClr val="FFC000"/>
                </a:solidFill>
              </a:rPr>
              <a:t>якщо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стоїть</a:t>
            </a:r>
            <a:r>
              <a:rPr lang="ru-RU" sz="3200" b="1" dirty="0" smtClean="0">
                <a:solidFill>
                  <a:srgbClr val="FFC000"/>
                </a:solidFill>
              </a:rPr>
              <a:t> у </a:t>
            </a:r>
            <a:r>
              <a:rPr lang="ru-RU" sz="3200" b="1" dirty="0" err="1" smtClean="0">
                <a:solidFill>
                  <a:srgbClr val="FFC000"/>
                </a:solidFill>
              </a:rPr>
              <a:t>формі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називного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відмінка</a:t>
            </a:r>
            <a:r>
              <a:rPr lang="ru-RU" sz="3200" b="1" dirty="0" smtClean="0">
                <a:solidFill>
                  <a:srgbClr val="FFC000"/>
                </a:solidFill>
              </a:rPr>
              <a:t>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392" y="3447385"/>
            <a:ext cx="97696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Приклад.</a:t>
            </a:r>
          </a:p>
          <a:p>
            <a:endParaRPr lang="uk-UA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  <a:p>
            <a:r>
              <a:rPr lang="uk-UA" sz="24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Іринка </a:t>
            </a:r>
            <a:r>
              <a:rPr lang="uk-UA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(</a:t>
            </a:r>
            <a:r>
              <a:rPr lang="uk-UA" sz="24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хто? Називний відмінок</a:t>
            </a:r>
            <a:r>
              <a:rPr lang="uk-UA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) дала подружкам цукерку.</a:t>
            </a:r>
          </a:p>
          <a:p>
            <a:r>
              <a:rPr lang="uk-UA" sz="2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У саду </a:t>
            </a:r>
            <a:r>
              <a:rPr lang="uk-UA" sz="24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пахли</a:t>
            </a:r>
            <a:r>
              <a:rPr lang="uk-UA" sz="2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стиглі </a:t>
            </a:r>
            <a:r>
              <a:rPr lang="uk-UA" sz="2400" b="1" i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яблука </a:t>
            </a:r>
            <a:r>
              <a:rPr lang="uk-UA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(</a:t>
            </a:r>
            <a:r>
              <a:rPr lang="uk-UA" sz="24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що? </a:t>
            </a:r>
            <a:r>
              <a:rPr lang="uk-UA" sz="2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Називний відмінок</a:t>
            </a:r>
            <a:r>
              <a:rPr lang="uk-UA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) </a:t>
            </a:r>
            <a:endParaRPr lang="ru-RU" sz="2400" b="1" i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77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9" y="4480819"/>
            <a:ext cx="2258678" cy="2242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206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6" y="5076579"/>
            <a:ext cx="6343048" cy="18969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4368" y="217751"/>
            <a:ext cx="8037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Робота </a:t>
            </a:r>
            <a:r>
              <a:rPr lang="ru-RU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іменника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реченні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ru-RU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синтаксична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роль)</a:t>
            </a:r>
            <a:endParaRPr lang="ru-RU" sz="4000" b="1" cap="none" spc="0" dirty="0">
              <a:ln/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75" y="1549308"/>
            <a:ext cx="109535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3200" b="1" dirty="0" err="1">
                <a:solidFill>
                  <a:srgbClr val="FFC000"/>
                </a:solidFill>
              </a:rPr>
              <a:t>Іменник</a:t>
            </a:r>
            <a:r>
              <a:rPr lang="ru-RU" sz="3200" b="1" dirty="0">
                <a:solidFill>
                  <a:srgbClr val="FFC000"/>
                </a:solidFill>
              </a:rPr>
              <a:t> в </a:t>
            </a:r>
            <a:r>
              <a:rPr lang="ru-RU" sz="3200" b="1" dirty="0" err="1">
                <a:solidFill>
                  <a:srgbClr val="FFC000"/>
                </a:solidFill>
              </a:rPr>
              <a:t>реченні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може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виконувати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роль </a:t>
            </a:r>
            <a:r>
              <a:rPr lang="ru-RU" sz="3200" b="1" dirty="0" err="1" smtClean="0">
                <a:solidFill>
                  <a:srgbClr val="FFC000"/>
                </a:solidFill>
              </a:rPr>
              <a:t>другорядного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члена </a:t>
            </a:r>
            <a:r>
              <a:rPr lang="ru-RU" sz="3200" b="1" dirty="0" err="1" smtClean="0">
                <a:solidFill>
                  <a:srgbClr val="FFC000"/>
                </a:solidFill>
              </a:rPr>
              <a:t>речення</a:t>
            </a:r>
            <a:r>
              <a:rPr lang="ru-RU" sz="3200" b="1" dirty="0" smtClean="0">
                <a:solidFill>
                  <a:srgbClr val="FFC000"/>
                </a:solidFill>
              </a:rPr>
              <a:t>, </a:t>
            </a:r>
            <a:r>
              <a:rPr lang="ru-RU" sz="3200" b="1" dirty="0" err="1" smtClean="0">
                <a:solidFill>
                  <a:srgbClr val="FFC000"/>
                </a:solidFill>
              </a:rPr>
              <a:t>якщо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стоїть</a:t>
            </a:r>
            <a:r>
              <a:rPr lang="ru-RU" sz="3200" b="1" dirty="0" smtClean="0">
                <a:solidFill>
                  <a:srgbClr val="FFC000"/>
                </a:solidFill>
              </a:rPr>
              <a:t> у </a:t>
            </a:r>
            <a:r>
              <a:rPr lang="ru-RU" sz="3200" b="1" dirty="0" err="1" smtClean="0">
                <a:solidFill>
                  <a:srgbClr val="FFC000"/>
                </a:solidFill>
              </a:rPr>
              <a:t>формі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непрямих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відмінків</a:t>
            </a:r>
            <a:r>
              <a:rPr lang="ru-RU" sz="3200" b="1" dirty="0" smtClean="0">
                <a:solidFill>
                  <a:srgbClr val="FFC000"/>
                </a:solidFill>
              </a:rPr>
              <a:t> (</a:t>
            </a:r>
            <a:r>
              <a:rPr lang="ru-RU" sz="3200" b="1" dirty="0" err="1" smtClean="0">
                <a:solidFill>
                  <a:srgbClr val="92D050"/>
                </a:solidFill>
              </a:rPr>
              <a:t>всі</a:t>
            </a:r>
            <a:r>
              <a:rPr lang="ru-RU" sz="3200" b="1" dirty="0" smtClean="0">
                <a:solidFill>
                  <a:srgbClr val="92D050"/>
                </a:solidFill>
              </a:rPr>
              <a:t> </a:t>
            </a:r>
            <a:r>
              <a:rPr lang="ru-RU" sz="3200" b="1" dirty="0" err="1" smtClean="0">
                <a:solidFill>
                  <a:srgbClr val="92D050"/>
                </a:solidFill>
              </a:rPr>
              <a:t>відмінки</a:t>
            </a:r>
            <a:r>
              <a:rPr lang="ru-RU" sz="3200" b="1" dirty="0" smtClean="0">
                <a:solidFill>
                  <a:srgbClr val="92D050"/>
                </a:solidFill>
              </a:rPr>
              <a:t>, </a:t>
            </a:r>
            <a:r>
              <a:rPr lang="ru-RU" sz="3200" b="1" dirty="0" err="1" smtClean="0">
                <a:solidFill>
                  <a:srgbClr val="92D050"/>
                </a:solidFill>
              </a:rPr>
              <a:t>крім</a:t>
            </a:r>
            <a:r>
              <a:rPr lang="ru-RU" sz="3200" b="1" dirty="0" smtClean="0">
                <a:solidFill>
                  <a:srgbClr val="92D050"/>
                </a:solidFill>
              </a:rPr>
              <a:t> </a:t>
            </a:r>
            <a:r>
              <a:rPr lang="ru-RU" sz="3200" b="1" dirty="0" err="1" smtClean="0">
                <a:solidFill>
                  <a:srgbClr val="92D050"/>
                </a:solidFill>
              </a:rPr>
              <a:t>називного</a:t>
            </a:r>
            <a:r>
              <a:rPr lang="ru-RU" sz="3200" b="1" dirty="0" smtClean="0">
                <a:solidFill>
                  <a:srgbClr val="FFC000"/>
                </a:solidFill>
              </a:rPr>
              <a:t>).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75" y="3118968"/>
            <a:ext cx="97696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Приклад.</a:t>
            </a:r>
          </a:p>
          <a:p>
            <a:r>
              <a:rPr lang="uk-UA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Іринка дала подружкам (</a:t>
            </a:r>
            <a:r>
              <a:rPr lang="uk-UA" sz="24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кому? Давальний </a:t>
            </a:r>
            <a:r>
              <a:rPr lang="uk-UA" sz="2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відмінок</a:t>
            </a:r>
            <a:r>
              <a:rPr lang="uk-UA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)</a:t>
            </a:r>
            <a:r>
              <a:rPr lang="uk-UA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цукерку</a:t>
            </a:r>
          </a:p>
          <a:p>
            <a:endParaRPr lang="uk-UA" sz="10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uk-UA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(</a:t>
            </a:r>
            <a:r>
              <a:rPr lang="uk-UA" sz="24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що? Знахідний </a:t>
            </a:r>
            <a:r>
              <a:rPr lang="uk-UA" sz="2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відмінок</a:t>
            </a:r>
            <a:r>
              <a:rPr lang="uk-UA" sz="2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) </a:t>
            </a:r>
            <a:r>
              <a:rPr lang="uk-UA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</a:p>
          <a:p>
            <a:endParaRPr lang="uk-UA" sz="10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uk-UA" sz="2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У саду ( </a:t>
            </a:r>
            <a:r>
              <a:rPr lang="uk-UA" sz="2400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у чому</a:t>
            </a:r>
            <a:r>
              <a:rPr lang="uk-UA" sz="24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? Місцевий відмінок)</a:t>
            </a:r>
            <a:r>
              <a:rPr lang="uk-UA" sz="2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uk-UA" sz="2400" b="1" i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пахли</a:t>
            </a:r>
            <a:r>
              <a:rPr lang="uk-UA" sz="2400" b="1" i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стиглі яблука .</a:t>
            </a:r>
            <a:r>
              <a:rPr lang="uk-UA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ru-RU" sz="2400" b="1" i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79570" y="3866359"/>
            <a:ext cx="1780674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749715" y="3931006"/>
            <a:ext cx="1328052" cy="23804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33711" y="4945730"/>
            <a:ext cx="688147" cy="1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3449</TotalTime>
  <Words>562</Words>
  <Application>Microsoft Office PowerPoint</Application>
  <PresentationFormat>Широкоэкранный</PresentationFormat>
  <Paragraphs>150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Легкий дым</vt:lpstr>
      <vt:lpstr>1_Специальное оформление</vt:lpstr>
      <vt:lpstr>Специальное оформление</vt:lpstr>
      <vt:lpstr>Яку роботу виконують іменники у реченні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105</cp:revision>
  <dcterms:created xsi:type="dcterms:W3CDTF">2023-06-14T07:23:34Z</dcterms:created>
  <dcterms:modified xsi:type="dcterms:W3CDTF">2023-06-23T15:27:34Z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