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  <p:sldMasterId id="2147483741" r:id="rId2"/>
    <p:sldMasterId id="2147483728" r:id="rId3"/>
  </p:sldMasterIdLst>
  <p:notesMasterIdLst>
    <p:notesMasterId r:id="rId29"/>
  </p:notesMasterIdLst>
  <p:sldIdLst>
    <p:sldId id="256" r:id="rId4"/>
    <p:sldId id="267" r:id="rId5"/>
    <p:sldId id="269" r:id="rId6"/>
    <p:sldId id="271" r:id="rId7"/>
    <p:sldId id="272" r:id="rId8"/>
    <p:sldId id="268" r:id="rId9"/>
    <p:sldId id="276" r:id="rId10"/>
    <p:sldId id="284" r:id="rId11"/>
    <p:sldId id="285" r:id="rId12"/>
    <p:sldId id="286" r:id="rId13"/>
    <p:sldId id="287" r:id="rId14"/>
    <p:sldId id="288" r:id="rId15"/>
    <p:sldId id="289" r:id="rId16"/>
    <p:sldId id="277" r:id="rId17"/>
    <p:sldId id="290" r:id="rId18"/>
    <p:sldId id="299" r:id="rId19"/>
    <p:sldId id="282" r:id="rId20"/>
    <p:sldId id="283" r:id="rId21"/>
    <p:sldId id="291" r:id="rId22"/>
    <p:sldId id="294" r:id="rId23"/>
    <p:sldId id="293" r:id="rId24"/>
    <p:sldId id="295" r:id="rId25"/>
    <p:sldId id="296" r:id="rId26"/>
    <p:sldId id="298" r:id="rId27"/>
    <p:sldId id="274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103" autoAdjust="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49F66C-B500-4298-A478-F399B675B709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0DF32-7603-4D87-A3EB-FF6A6B1205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821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Слайд містить гіперпосилання</a:t>
            </a:r>
            <a:r>
              <a:rPr lang="uk-UA" baseline="0" dirty="0" smtClean="0"/>
              <a:t> на </a:t>
            </a:r>
            <a:r>
              <a:rPr lang="uk-UA" baseline="0" dirty="0" err="1" smtClean="0"/>
              <a:t>руханку</a:t>
            </a:r>
            <a:r>
              <a:rPr lang="uk-UA" baseline="0" dirty="0" smtClean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998F-4D62-4F22-99CB-7AF1BA82F8FB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53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68188" y="147919"/>
            <a:ext cx="10018765" cy="1313328"/>
          </a:xfrm>
        </p:spPr>
        <p:txBody>
          <a:bodyPr anchor="b">
            <a:normAutofit/>
          </a:bodyPr>
          <a:lstStyle>
            <a:lvl1pPr algn="ctr">
              <a:defRPr sz="5400" b="1" baseline="0"/>
            </a:lvl1pPr>
          </a:lstStyle>
          <a:p>
            <a:r>
              <a:rPr lang="uk-UA" dirty="0" smtClean="0"/>
              <a:t>Іменник як частина мови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63072" y="2249332"/>
            <a:ext cx="8915399" cy="1126283"/>
          </a:xfrm>
        </p:spPr>
        <p:txBody>
          <a:bodyPr anchor="t"/>
          <a:lstStyle>
            <a:lvl1pPr marL="0" indent="0" algn="l">
              <a:buNone/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147919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541" y="354650"/>
            <a:ext cx="1159179" cy="365125"/>
          </a:xfrm>
        </p:spPr>
        <p:txBody>
          <a:bodyPr/>
          <a:lstStyle>
            <a:lvl1pPr>
              <a:defRPr sz="1200"/>
            </a:lvl1pPr>
          </a:lstStyle>
          <a:p>
            <a:r>
              <a:rPr lang="ru-RU" dirty="0" smtClean="0"/>
              <a:t>Урок № 1</a:t>
            </a:r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9700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022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071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909453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2070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045667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3677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55965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1655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2843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917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422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2367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7380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3727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4435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5866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0659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7005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2583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26561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328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7244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5808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4844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7750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42082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3130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7593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87194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9279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07071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080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948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119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341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985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614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719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708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40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839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550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hyperlink" Target="https://youtu.be/zPMryG8fqNY" TargetMode="Externa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ka5ZV1xX-a8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naurok.ua/student/blog/use-pro-vidminki-golovne-nyuansi-ta-cikavi-fakti" TargetMode="Externa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" t="2649" r="1419" b="3631"/>
          <a:stretch/>
        </p:blipFill>
        <p:spPr>
          <a:xfrm>
            <a:off x="2044948" y="333254"/>
            <a:ext cx="8354729" cy="52168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71857" y="1854908"/>
            <a:ext cx="7900909" cy="1563494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Усе про відмінки: головне, нюанси та цікаві факти!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090" y="2775662"/>
            <a:ext cx="4020152" cy="399123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36745" y="510138"/>
            <a:ext cx="183255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Заняття</a:t>
            </a:r>
            <a:r>
              <a:rPr lang="ru-RU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2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№ 4</a:t>
            </a:r>
            <a:endParaRPr lang="ru-RU" sz="2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2313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04146" y="340861"/>
            <a:ext cx="1008321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Відгадай</a:t>
            </a:r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,</a:t>
            </a:r>
          </a:p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uk-UA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про який відмінок йде мова</a:t>
            </a:r>
            <a:endParaRPr lang="ru-RU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1342" y="4908884"/>
            <a:ext cx="6187976" cy="206238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45823" y="2301706"/>
            <a:ext cx="635387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</a:t>
            </a:r>
            <a:r>
              <a:rPr lang="uk-UA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ось в цього є свої потреби,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Він </a:t>
            </a:r>
            <a:r>
              <a:rPr lang="uk-UA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кого? і що? Питає в </a:t>
            </a:r>
            <a:r>
              <a:rPr lang="uk-UA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тебе.              </a:t>
            </a:r>
            <a:r>
              <a:rPr lang="uk-UA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кого всі ми за друзів маєм</a:t>
            </a:r>
            <a:r>
              <a:rPr lang="uk-UA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</a:t>
            </a:r>
            <a:r>
              <a:rPr lang="uk-UA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 друзі роблять нам навзаєм?</a:t>
            </a:r>
            <a:endParaRPr lang="ru-RU" sz="2800" b="1" dirty="0">
              <a:ln w="0"/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941824" y="4215108"/>
            <a:ext cx="27334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3200" b="1" dirty="0" err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Знахідни</a:t>
            </a:r>
            <a:r>
              <a:rPr lang="ru-RU" sz="3600" b="1" dirty="0" err="1" smtClean="0">
                <a:solidFill>
                  <a:schemeClr val="accent3">
                    <a:lumMod val="50000"/>
                  </a:schemeClr>
                </a:solidFill>
              </a:rPr>
              <a:t>й</a:t>
            </a:r>
            <a:r>
              <a:rPr lang="ru-RU" sz="3600" b="1" dirty="0">
                <a:solidFill>
                  <a:schemeClr val="accent3">
                    <a:lumMod val="50000"/>
                  </a:schemeClr>
                </a:solidFill>
              </a:rPr>
              <a:t>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3818" y="1880237"/>
            <a:ext cx="1859441" cy="298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779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04146" y="340861"/>
            <a:ext cx="1008321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Відгадай</a:t>
            </a:r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,</a:t>
            </a:r>
          </a:p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uk-UA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про який відмінок йде мова</a:t>
            </a:r>
            <a:endParaRPr lang="ru-RU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1342" y="4908884"/>
            <a:ext cx="6187976" cy="206238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45823" y="2301706"/>
            <a:ext cx="716239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 й же хоче знать: ким? чим?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</a:t>
            </a:r>
            <a:r>
              <a:rPr lang="uk-UA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труді орудуй з ним.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Хоче </a:t>
            </a:r>
            <a:r>
              <a:rPr lang="uk-UA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знать, що здатний ти утнути?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Чим </a:t>
            </a:r>
            <a:r>
              <a:rPr lang="uk-UA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 станеш? Ким ти хочеш бути?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800" b="1" dirty="0">
              <a:ln w="0"/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941824" y="4215108"/>
            <a:ext cx="25234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3200" b="1" dirty="0" err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Орудни</a:t>
            </a:r>
            <a:r>
              <a:rPr lang="ru-RU" sz="3600" b="1" dirty="0" err="1" smtClean="0">
                <a:solidFill>
                  <a:schemeClr val="accent3">
                    <a:lumMod val="50000"/>
                  </a:schemeClr>
                </a:solidFill>
              </a:rPr>
              <a:t>й</a:t>
            </a:r>
            <a:r>
              <a:rPr lang="ru-RU" sz="3600" b="1" dirty="0">
                <a:solidFill>
                  <a:schemeClr val="accent3">
                    <a:lumMod val="50000"/>
                  </a:schemeClr>
                </a:solidFill>
              </a:rPr>
              <a:t>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3818" y="1880237"/>
            <a:ext cx="1859441" cy="298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861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04146" y="340861"/>
            <a:ext cx="1008321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Відгадай</a:t>
            </a:r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,</a:t>
            </a:r>
          </a:p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uk-UA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про який відмінок йде мова</a:t>
            </a:r>
            <a:endParaRPr lang="ru-RU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1342" y="4908884"/>
            <a:ext cx="6187976" cy="206238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84324" y="2547928"/>
            <a:ext cx="71623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/>
              <a:t> </a:t>
            </a:r>
            <a:r>
              <a:rPr lang="uk-UA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Де? В якому місці?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Хоче </a:t>
            </a:r>
            <a:r>
              <a:rPr lang="uk-UA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знати – у селі чи в місті?</a:t>
            </a:r>
            <a:endParaRPr lang="ru-RU" sz="2800" b="1" dirty="0">
              <a:ln w="0"/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941824" y="4215108"/>
            <a:ext cx="26436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3200" b="1" dirty="0" err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Місцеви</a:t>
            </a:r>
            <a:r>
              <a:rPr lang="ru-RU" sz="3600" b="1" dirty="0" err="1" smtClean="0">
                <a:solidFill>
                  <a:schemeClr val="accent3">
                    <a:lumMod val="50000"/>
                  </a:schemeClr>
                </a:solidFill>
              </a:rPr>
              <a:t>й</a:t>
            </a:r>
            <a:r>
              <a:rPr lang="ru-RU" sz="3600" b="1" dirty="0">
                <a:solidFill>
                  <a:schemeClr val="accent3">
                    <a:lumMod val="50000"/>
                  </a:schemeClr>
                </a:solidFill>
              </a:rPr>
              <a:t>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3818" y="1880237"/>
            <a:ext cx="1859441" cy="298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244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04146" y="340861"/>
            <a:ext cx="1008321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Відгадай</a:t>
            </a:r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,</a:t>
            </a:r>
          </a:p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uk-UA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про який відмінок йде мова</a:t>
            </a:r>
            <a:endParaRPr lang="ru-RU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1342" y="4908884"/>
            <a:ext cx="6187976" cy="206238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84324" y="2547928"/>
            <a:ext cx="71623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/>
              <a:t> </a:t>
            </a:r>
            <a:r>
              <a:rPr lang="uk-UA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Кличе всіх навколо: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Гей </a:t>
            </a:r>
            <a:r>
              <a:rPr lang="uk-UA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Іване, Петре чи Миколо</a:t>
            </a:r>
            <a:r>
              <a:rPr lang="uk-UA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941824" y="4215108"/>
            <a:ext cx="23551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3200" b="1" dirty="0" err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Клични</a:t>
            </a:r>
            <a:r>
              <a:rPr lang="ru-RU" sz="3600" b="1" dirty="0" err="1" smtClean="0">
                <a:solidFill>
                  <a:schemeClr val="accent3">
                    <a:lumMod val="50000"/>
                  </a:schemeClr>
                </a:solidFill>
              </a:rPr>
              <a:t>й</a:t>
            </a:r>
            <a:r>
              <a:rPr lang="ru-RU" sz="3600" b="1" dirty="0">
                <a:solidFill>
                  <a:schemeClr val="accent3">
                    <a:lumMod val="50000"/>
                  </a:schemeClr>
                </a:solidFill>
              </a:rPr>
              <a:t>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3818" y="1880237"/>
            <a:ext cx="1859441" cy="298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056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68951" y="340861"/>
            <a:ext cx="49536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Зверни</a:t>
            </a:r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ru-RU" sz="54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увагу</a:t>
            </a:r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!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1342" y="4697267"/>
            <a:ext cx="6187976" cy="227400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31005" y="1395388"/>
            <a:ext cx="11829449" cy="317009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b="1" dirty="0">
                <a:ln/>
                <a:solidFill>
                  <a:schemeClr val="accent3"/>
                </a:solidFill>
              </a:rPr>
              <a:t> </a:t>
            </a:r>
            <a:r>
              <a:rPr lang="ru-RU" sz="4000" b="1" dirty="0">
                <a:ln/>
                <a:solidFill>
                  <a:schemeClr val="accent3"/>
                </a:solidFill>
              </a:rPr>
              <a:t>Для </a:t>
            </a:r>
            <a:r>
              <a:rPr lang="ru-RU" sz="4000" b="1" dirty="0" err="1">
                <a:ln/>
                <a:solidFill>
                  <a:schemeClr val="accent3"/>
                </a:solidFill>
              </a:rPr>
              <a:t>зв’язку</a:t>
            </a:r>
            <a:r>
              <a:rPr lang="ru-RU" sz="4000" b="1" dirty="0">
                <a:ln/>
                <a:solidFill>
                  <a:schemeClr val="accent3"/>
                </a:solidFill>
              </a:rPr>
              <a:t> з </a:t>
            </a:r>
            <a:r>
              <a:rPr lang="ru-RU" sz="4000" b="1" dirty="0" err="1">
                <a:ln/>
                <a:solidFill>
                  <a:schemeClr val="accent3"/>
                </a:solidFill>
              </a:rPr>
              <a:t>іншими</a:t>
            </a:r>
            <a:r>
              <a:rPr lang="ru-RU" sz="4000" b="1" dirty="0">
                <a:ln/>
                <a:solidFill>
                  <a:schemeClr val="accent3"/>
                </a:solidFill>
              </a:rPr>
              <a:t> словами у </a:t>
            </a:r>
            <a:r>
              <a:rPr lang="ru-RU" sz="4000" b="1" dirty="0" err="1">
                <a:ln/>
                <a:solidFill>
                  <a:schemeClr val="accent3"/>
                </a:solidFill>
              </a:rPr>
              <a:t>реченні</a:t>
            </a:r>
            <a:r>
              <a:rPr lang="ru-RU" sz="4000" b="1" dirty="0">
                <a:ln/>
                <a:solidFill>
                  <a:schemeClr val="accent3"/>
                </a:solidFill>
              </a:rPr>
              <a:t> </a:t>
            </a:r>
            <a:r>
              <a:rPr lang="ru-RU" sz="4000" b="1" dirty="0" err="1">
                <a:ln/>
                <a:solidFill>
                  <a:schemeClr val="accent3"/>
                </a:solidFill>
              </a:rPr>
              <a:t>іменники</a:t>
            </a:r>
            <a:r>
              <a:rPr lang="ru-RU" sz="4000" b="1" dirty="0">
                <a:ln/>
                <a:solidFill>
                  <a:schemeClr val="accent3"/>
                </a:solidFill>
              </a:rPr>
              <a:t> </a:t>
            </a:r>
            <a:r>
              <a:rPr lang="ru-RU" sz="4000" b="1" dirty="0" err="1">
                <a:ln/>
                <a:solidFill>
                  <a:schemeClr val="accent3"/>
                </a:solidFill>
              </a:rPr>
              <a:t>змінюють</a:t>
            </a:r>
            <a:r>
              <a:rPr lang="ru-RU" sz="4000" b="1" dirty="0">
                <a:ln/>
                <a:solidFill>
                  <a:schemeClr val="accent3"/>
                </a:solidFill>
              </a:rPr>
              <a:t> </a:t>
            </a:r>
            <a:r>
              <a:rPr lang="ru-RU" sz="4000" b="1" dirty="0" err="1">
                <a:ln/>
                <a:solidFill>
                  <a:schemeClr val="accent3"/>
                </a:solidFill>
              </a:rPr>
              <a:t>своє</a:t>
            </a:r>
            <a:r>
              <a:rPr lang="ru-RU" sz="4000" b="1" dirty="0">
                <a:ln/>
                <a:solidFill>
                  <a:schemeClr val="accent3"/>
                </a:solidFill>
              </a:rPr>
              <a:t> </a:t>
            </a:r>
            <a:r>
              <a:rPr lang="ru-RU" sz="4000" b="1" dirty="0" err="1">
                <a:ln/>
                <a:solidFill>
                  <a:schemeClr val="accent3"/>
                </a:solidFill>
              </a:rPr>
              <a:t>закінчення</a:t>
            </a:r>
            <a:r>
              <a:rPr lang="ru-RU" sz="4000" b="1" dirty="0">
                <a:ln/>
                <a:solidFill>
                  <a:schemeClr val="accent3"/>
                </a:solidFill>
              </a:rPr>
              <a:t>.</a:t>
            </a:r>
          </a:p>
          <a:p>
            <a:r>
              <a:rPr lang="ru-RU" sz="4000" b="1" dirty="0" err="1" smtClean="0">
                <a:ln/>
                <a:solidFill>
                  <a:schemeClr val="accent3"/>
                </a:solidFill>
              </a:rPr>
              <a:t>Така</a:t>
            </a:r>
            <a:r>
              <a:rPr lang="ru-RU" sz="40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000" b="1" dirty="0" err="1">
                <a:ln/>
                <a:solidFill>
                  <a:schemeClr val="accent3"/>
                </a:solidFill>
              </a:rPr>
              <a:t>зміна</a:t>
            </a:r>
            <a:r>
              <a:rPr lang="ru-RU" sz="4000" b="1" dirty="0">
                <a:ln/>
                <a:solidFill>
                  <a:schemeClr val="accent3"/>
                </a:solidFill>
              </a:rPr>
              <a:t> </a:t>
            </a:r>
            <a:r>
              <a:rPr lang="ru-RU" sz="4000" b="1" dirty="0" err="1">
                <a:ln/>
                <a:solidFill>
                  <a:schemeClr val="accent3"/>
                </a:solidFill>
              </a:rPr>
              <a:t>називається</a:t>
            </a:r>
            <a:r>
              <a:rPr lang="ru-RU" sz="4000" b="1" dirty="0">
                <a:ln/>
                <a:solidFill>
                  <a:schemeClr val="accent3"/>
                </a:solidFill>
              </a:rPr>
              <a:t> </a:t>
            </a:r>
            <a:r>
              <a:rPr lang="ru-RU" sz="4000" b="1" dirty="0" err="1">
                <a:ln/>
                <a:solidFill>
                  <a:schemeClr val="accent3"/>
                </a:solidFill>
              </a:rPr>
              <a:t>відмінюванням</a:t>
            </a:r>
            <a:r>
              <a:rPr lang="ru-RU" sz="4000" b="1" dirty="0">
                <a:ln/>
                <a:solidFill>
                  <a:schemeClr val="accent3"/>
                </a:solidFill>
              </a:rPr>
              <a:t>, </a:t>
            </a:r>
            <a:r>
              <a:rPr lang="ru-RU" sz="4000" b="1" dirty="0" err="1">
                <a:ln/>
                <a:solidFill>
                  <a:schemeClr val="accent3"/>
                </a:solidFill>
              </a:rPr>
              <a:t>або</a:t>
            </a:r>
            <a:r>
              <a:rPr lang="ru-RU" sz="4000" b="1" dirty="0">
                <a:ln/>
                <a:solidFill>
                  <a:schemeClr val="accent3"/>
                </a:solidFill>
              </a:rPr>
              <a:t> </a:t>
            </a:r>
            <a:r>
              <a:rPr lang="ru-RU" sz="4000" b="1" dirty="0" err="1">
                <a:ln/>
                <a:solidFill>
                  <a:schemeClr val="accent3"/>
                </a:solidFill>
              </a:rPr>
              <a:t>змінюванням</a:t>
            </a:r>
            <a:r>
              <a:rPr lang="ru-RU" sz="4000" b="1" dirty="0">
                <a:ln/>
                <a:solidFill>
                  <a:schemeClr val="accent3"/>
                </a:solidFill>
              </a:rPr>
              <a:t> за </a:t>
            </a:r>
            <a:r>
              <a:rPr lang="ru-RU" sz="4000" b="1" dirty="0" err="1">
                <a:ln/>
                <a:solidFill>
                  <a:schemeClr val="accent3"/>
                </a:solidFill>
              </a:rPr>
              <a:t>відмінками</a:t>
            </a:r>
            <a:r>
              <a:rPr lang="ru-RU" sz="4000" b="1" dirty="0" smtClean="0">
                <a:ln/>
                <a:solidFill>
                  <a:schemeClr val="accent3"/>
                </a:solidFill>
              </a:rPr>
              <a:t>. Але про </a:t>
            </a:r>
            <a:r>
              <a:rPr lang="ru-RU" sz="4000" b="1" dirty="0" err="1" smtClean="0">
                <a:ln/>
                <a:solidFill>
                  <a:schemeClr val="accent3"/>
                </a:solidFill>
              </a:rPr>
              <a:t>це</a:t>
            </a:r>
            <a:r>
              <a:rPr lang="ru-RU" sz="4000" b="1" dirty="0" smtClean="0">
                <a:ln/>
                <a:solidFill>
                  <a:schemeClr val="accent3"/>
                </a:solidFill>
              </a:rPr>
              <a:t> ми </a:t>
            </a:r>
            <a:r>
              <a:rPr lang="ru-RU" sz="4000" b="1" dirty="0" err="1" smtClean="0">
                <a:ln/>
                <a:solidFill>
                  <a:schemeClr val="accent3"/>
                </a:solidFill>
              </a:rPr>
              <a:t>поговоримо</a:t>
            </a:r>
            <a:r>
              <a:rPr lang="ru-RU" sz="4000" b="1" dirty="0" smtClean="0">
                <a:ln/>
                <a:solidFill>
                  <a:schemeClr val="accent3"/>
                </a:solidFill>
              </a:rPr>
              <a:t> на </a:t>
            </a:r>
            <a:r>
              <a:rPr lang="ru-RU" sz="4000" b="1" dirty="0" err="1" smtClean="0">
                <a:ln/>
                <a:solidFill>
                  <a:schemeClr val="accent3"/>
                </a:solidFill>
              </a:rPr>
              <a:t>наступному</a:t>
            </a:r>
            <a:r>
              <a:rPr lang="ru-RU" sz="40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000" b="1" dirty="0" err="1" smtClean="0">
                <a:ln/>
                <a:solidFill>
                  <a:schemeClr val="accent3"/>
                </a:solidFill>
              </a:rPr>
              <a:t>уроці</a:t>
            </a:r>
            <a:r>
              <a:rPr lang="ru-RU" sz="4000" b="1" dirty="0" smtClean="0">
                <a:ln/>
                <a:solidFill>
                  <a:schemeClr val="accent3"/>
                </a:solidFill>
              </a:rPr>
              <a:t>.</a:t>
            </a:r>
            <a:endParaRPr lang="ru-RU" sz="40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61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7255" y="4127247"/>
            <a:ext cx="2614812" cy="2596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68951" y="340861"/>
            <a:ext cx="49536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Зверни</a:t>
            </a:r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ru-RU" sz="54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увагу</a:t>
            </a:r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!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7974" y="5054714"/>
            <a:ext cx="5410712" cy="198837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04470" y="1209721"/>
            <a:ext cx="11829449" cy="397031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b="1" dirty="0">
                <a:ln/>
                <a:solidFill>
                  <a:schemeClr val="accent3"/>
                </a:solidFill>
              </a:rPr>
              <a:t> </a:t>
            </a:r>
            <a:r>
              <a:rPr lang="uk-UA" sz="3600" b="1" dirty="0">
                <a:ln/>
                <a:solidFill>
                  <a:schemeClr val="accent3"/>
                </a:solidFill>
              </a:rPr>
              <a:t>Іменники відмінюються в однині й множині.</a:t>
            </a:r>
            <a:endParaRPr lang="ru-RU" sz="3600" b="1" dirty="0">
              <a:ln/>
              <a:solidFill>
                <a:schemeClr val="accent3"/>
              </a:solidFill>
            </a:endParaRPr>
          </a:p>
          <a:p>
            <a:r>
              <a:rPr lang="uk-UA" sz="3600" b="1" dirty="0" smtClean="0">
                <a:ln/>
                <a:solidFill>
                  <a:schemeClr val="accent3"/>
                </a:solidFill>
              </a:rPr>
              <a:t>Називний </a:t>
            </a:r>
            <a:r>
              <a:rPr lang="uk-UA" sz="3600" b="1" dirty="0">
                <a:ln/>
                <a:solidFill>
                  <a:schemeClr val="accent3"/>
                </a:solidFill>
              </a:rPr>
              <a:t>відмінок однини є початковою формою іменника.</a:t>
            </a:r>
            <a:endParaRPr lang="ru-RU" sz="3600" b="1" dirty="0">
              <a:ln/>
              <a:solidFill>
                <a:schemeClr val="accent3"/>
              </a:solidFill>
            </a:endParaRPr>
          </a:p>
          <a:p>
            <a:r>
              <a:rPr lang="uk-UA" sz="3600" b="1" dirty="0">
                <a:ln/>
                <a:solidFill>
                  <a:schemeClr val="accent3"/>
                </a:solidFill>
              </a:rPr>
              <a:t> </a:t>
            </a:r>
            <a:r>
              <a:rPr lang="uk-UA" sz="3600" b="1" dirty="0" smtClean="0">
                <a:ln/>
                <a:solidFill>
                  <a:schemeClr val="accent3"/>
                </a:solidFill>
              </a:rPr>
              <a:t>Він </a:t>
            </a:r>
            <a:r>
              <a:rPr lang="uk-UA" sz="3600" b="1" dirty="0">
                <a:ln/>
                <a:solidFill>
                  <a:schemeClr val="accent3"/>
                </a:solidFill>
              </a:rPr>
              <a:t>відповідає на питання: хто? що?: </a:t>
            </a:r>
            <a:r>
              <a:rPr lang="uk-UA" sz="3600" b="1" dirty="0" smtClean="0">
                <a:ln/>
                <a:solidFill>
                  <a:schemeClr val="accent3"/>
                </a:solidFill>
              </a:rPr>
              <a:t>тварина</a:t>
            </a:r>
            <a:r>
              <a:rPr lang="uk-UA" sz="3600" b="1" dirty="0">
                <a:ln/>
                <a:solidFill>
                  <a:schemeClr val="accent3"/>
                </a:solidFill>
              </a:rPr>
              <a:t>, серце.</a:t>
            </a:r>
            <a:endParaRPr lang="ru-RU" sz="3600" b="1" dirty="0">
              <a:ln/>
              <a:solidFill>
                <a:schemeClr val="accent3"/>
              </a:solidFill>
            </a:endParaRPr>
          </a:p>
          <a:p>
            <a:r>
              <a:rPr lang="uk-UA" sz="3600" b="1" dirty="0" smtClean="0">
                <a:ln/>
                <a:solidFill>
                  <a:schemeClr val="accent3"/>
                </a:solidFill>
              </a:rPr>
              <a:t>Називний </a:t>
            </a:r>
            <a:r>
              <a:rPr lang="uk-UA" sz="3600" b="1" dirty="0">
                <a:ln/>
                <a:solidFill>
                  <a:schemeClr val="accent3"/>
                </a:solidFill>
              </a:rPr>
              <a:t>відмінок — прямий</a:t>
            </a:r>
            <a:r>
              <a:rPr lang="uk-UA" sz="3600" b="1" dirty="0" smtClean="0">
                <a:ln/>
                <a:solidFill>
                  <a:schemeClr val="accent3"/>
                </a:solidFill>
              </a:rPr>
              <a:t>.      </a:t>
            </a:r>
          </a:p>
          <a:p>
            <a:r>
              <a:rPr lang="uk-UA" sz="3600" b="1" dirty="0" smtClean="0">
                <a:ln/>
                <a:solidFill>
                  <a:schemeClr val="accent3"/>
                </a:solidFill>
              </a:rPr>
              <a:t>Решта </a:t>
            </a:r>
            <a:r>
              <a:rPr lang="uk-UA" sz="3600" b="1" dirty="0">
                <a:ln/>
                <a:solidFill>
                  <a:schemeClr val="accent3"/>
                </a:solidFill>
              </a:rPr>
              <a:t>відмінків — непрямі.</a:t>
            </a:r>
            <a:endParaRPr lang="ru-RU" sz="36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057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9125" y="5168766"/>
            <a:ext cx="5801896" cy="173736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81212" y="545953"/>
            <a:ext cx="892584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6000" b="1" cap="none" spc="0" dirty="0" smtClean="0">
                <a:ln/>
                <a:solidFill>
                  <a:schemeClr val="accent3"/>
                </a:solidFill>
                <a:effectLst/>
              </a:rPr>
              <a:t>Настав час </a:t>
            </a:r>
            <a:r>
              <a:rPr lang="ru-RU" sz="6000" b="1" cap="none" spc="0" dirty="0" err="1" smtClean="0">
                <a:ln/>
                <a:solidFill>
                  <a:schemeClr val="accent3"/>
                </a:solidFill>
                <a:effectLst/>
                <a:hlinkClick r:id="rId5"/>
              </a:rPr>
              <a:t>відпочити</a:t>
            </a:r>
            <a:r>
              <a:rPr lang="ru-RU" sz="6000" b="1" cap="none" spc="0" dirty="0" smtClean="0">
                <a:ln/>
                <a:solidFill>
                  <a:schemeClr val="accent3"/>
                </a:solidFill>
                <a:effectLst/>
                <a:hlinkClick r:id="rId5"/>
              </a:rPr>
              <a:t>!</a:t>
            </a:r>
            <a:endParaRPr lang="ru-RU" sz="60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1028" name="Picture 4" descr="Дети танцую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995" y="1827343"/>
            <a:ext cx="7730276" cy="318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3062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177" y="5168766"/>
            <a:ext cx="5801896" cy="173736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872765" y="545953"/>
            <a:ext cx="854272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6000" b="1" cap="none" spc="0" dirty="0" err="1" smtClean="0">
                <a:ln/>
                <a:solidFill>
                  <a:schemeClr val="accent3"/>
                </a:solidFill>
                <a:effectLst/>
              </a:rPr>
              <a:t>Підсумуємо</a:t>
            </a:r>
            <a:r>
              <a:rPr lang="ru-RU" sz="60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6000" b="1" cap="none" spc="0" dirty="0" err="1" smtClean="0">
                <a:ln/>
                <a:solidFill>
                  <a:schemeClr val="accent3"/>
                </a:solidFill>
                <a:effectLst/>
              </a:rPr>
              <a:t>вивчене</a:t>
            </a:r>
            <a:r>
              <a:rPr lang="ru-RU" sz="6000" b="1" cap="none" spc="0" dirty="0" smtClean="0">
                <a:ln/>
                <a:solidFill>
                  <a:schemeClr val="accent3"/>
                </a:solidFill>
                <a:effectLst/>
              </a:rPr>
              <a:t>!</a:t>
            </a:r>
            <a:endParaRPr lang="ru-RU" sz="60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0" y="1600200"/>
            <a:ext cx="48768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939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8456" y="5101389"/>
            <a:ext cx="1633611" cy="162185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87468" y="53511"/>
            <a:ext cx="958157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ru-RU" sz="4800" b="1" dirty="0" err="1" smtClean="0">
                <a:ln/>
                <a:solidFill>
                  <a:schemeClr val="accent3"/>
                </a:solidFill>
              </a:rPr>
              <a:t>Перевіримо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, як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ти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засвоїв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теоретичний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матеріал</a:t>
            </a:r>
            <a:r>
              <a:rPr lang="uk-UA" sz="4800" b="1" dirty="0" smtClean="0">
                <a:ln/>
                <a:solidFill>
                  <a:schemeClr val="accent3"/>
                </a:solidFill>
              </a:rPr>
              <a:t> уроку!</a:t>
            </a:r>
            <a:endParaRPr lang="ru-RU" sz="48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177" y="5573028"/>
            <a:ext cx="5801896" cy="133309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73767" y="3823906"/>
            <a:ext cx="102589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b="1" dirty="0" smtClean="0">
                <a:solidFill>
                  <a:srgbClr val="0070C0"/>
                </a:solidFill>
              </a:rPr>
              <a:t>Сім.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7904" y="1841735"/>
            <a:ext cx="1159844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14350" indent="-514350" algn="just">
              <a:buAutoNum type="arabicPeriod"/>
            </a:pP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Скільки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віддмінків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в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українській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мові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?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67595" y="2968240"/>
            <a:ext cx="54825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</a:rPr>
              <a:t>Правильна </a:t>
            </a:r>
            <a:r>
              <a:rPr lang="ru-RU" sz="40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</a:rPr>
              <a:t>відповідь</a:t>
            </a:r>
            <a:endParaRPr lang="ru-RU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923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8456" y="5101389"/>
            <a:ext cx="1633611" cy="162185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87468" y="53511"/>
            <a:ext cx="958157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ru-RU" sz="4800" b="1" dirty="0" err="1" smtClean="0">
                <a:ln/>
                <a:solidFill>
                  <a:schemeClr val="accent3"/>
                </a:solidFill>
              </a:rPr>
              <a:t>Перевіримо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, як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ти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засвоїв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теоретичний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матеріал</a:t>
            </a:r>
            <a:r>
              <a:rPr lang="uk-UA" sz="4800" b="1" dirty="0" smtClean="0">
                <a:ln/>
                <a:solidFill>
                  <a:schemeClr val="accent3"/>
                </a:solidFill>
              </a:rPr>
              <a:t> уроку!</a:t>
            </a:r>
            <a:endParaRPr lang="ru-RU" sz="48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177" y="5573028"/>
            <a:ext cx="5801896" cy="133309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73767" y="3923667"/>
            <a:ext cx="102589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b="1" dirty="0" smtClean="0">
                <a:solidFill>
                  <a:srgbClr val="0070C0"/>
                </a:solidFill>
              </a:rPr>
              <a:t>Називний, родовий, давальний, знахідний, орудний, </a:t>
            </a:r>
            <a:r>
              <a:rPr lang="uk-UA" sz="2800" b="1" dirty="0">
                <a:solidFill>
                  <a:srgbClr val="0070C0"/>
                </a:solidFill>
              </a:rPr>
              <a:t>м</a:t>
            </a:r>
            <a:r>
              <a:rPr lang="uk-UA" sz="2800" b="1" dirty="0" smtClean="0">
                <a:solidFill>
                  <a:srgbClr val="0070C0"/>
                </a:solidFill>
              </a:rPr>
              <a:t>ісцевий, кличний.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7904" y="1841735"/>
            <a:ext cx="1159844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2.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Назви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їх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.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67595" y="2968240"/>
            <a:ext cx="54825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</a:rPr>
              <a:t>Правильна </a:t>
            </a:r>
            <a:r>
              <a:rPr lang="ru-RU" sz="40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</a:rPr>
              <a:t>відповідь</a:t>
            </a:r>
            <a:endParaRPr lang="ru-RU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029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9151" y="5573027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2504" y="585997"/>
            <a:ext cx="11705343" cy="55092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ru-RU" sz="3200" b="1" cap="none" spc="0" dirty="0" smtClean="0">
                <a:ln/>
                <a:solidFill>
                  <a:schemeClr val="accent3"/>
                </a:solidFill>
                <a:effectLst/>
              </a:rPr>
              <a:t>	</a:t>
            </a:r>
            <a:r>
              <a:rPr lang="ru-RU" sz="3200" b="1" cap="none" spc="0" dirty="0" err="1" smtClean="0">
                <a:ln/>
                <a:solidFill>
                  <a:schemeClr val="accent3"/>
                </a:solidFill>
                <a:effectLst/>
              </a:rPr>
              <a:t>Сім</a:t>
            </a:r>
            <a:r>
              <a:rPr lang="ru-RU" sz="3200" b="1" cap="none" spc="0" dirty="0" smtClean="0">
                <a:ln/>
                <a:solidFill>
                  <a:schemeClr val="accent3"/>
                </a:solidFill>
                <a:effectLst/>
              </a:rPr>
              <a:t> див </a:t>
            </a:r>
            <a:r>
              <a:rPr lang="ru-RU" sz="3200" b="1" cap="none" spc="0" dirty="0" err="1" smtClean="0">
                <a:ln/>
                <a:solidFill>
                  <a:schemeClr val="accent3"/>
                </a:solidFill>
                <a:effectLst/>
              </a:rPr>
              <a:t>світу</a:t>
            </a:r>
            <a:r>
              <a:rPr lang="ru-RU" sz="3200" b="1" cap="none" spc="0" dirty="0" smtClean="0">
                <a:ln/>
                <a:solidFill>
                  <a:schemeClr val="accent3"/>
                </a:solidFill>
                <a:effectLst/>
              </a:rPr>
              <a:t>, </a:t>
            </a:r>
            <a:r>
              <a:rPr lang="ru-RU" sz="3200" b="1" cap="none" spc="0" dirty="0" err="1" smtClean="0">
                <a:ln/>
                <a:solidFill>
                  <a:schemeClr val="accent3"/>
                </a:solidFill>
                <a:effectLst/>
              </a:rPr>
              <a:t>сім</a:t>
            </a:r>
            <a:r>
              <a:rPr lang="ru-RU" sz="32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3200" b="1" cap="none" spc="0" dirty="0" err="1" smtClean="0">
                <a:ln/>
                <a:solidFill>
                  <a:schemeClr val="accent3"/>
                </a:solidFill>
                <a:effectLst/>
              </a:rPr>
              <a:t>кольорів</a:t>
            </a:r>
            <a:r>
              <a:rPr lang="ru-RU" sz="3200" b="1" cap="none" spc="0" dirty="0" smtClean="0">
                <a:ln/>
                <a:solidFill>
                  <a:schemeClr val="accent3"/>
                </a:solidFill>
                <a:effectLst/>
              </a:rPr>
              <a:t> веселки, </a:t>
            </a:r>
            <a:r>
              <a:rPr lang="ru-RU" sz="3200" b="1" cap="none" spc="0" dirty="0" err="1" smtClean="0">
                <a:ln/>
                <a:solidFill>
                  <a:schemeClr val="accent3"/>
                </a:solidFill>
                <a:effectLst/>
              </a:rPr>
              <a:t>сім</a:t>
            </a:r>
            <a:r>
              <a:rPr lang="ru-RU" sz="32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3200" b="1" cap="none" spc="0" dirty="0" err="1" smtClean="0">
                <a:ln/>
                <a:solidFill>
                  <a:schemeClr val="accent3"/>
                </a:solidFill>
                <a:effectLst/>
              </a:rPr>
              <a:t>днів</a:t>
            </a:r>
            <a:r>
              <a:rPr lang="ru-RU" sz="32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3200" b="1" cap="none" spc="0" dirty="0" err="1" smtClean="0">
                <a:ln/>
                <a:solidFill>
                  <a:schemeClr val="accent3"/>
                </a:solidFill>
                <a:effectLst/>
              </a:rPr>
              <a:t>тижня</a:t>
            </a:r>
            <a:r>
              <a:rPr lang="ru-RU" sz="3200" b="1" cap="none" spc="0" dirty="0" smtClean="0">
                <a:ln/>
                <a:solidFill>
                  <a:schemeClr val="accent3"/>
                </a:solidFill>
                <a:effectLst/>
              </a:rPr>
              <a:t> і </a:t>
            </a:r>
            <a:r>
              <a:rPr lang="ru-RU" sz="3200" b="1" cap="none" spc="0" dirty="0" err="1" smtClean="0">
                <a:ln/>
                <a:solidFill>
                  <a:schemeClr val="accent3"/>
                </a:solidFill>
                <a:effectLst/>
              </a:rPr>
              <a:t>сім</a:t>
            </a:r>
            <a:r>
              <a:rPr lang="ru-RU" sz="32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uk-UA" sz="3200" b="1" dirty="0">
                <a:ln/>
                <a:solidFill>
                  <a:schemeClr val="accent3"/>
                </a:solidFill>
              </a:rPr>
              <a:t>в</a:t>
            </a:r>
            <a:r>
              <a:rPr lang="uk-UA" sz="3200" b="1" cap="none" spc="0" dirty="0" smtClean="0">
                <a:ln/>
                <a:solidFill>
                  <a:schemeClr val="accent3"/>
                </a:solidFill>
                <a:effectLst/>
              </a:rPr>
              <a:t>ідмінків української мови… Цікаве </a:t>
            </a:r>
            <a:r>
              <a:rPr lang="uk-UA" sz="3200" b="1" cap="none" spc="0" dirty="0" err="1" smtClean="0">
                <a:ln/>
                <a:solidFill>
                  <a:schemeClr val="accent3"/>
                </a:solidFill>
                <a:effectLst/>
              </a:rPr>
              <a:t>співпадіння</a:t>
            </a:r>
            <a:r>
              <a:rPr lang="uk-UA" sz="3200" b="1" cap="none" spc="0" dirty="0" smtClean="0">
                <a:ln/>
                <a:solidFill>
                  <a:schemeClr val="accent3"/>
                </a:solidFill>
                <a:effectLst/>
              </a:rPr>
              <a:t>, чи не так? Певно, сім – таки магічна цифра! </a:t>
            </a:r>
            <a:r>
              <a:rPr lang="uk-UA" sz="3200" b="1" dirty="0" smtClean="0">
                <a:ln/>
                <a:solidFill>
                  <a:schemeClr val="accent3"/>
                </a:solidFill>
              </a:rPr>
              <a:t>Так і самі відмінки теж трохи магічні та, звісно, надзвичайно важливі. Чому? Бо, якби відмінки в українській мові раптом зникли, ми просто перестали би розуміти один одного! І розмовляли би приблизно так: Я з сестра ходив до магазин.</a:t>
            </a:r>
          </a:p>
          <a:p>
            <a:pPr algn="just"/>
            <a:r>
              <a:rPr lang="uk-UA" sz="3200" b="1" dirty="0" smtClean="0">
                <a:ln/>
                <a:solidFill>
                  <a:schemeClr val="accent3"/>
                </a:solidFill>
              </a:rPr>
              <a:t>Тож рушаймо у путь, щоб розібратися з магією відмінків!</a:t>
            </a:r>
          </a:p>
          <a:p>
            <a:pPr algn="just"/>
            <a:endParaRPr lang="ru-RU" sz="32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7890" y="4958195"/>
            <a:ext cx="6187976" cy="2274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742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8456" y="5101389"/>
            <a:ext cx="1633611" cy="162185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87468" y="53511"/>
            <a:ext cx="958157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ru-RU" sz="4800" b="1" dirty="0" err="1" smtClean="0">
                <a:ln/>
                <a:solidFill>
                  <a:schemeClr val="accent3"/>
                </a:solidFill>
              </a:rPr>
              <a:t>Перевіримо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, як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ти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засвоїв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теоретичний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матеріал</a:t>
            </a:r>
            <a:r>
              <a:rPr lang="uk-UA" sz="4800" b="1" dirty="0" smtClean="0">
                <a:ln/>
                <a:solidFill>
                  <a:schemeClr val="accent3"/>
                </a:solidFill>
              </a:rPr>
              <a:t> уроку!</a:t>
            </a:r>
            <a:endParaRPr lang="ru-RU" sz="48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177" y="5573028"/>
            <a:ext cx="5801896" cy="133309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73767" y="3823906"/>
            <a:ext cx="102589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b="1" dirty="0" smtClean="0">
                <a:solidFill>
                  <a:srgbClr val="0070C0"/>
                </a:solidFill>
              </a:rPr>
              <a:t>Кличний відмінок не має питань. Його використовують щоб звернутись до когось.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7904" y="1841735"/>
            <a:ext cx="1159844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3</a:t>
            </a:r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. 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У </a:t>
            </a:r>
            <a:r>
              <a:rPr lang="ru-RU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чому</a:t>
            </a:r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 </a:t>
            </a:r>
            <a:r>
              <a:rPr lang="ru-RU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особливість</a:t>
            </a:r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 </a:t>
            </a:r>
            <a:r>
              <a:rPr lang="ru-RU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кличного</a:t>
            </a:r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 </a:t>
            </a:r>
            <a:r>
              <a:rPr lang="ru-RU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відмінку</a:t>
            </a:r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?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67595" y="2968240"/>
            <a:ext cx="54825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</a:rPr>
              <a:t>Правильна </a:t>
            </a:r>
            <a:r>
              <a:rPr lang="ru-RU" sz="40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</a:rPr>
              <a:t>відповідь</a:t>
            </a:r>
            <a:endParaRPr lang="ru-RU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753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8456" y="5101389"/>
            <a:ext cx="1633611" cy="162185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87468" y="53511"/>
            <a:ext cx="958157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ru-RU" sz="4800" b="1" dirty="0" err="1" smtClean="0">
                <a:ln/>
                <a:solidFill>
                  <a:schemeClr val="accent3"/>
                </a:solidFill>
              </a:rPr>
              <a:t>Перевіримо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, як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ти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засвоїв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теоретичний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матеріал</a:t>
            </a:r>
            <a:r>
              <a:rPr lang="uk-UA" sz="4800" b="1" dirty="0" smtClean="0">
                <a:ln/>
                <a:solidFill>
                  <a:schemeClr val="accent3"/>
                </a:solidFill>
              </a:rPr>
              <a:t> уроку!</a:t>
            </a:r>
            <a:endParaRPr lang="ru-RU" sz="48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177" y="5573028"/>
            <a:ext cx="5801896" cy="133309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73767" y="3846358"/>
            <a:ext cx="102589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b="1" dirty="0" smtClean="0">
                <a:solidFill>
                  <a:srgbClr val="0070C0"/>
                </a:solidFill>
              </a:rPr>
              <a:t>Називний. Називний відмінок є початковою формою іменника.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7904" y="1841735"/>
            <a:ext cx="1159844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4</a:t>
            </a:r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. 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Який</a:t>
            </a:r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 </a:t>
            </a:r>
            <a:r>
              <a:rPr lang="ru-RU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відмінок</a:t>
            </a:r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 </a:t>
            </a:r>
            <a:r>
              <a:rPr lang="ru-RU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називають</a:t>
            </a:r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 прямим?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67595" y="2968240"/>
            <a:ext cx="54825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</a:rPr>
              <a:t>Правильна </a:t>
            </a:r>
            <a:r>
              <a:rPr lang="ru-RU" sz="40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</a:rPr>
              <a:t>відповідь</a:t>
            </a:r>
            <a:endParaRPr lang="ru-RU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0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8456" y="5101389"/>
            <a:ext cx="1633611" cy="162185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87468" y="53511"/>
            <a:ext cx="958157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ru-RU" sz="4800" b="1" dirty="0" err="1" smtClean="0">
                <a:ln/>
                <a:solidFill>
                  <a:schemeClr val="accent3"/>
                </a:solidFill>
              </a:rPr>
              <a:t>Перевіримо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, як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ти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засвоїв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теоретичний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матеріал</a:t>
            </a:r>
            <a:r>
              <a:rPr lang="uk-UA" sz="4800" b="1" dirty="0" smtClean="0">
                <a:ln/>
                <a:solidFill>
                  <a:schemeClr val="accent3"/>
                </a:solidFill>
              </a:rPr>
              <a:t> уроку!</a:t>
            </a:r>
            <a:endParaRPr lang="ru-RU" sz="48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177" y="5573028"/>
            <a:ext cx="5801896" cy="133309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73767" y="3823906"/>
            <a:ext cx="102589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b="1" dirty="0" smtClean="0">
                <a:solidFill>
                  <a:srgbClr val="0070C0"/>
                </a:solidFill>
              </a:rPr>
              <a:t>Непрямі відмінки: родовий, давальний, знахідний, орудний, місцевий.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7904" y="1841735"/>
            <a:ext cx="1159844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5</a:t>
            </a:r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. Як </a:t>
            </a:r>
            <a:r>
              <a:rPr lang="ru-RU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називають</a:t>
            </a:r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 </a:t>
            </a:r>
            <a:r>
              <a:rPr lang="ru-RU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решту</a:t>
            </a:r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 </a:t>
            </a:r>
            <a:r>
              <a:rPr lang="ru-RU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відмінків</a:t>
            </a:r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? </a:t>
            </a:r>
            <a:r>
              <a:rPr lang="ru-RU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Назви</a:t>
            </a:r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 </a:t>
            </a:r>
            <a:r>
              <a:rPr lang="ru-RU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їх</a:t>
            </a:r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.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67595" y="2968240"/>
            <a:ext cx="54825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</a:rPr>
              <a:t>Правильна </a:t>
            </a:r>
            <a:r>
              <a:rPr lang="ru-RU" sz="40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</a:rPr>
              <a:t>відповідь</a:t>
            </a:r>
            <a:endParaRPr lang="ru-RU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9110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8456" y="5101389"/>
            <a:ext cx="1633611" cy="162185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87468" y="53511"/>
            <a:ext cx="958157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ru-RU" sz="4800" b="1" dirty="0" err="1" smtClean="0">
                <a:ln/>
                <a:solidFill>
                  <a:schemeClr val="accent3"/>
                </a:solidFill>
              </a:rPr>
              <a:t>Перевіримо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, як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ти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засвоїв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теоретичний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матеріал</a:t>
            </a:r>
            <a:r>
              <a:rPr lang="uk-UA" sz="4800" b="1" dirty="0" smtClean="0">
                <a:ln/>
                <a:solidFill>
                  <a:schemeClr val="accent3"/>
                </a:solidFill>
              </a:rPr>
              <a:t> уроку!</a:t>
            </a:r>
            <a:endParaRPr lang="ru-RU" sz="48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177" y="5573028"/>
            <a:ext cx="5801896" cy="133309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93995" y="5129037"/>
            <a:ext cx="64832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b="1" dirty="0" smtClean="0">
                <a:solidFill>
                  <a:srgbClr val="0070C0"/>
                </a:solidFill>
              </a:rPr>
              <a:t>Кличний відмінок – немає питань.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12283" y="1553894"/>
            <a:ext cx="1159844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6</a:t>
            </a:r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. </a:t>
            </a:r>
            <a:r>
              <a:rPr lang="ru-RU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Назви</a:t>
            </a:r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 </a:t>
            </a:r>
            <a:r>
              <a:rPr lang="ru-RU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всі</a:t>
            </a:r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 </a:t>
            </a:r>
            <a:r>
              <a:rPr lang="ru-RU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відмінки</a:t>
            </a:r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 і </a:t>
            </a:r>
            <a:r>
              <a:rPr lang="ru-RU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питання</a:t>
            </a:r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 до них.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57969" y="2153478"/>
            <a:ext cx="54825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</a:rPr>
              <a:t>Правильна </a:t>
            </a:r>
            <a:r>
              <a:rPr lang="ru-RU" sz="40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</a:rPr>
              <a:t>відповідь</a:t>
            </a:r>
            <a:endParaRPr lang="ru-RU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7030A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74999" y="2657463"/>
            <a:ext cx="102485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b="1" dirty="0" smtClean="0">
                <a:solidFill>
                  <a:srgbClr val="0070C0"/>
                </a:solidFill>
              </a:rPr>
              <a:t>Називний відмінок – Хто? Що?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394258" y="3129143"/>
            <a:ext cx="596824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b="1" dirty="0" smtClean="0">
                <a:solidFill>
                  <a:srgbClr val="0070C0"/>
                </a:solidFill>
              </a:rPr>
              <a:t>Родовий відмінок – Кого? Чого?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12283" y="3470421"/>
            <a:ext cx="102589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b="1" dirty="0" smtClean="0">
                <a:solidFill>
                  <a:srgbClr val="0070C0"/>
                </a:solidFill>
              </a:rPr>
              <a:t>Давальний відмінок – Кому? Чому?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93995" y="4292584"/>
            <a:ext cx="102589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b="1" dirty="0" smtClean="0">
                <a:solidFill>
                  <a:srgbClr val="0070C0"/>
                </a:solidFill>
              </a:rPr>
              <a:t>Орудний відмінок – Ким? Чим?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422559" y="3874358"/>
            <a:ext cx="60163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b="1" dirty="0" smtClean="0">
                <a:solidFill>
                  <a:srgbClr val="0070C0"/>
                </a:solidFill>
              </a:rPr>
              <a:t>Знахідний відмінок – Кого? Що?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332174" y="4703452"/>
            <a:ext cx="79778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b="1" dirty="0" smtClean="0">
                <a:solidFill>
                  <a:srgbClr val="0070C0"/>
                </a:solidFill>
              </a:rPr>
              <a:t>Місцевий відмінок –(На) кому? (На) чому?</a:t>
            </a:r>
          </a:p>
        </p:txBody>
      </p:sp>
    </p:spTree>
    <p:extLst>
      <p:ext uri="{BB962C8B-B14F-4D97-AF65-F5344CB8AC3E}">
        <p14:creationId xmlns:p14="http://schemas.microsoft.com/office/powerpoint/2010/main" val="1061610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6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dirty="0" smtClean="0">
                <a:ln/>
                <a:solidFill>
                  <a:srgbClr val="0070C0"/>
                </a:solidFill>
              </a:rPr>
              <a:t>Просто</a:t>
            </a:r>
          </a:p>
          <a:p>
            <a:pPr algn="ctr"/>
            <a:r>
              <a:rPr lang="ru-RU" sz="1600" b="1" i="1" dirty="0" smtClean="0">
                <a:ln/>
                <a:solidFill>
                  <a:srgbClr val="0070C0"/>
                </a:solidFill>
              </a:rPr>
              <a:t> про складне</a:t>
            </a:r>
            <a:endParaRPr lang="ru-RU" sz="1600" b="1" i="1" dirty="0">
              <a:ln/>
              <a:solidFill>
                <a:srgbClr val="0070C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177" y="5168766"/>
            <a:ext cx="5801896" cy="173736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942082" y="233626"/>
            <a:ext cx="39805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/>
                <a:solidFill>
                  <a:srgbClr val="75BDA7"/>
                </a:solidFill>
              </a:rPr>
              <a:t>Молодець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!</a:t>
            </a:r>
            <a:endParaRPr lang="ru-RU" sz="5400" b="1" dirty="0">
              <a:ln/>
              <a:solidFill>
                <a:srgbClr val="75BDA7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86618" y="1185119"/>
            <a:ext cx="1083501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/>
                <a:solidFill>
                  <a:srgbClr val="75BDA7"/>
                </a:solidFill>
              </a:rPr>
              <a:t>Тепер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ти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готовий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приступити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</a:p>
          <a:p>
            <a:pPr algn="ctr"/>
            <a:r>
              <a:rPr lang="ru-RU" sz="5400" b="1" dirty="0" smtClean="0">
                <a:ln/>
                <a:solidFill>
                  <a:srgbClr val="75BDA7"/>
                </a:solidFill>
              </a:rPr>
              <a:t>до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практичних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завдань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уроку!</a:t>
            </a:r>
            <a:endParaRPr lang="ru-RU" sz="5400" b="1" dirty="0">
              <a:ln/>
              <a:solidFill>
                <a:srgbClr val="75BDA7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04087" y="3128660"/>
            <a:ext cx="52565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/>
                <a:solidFill>
                  <a:srgbClr val="75BDA7"/>
                </a:solidFill>
              </a:rPr>
              <a:t>Бажаю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успіху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!</a:t>
            </a:r>
            <a:endParaRPr lang="ru-RU" sz="5400" b="1" dirty="0">
              <a:ln/>
              <a:solidFill>
                <a:srgbClr val="75BDA7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46205" y="4019025"/>
            <a:ext cx="96824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/>
                <a:solidFill>
                  <a:srgbClr val="75BDA7"/>
                </a:solidFill>
              </a:rPr>
              <a:t>Ти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обов’язково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впораєшся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!</a:t>
            </a:r>
            <a:endParaRPr lang="ru-RU" sz="5400" b="1" dirty="0">
              <a:ln/>
              <a:solidFill>
                <a:srgbClr val="75BDA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192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3" grpId="0"/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69877" y="582341"/>
            <a:ext cx="799449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Використані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ресурси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endParaRPr lang="ru-RU" sz="5400" b="1" cap="none" spc="0" dirty="0" smtClean="0">
              <a:ln/>
              <a:solidFill>
                <a:schemeClr val="accent3"/>
              </a:solidFill>
              <a:effectLst/>
            </a:endParaRPr>
          </a:p>
          <a:p>
            <a:pPr algn="ctr"/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Інтернету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54845" y="2734614"/>
            <a:ext cx="6096000" cy="7682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youtu.be/ka5ZV1xX-a8</a:t>
            </a: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3137" y="4541902"/>
            <a:ext cx="6187976" cy="227400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54845" y="3606246"/>
            <a:ext cx="97818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hlinkClick r:id="rId5"/>
              </a:rPr>
              <a:t>https://</a:t>
            </a:r>
            <a:r>
              <a:rPr lang="ru-RU" dirty="0" smtClean="0">
                <a:hlinkClick r:id="rId5"/>
              </a:rPr>
              <a:t>naurok.ua/student/blog/use-pro-vidminki-golovne-nyuansi-ta-cikavi-fakti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141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02494" y="597386"/>
            <a:ext cx="39623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97229" y="48473"/>
            <a:ext cx="7210628" cy="20621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Сім</a:t>
            </a:r>
            <a:r>
              <a:rPr lang="ru-RU" sz="5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54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братів-відмінків</a:t>
            </a:r>
            <a:endParaRPr lang="ru-RU" sz="54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граматична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казка</a:t>
            </a:r>
            <a: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54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5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СІМ БРАТІВ ВІДМІНКІВ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22922" y="1349648"/>
            <a:ext cx="8624760" cy="4851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401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470" y="631672"/>
            <a:ext cx="10805911" cy="63610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21533" y="-36953"/>
            <a:ext cx="93233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Відмінки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української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мови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0109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518" y="4605048"/>
            <a:ext cx="2133549" cy="21182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53532" y="340861"/>
            <a:ext cx="51844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Цікавий</a:t>
            </a:r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факт!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1342" y="4697267"/>
            <a:ext cx="6187976" cy="227400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31215" y="1264191"/>
            <a:ext cx="11007209" cy="40318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ru-RU" sz="3200" b="1" dirty="0" err="1" smtClean="0">
                <a:ln/>
                <a:solidFill>
                  <a:schemeClr val="accent3"/>
                </a:solidFill>
              </a:rPr>
              <a:t>Кількість</a:t>
            </a:r>
            <a:r>
              <a:rPr lang="ru-RU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3200" b="1" dirty="0" err="1" smtClean="0">
                <a:ln/>
                <a:solidFill>
                  <a:schemeClr val="accent3"/>
                </a:solidFill>
              </a:rPr>
              <a:t>відмінків</a:t>
            </a:r>
            <a:r>
              <a:rPr lang="ru-RU" sz="3200" b="1" dirty="0" smtClean="0">
                <a:ln/>
                <a:solidFill>
                  <a:schemeClr val="accent3"/>
                </a:solidFill>
              </a:rPr>
              <a:t> у </a:t>
            </a:r>
            <a:r>
              <a:rPr lang="ru-RU" sz="3200" b="1" dirty="0" err="1" smtClean="0">
                <a:ln/>
                <a:solidFill>
                  <a:schemeClr val="accent3"/>
                </a:solidFill>
              </a:rPr>
              <a:t>різніих</a:t>
            </a:r>
            <a:r>
              <a:rPr lang="ru-RU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3200" b="1" dirty="0" err="1" smtClean="0">
                <a:ln/>
                <a:solidFill>
                  <a:schemeClr val="accent3"/>
                </a:solidFill>
              </a:rPr>
              <a:t>мовах</a:t>
            </a:r>
            <a:r>
              <a:rPr lang="ru-RU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3200" b="1" dirty="0" err="1" smtClean="0">
                <a:ln/>
                <a:solidFill>
                  <a:schemeClr val="accent3"/>
                </a:solidFill>
              </a:rPr>
              <a:t>світу</a:t>
            </a:r>
            <a:r>
              <a:rPr lang="ru-RU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3200" b="1" dirty="0" err="1" smtClean="0">
                <a:ln/>
                <a:solidFill>
                  <a:schemeClr val="accent3"/>
                </a:solidFill>
              </a:rPr>
              <a:t>відрізняється</a:t>
            </a:r>
            <a:r>
              <a:rPr lang="ru-RU" sz="3200" b="1" dirty="0" smtClean="0">
                <a:ln/>
                <a:solidFill>
                  <a:schemeClr val="accent3"/>
                </a:solidFill>
              </a:rPr>
              <a:t>. </a:t>
            </a:r>
            <a:r>
              <a:rPr lang="uk-UA" sz="3200" b="1" dirty="0">
                <a:ln/>
                <a:solidFill>
                  <a:schemeClr val="accent3"/>
                </a:solidFill>
              </a:rPr>
              <a:t>У</a:t>
            </a:r>
            <a:r>
              <a:rPr lang="uk-UA" sz="3200" b="1" dirty="0" smtClean="0">
                <a:ln/>
                <a:solidFill>
                  <a:schemeClr val="accent3"/>
                </a:solidFill>
              </a:rPr>
              <a:t> Німеччині – 4, у Фінляндії </a:t>
            </a:r>
            <a:r>
              <a:rPr lang="uk-UA" sz="3200" b="1" dirty="0">
                <a:ln/>
                <a:solidFill>
                  <a:schemeClr val="accent3"/>
                </a:solidFill>
              </a:rPr>
              <a:t>– 14, в Угорщині – </a:t>
            </a:r>
            <a:r>
              <a:rPr lang="uk-UA" sz="3200" b="1" dirty="0" smtClean="0">
                <a:ln/>
                <a:solidFill>
                  <a:schemeClr val="accent3"/>
                </a:solidFill>
              </a:rPr>
              <a:t>22, а </a:t>
            </a:r>
            <a:r>
              <a:rPr lang="uk-UA" sz="3200" b="1" dirty="0">
                <a:ln/>
                <a:solidFill>
                  <a:schemeClr val="accent3"/>
                </a:solidFill>
              </a:rPr>
              <a:t>чемпіон по кількості відмінків – мови народів Дагестану – понад 50 відмінків. А ось у китайській </a:t>
            </a:r>
            <a:r>
              <a:rPr lang="uk-UA" sz="3200" b="1" dirty="0" smtClean="0">
                <a:ln/>
                <a:solidFill>
                  <a:schemeClr val="accent3"/>
                </a:solidFill>
              </a:rPr>
              <a:t>мові </a:t>
            </a:r>
            <a:r>
              <a:rPr lang="uk-UA" sz="3200" b="1" dirty="0">
                <a:ln/>
                <a:solidFill>
                  <a:schemeClr val="accent3"/>
                </a:solidFill>
              </a:rPr>
              <a:t>– жодних відмінків  узагалі немає</a:t>
            </a:r>
            <a:r>
              <a:rPr lang="uk-UA" sz="3200" b="1" dirty="0" smtClean="0">
                <a:ln/>
                <a:solidFill>
                  <a:schemeClr val="accent3"/>
                </a:solidFill>
              </a:rPr>
              <a:t>: </a:t>
            </a:r>
            <a:r>
              <a:rPr lang="uk-UA" sz="3200" b="1" dirty="0">
                <a:ln/>
                <a:solidFill>
                  <a:schemeClr val="accent3"/>
                </a:solidFill>
              </a:rPr>
              <a:t>відносини між словами передаються за допомогою службових частин мови.</a:t>
            </a:r>
            <a:endParaRPr lang="ru-RU" sz="3200" b="1" dirty="0">
              <a:ln/>
              <a:solidFill>
                <a:schemeClr val="accent3"/>
              </a:solidFill>
            </a:endParaRPr>
          </a:p>
          <a:p>
            <a:pPr algn="just"/>
            <a:endParaRPr lang="ru-RU" sz="32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169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97016" y="99040"/>
            <a:ext cx="9809096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</a:rPr>
              <a:t>Фрази, які без проблем допоможуть </a:t>
            </a:r>
          </a:p>
          <a:p>
            <a:pPr algn="ctr"/>
            <a:r>
              <a:rPr lang="uk-UA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</a:rPr>
              <a:t>запам’ятати назви всіх відмінків</a:t>
            </a:r>
          </a:p>
          <a:p>
            <a:pPr algn="ctr"/>
            <a:r>
              <a:rPr lang="uk-UA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</a:rPr>
              <a:t>у</a:t>
            </a:r>
            <a:r>
              <a:rPr lang="uk-UA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</a:rPr>
              <a:t>країнської мови</a:t>
            </a:r>
            <a:endParaRPr lang="ru-RU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00B05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69421" y="2112340"/>
            <a:ext cx="932659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uk-UA" sz="32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На Родини Для Зими Осінь Мостить Килими.</a:t>
            </a:r>
            <a:endParaRPr lang="ru-RU" sz="32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3835" y="2747648"/>
            <a:ext cx="10958448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Народив Роман </a:t>
            </a:r>
            <a:r>
              <a:rPr lang="ru-RU" sz="3200" b="1" cap="none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Дитину</a:t>
            </a:r>
            <a:r>
              <a:rPr lang="ru-RU" sz="32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, </a:t>
            </a:r>
            <a:r>
              <a:rPr lang="ru-RU" sz="3200" b="1" cap="none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Зрубав</a:t>
            </a:r>
            <a:r>
              <a:rPr lang="ru-RU" sz="32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ru-RU" sz="3200" b="1" cap="none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Очеритину</a:t>
            </a:r>
            <a:r>
              <a:rPr lang="ru-RU" sz="32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, </a:t>
            </a:r>
            <a:r>
              <a:rPr lang="ru-RU" sz="3200" b="1" cap="none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М’ячик</a:t>
            </a:r>
            <a:r>
              <a:rPr lang="ru-RU" sz="32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</a:p>
          <a:p>
            <a:r>
              <a:rPr lang="ru-RU" sz="32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Кинув.</a:t>
            </a:r>
            <a:endParaRPr lang="ru-RU" sz="32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3835" y="3798906"/>
            <a:ext cx="10363735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32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Назвав Роман </a:t>
            </a:r>
            <a:r>
              <a:rPr lang="ru-RU" sz="3200" b="1" cap="none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Дитину</a:t>
            </a:r>
            <a:r>
              <a:rPr lang="ru-RU" sz="32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Зайцем, Орав Маленьким </a:t>
            </a:r>
          </a:p>
          <a:p>
            <a:r>
              <a:rPr lang="ru-RU" sz="3200" b="1" cap="none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Капцем</a:t>
            </a:r>
            <a:r>
              <a:rPr lang="ru-RU" sz="32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.</a:t>
            </a:r>
            <a:endParaRPr lang="ru-RU" sz="32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7157" y="4984678"/>
            <a:ext cx="930254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uk-UA" sz="32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Наша Рая Добре Знає Оцю Мову Калинову.</a:t>
            </a:r>
            <a:endParaRPr lang="ru-RU" sz="32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2901" y="5619986"/>
            <a:ext cx="4165601" cy="1530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590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04146" y="340861"/>
            <a:ext cx="1008321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Відгадай</a:t>
            </a:r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,</a:t>
            </a:r>
          </a:p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uk-UA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про який відмінок йде мова</a:t>
            </a:r>
            <a:endParaRPr lang="ru-RU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1342" y="4908884"/>
            <a:ext cx="6187976" cy="206238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45824" y="2301706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Хто</a:t>
            </a:r>
            <a:r>
              <a:rPr lang="ru-RU" sz="2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2800" b="1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питає</a:t>
            </a:r>
            <a:r>
              <a:rPr lang="ru-RU" sz="2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 </a:t>
            </a:r>
            <a:r>
              <a:rPr lang="ru-RU" sz="2800" b="1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хто</a:t>
            </a:r>
            <a:r>
              <a:rPr lang="ru-RU" sz="2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2800" b="1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ти</a:t>
            </a:r>
            <a:r>
              <a:rPr lang="ru-RU" sz="2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? </a:t>
            </a:r>
            <a:r>
              <a:rPr lang="ru-RU" sz="2800" b="1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що</a:t>
            </a:r>
            <a:r>
              <a:rPr lang="ru-RU" sz="2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2800" b="1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ти</a:t>
            </a:r>
            <a:r>
              <a:rPr lang="ru-RU" sz="2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?</a:t>
            </a:r>
          </a:p>
          <a:p>
            <a:r>
              <a:rPr lang="ru-RU" sz="2800" b="1" dirty="0" err="1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Хоче</a:t>
            </a:r>
            <a:r>
              <a:rPr lang="ru-RU" sz="2800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2800" b="1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він</a:t>
            </a:r>
            <a:r>
              <a:rPr lang="ru-RU" sz="2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про </a:t>
            </a:r>
            <a:r>
              <a:rPr lang="ru-RU" sz="2800" b="1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наслідки</a:t>
            </a:r>
            <a:r>
              <a:rPr lang="ru-RU" sz="2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2800" b="1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робити</a:t>
            </a:r>
            <a:endParaRPr lang="ru-RU" sz="2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ru-RU" sz="2800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І </a:t>
            </a:r>
            <a:r>
              <a:rPr lang="ru-RU" sz="2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про себе </a:t>
            </a:r>
            <a:r>
              <a:rPr lang="ru-RU" sz="2800" b="1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чути</a:t>
            </a:r>
            <a:r>
              <a:rPr lang="ru-RU" sz="2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2800" b="1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лиш</a:t>
            </a:r>
            <a:r>
              <a:rPr lang="ru-RU" sz="2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похвали,</a:t>
            </a:r>
          </a:p>
          <a:p>
            <a:r>
              <a:rPr lang="ru-RU" sz="2800" b="1" dirty="0" err="1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Щоб</a:t>
            </a:r>
            <a:r>
              <a:rPr lang="ru-RU" sz="2800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2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тебе як приклад </a:t>
            </a:r>
            <a:r>
              <a:rPr lang="ru-RU" sz="2800" b="1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називали</a:t>
            </a:r>
            <a:r>
              <a:rPr lang="ru-RU" sz="2800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</a:t>
            </a:r>
            <a:endParaRPr lang="ru-RU" sz="2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941824" y="4215108"/>
            <a:ext cx="26019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3200" b="1" dirty="0" err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Називни</a:t>
            </a:r>
            <a:r>
              <a:rPr lang="ru-RU" sz="3600" b="1" dirty="0" err="1">
                <a:solidFill>
                  <a:schemeClr val="accent3">
                    <a:lumMod val="50000"/>
                  </a:schemeClr>
                </a:solidFill>
              </a:rPr>
              <a:t>й</a:t>
            </a:r>
            <a:r>
              <a:rPr lang="ru-RU" sz="3600" b="1" dirty="0">
                <a:solidFill>
                  <a:schemeClr val="accent3">
                    <a:lumMod val="50000"/>
                  </a:schemeClr>
                </a:solidFill>
              </a:rPr>
              <a:t>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3818" y="1880237"/>
            <a:ext cx="1859441" cy="298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523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04146" y="340861"/>
            <a:ext cx="1008321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Відгадай</a:t>
            </a:r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,</a:t>
            </a:r>
          </a:p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uk-UA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про який відмінок йде мова</a:t>
            </a:r>
            <a:endParaRPr lang="ru-RU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1342" y="4908884"/>
            <a:ext cx="6187976" cy="206238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45824" y="2301706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2800" dirty="0"/>
              <a:t> </a:t>
            </a:r>
            <a:r>
              <a:rPr lang="uk-UA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оцей </a:t>
            </a:r>
            <a:r>
              <a:rPr lang="uk-UA" sz="28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досвідчує</a:t>
            </a:r>
            <a:r>
              <a:rPr lang="uk-UA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свого – 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Хоче </a:t>
            </a:r>
            <a:r>
              <a:rPr lang="uk-UA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знати він: кого? чого?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</a:t>
            </a:r>
            <a:r>
              <a:rPr lang="uk-UA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 тебе знать, якого роду,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 </a:t>
            </a:r>
            <a:r>
              <a:rPr lang="uk-UA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немає роду переводу.</a:t>
            </a:r>
            <a:endParaRPr lang="ru-RU" sz="2800" b="1" dirty="0">
              <a:ln w="0"/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941824" y="4215108"/>
            <a:ext cx="23968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3200" b="1" dirty="0" err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Родови</a:t>
            </a:r>
            <a:r>
              <a:rPr lang="ru-RU" sz="3600" b="1" dirty="0" err="1">
                <a:solidFill>
                  <a:schemeClr val="accent3">
                    <a:lumMod val="50000"/>
                  </a:schemeClr>
                </a:solidFill>
              </a:rPr>
              <a:t>й</a:t>
            </a:r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</a:rPr>
              <a:t>)</a:t>
            </a:r>
            <a:endParaRPr lang="ru-RU" sz="36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3818" y="1880237"/>
            <a:ext cx="1859441" cy="298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61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04146" y="340861"/>
            <a:ext cx="1008321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Відгадай</a:t>
            </a:r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,</a:t>
            </a:r>
          </a:p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uk-UA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про який відмінок йде мова</a:t>
            </a:r>
            <a:endParaRPr lang="ru-RU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1342" y="4908884"/>
            <a:ext cx="6187976" cy="206238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45823" y="2301706"/>
            <a:ext cx="635387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 </a:t>
            </a:r>
            <a:r>
              <a:rPr lang="uk-UA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він дасть – не жаль йому,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Але </a:t>
            </a:r>
            <a:r>
              <a:rPr lang="uk-UA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хоче знать: кому? чому?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Знать </a:t>
            </a:r>
            <a:r>
              <a:rPr lang="uk-UA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 тебе, гожого на вроду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 </a:t>
            </a:r>
            <a:r>
              <a:rPr lang="uk-UA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даєш і ти своєму народу.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941824" y="4215108"/>
            <a:ext cx="29129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3200" b="1" dirty="0" err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Давальни</a:t>
            </a:r>
            <a:r>
              <a:rPr lang="ru-RU" sz="3600" b="1" dirty="0" err="1" smtClean="0">
                <a:solidFill>
                  <a:schemeClr val="accent3">
                    <a:lumMod val="50000"/>
                  </a:schemeClr>
                </a:solidFill>
              </a:rPr>
              <a:t>й</a:t>
            </a:r>
            <a:r>
              <a:rPr lang="ru-RU" sz="3600" b="1" dirty="0">
                <a:solidFill>
                  <a:schemeClr val="accent3">
                    <a:lumMod val="50000"/>
                  </a:schemeClr>
                </a:solidFill>
              </a:rPr>
              <a:t>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3818" y="1880237"/>
            <a:ext cx="1859441" cy="298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177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Легкий дым">
  <a:themeElements>
    <a:clrScheme name="Синий и зеленый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591</TotalTime>
  <Words>832</Words>
  <Application>Microsoft Office PowerPoint</Application>
  <PresentationFormat>Широкоэкранный</PresentationFormat>
  <Paragraphs>175</Paragraphs>
  <Slides>25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25</vt:i4>
      </vt:variant>
    </vt:vector>
  </HeadingPairs>
  <TitlesOfParts>
    <vt:vector size="34" baseType="lpstr">
      <vt:lpstr>Arial</vt:lpstr>
      <vt:lpstr>Calibri</vt:lpstr>
      <vt:lpstr>Calibri Light</vt:lpstr>
      <vt:lpstr>Century Gothic</vt:lpstr>
      <vt:lpstr>Times New Roman</vt:lpstr>
      <vt:lpstr>Wingdings 3</vt:lpstr>
      <vt:lpstr>Легкий дым</vt:lpstr>
      <vt:lpstr>1_Специальное оформление</vt:lpstr>
      <vt:lpstr>Специальное оформление</vt:lpstr>
      <vt:lpstr>Усе про відмінки: головне, нюанси та цікаві факти!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55</cp:revision>
  <dcterms:created xsi:type="dcterms:W3CDTF">2023-06-14T07:23:34Z</dcterms:created>
  <dcterms:modified xsi:type="dcterms:W3CDTF">2023-06-23T12:55:17Z</dcterms:modified>
  <cp:contentStatus>Окончательное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