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21"/>
  </p:notesMasterIdLst>
  <p:sldIdLst>
    <p:sldId id="256" r:id="rId4"/>
    <p:sldId id="273" r:id="rId5"/>
    <p:sldId id="269" r:id="rId6"/>
    <p:sldId id="272" r:id="rId7"/>
    <p:sldId id="286" r:id="rId8"/>
    <p:sldId id="278" r:id="rId9"/>
    <p:sldId id="276" r:id="rId10"/>
    <p:sldId id="271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77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61633-6E6C-440E-9A12-0E5C4F85896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24DA1-C009-49C9-B113-A6D925C79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451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відеоролик.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DA1-C009-49C9-B113-A6D925C793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49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656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tkachnko.blogspot.com/2014/12/blog-post_94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youtu.be/TAKi6v0wghc" TargetMode="External"/><Relationship Id="rId4" Type="http://schemas.openxmlformats.org/officeDocument/2006/relationships/hyperlink" Target="https://youtu.be/OZ_dWfeVal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240071" y="217751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6980" y="1202635"/>
            <a:ext cx="7900909" cy="156349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Рід іменника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703" y="2254267"/>
            <a:ext cx="4501364" cy="44689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36745" y="510138"/>
            <a:ext cx="18325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Заняття</a:t>
            </a:r>
            <a:r>
              <a:rPr lang="ru-RU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№ 3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250" y="4918509"/>
            <a:ext cx="1817817" cy="18047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772230"/>
            <a:ext cx="100664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Він, мій, цей.</a:t>
            </a:r>
          </a:p>
          <a:p>
            <a:pPr algn="just"/>
            <a:r>
              <a:rPr lang="uk-UA" sz="2800" b="1" dirty="0" smtClean="0">
                <a:solidFill>
                  <a:srgbClr val="00B050"/>
                </a:solidFill>
              </a:rPr>
              <a:t>Наприклад, слово «м’яч» чоловічого роду, оскільки до нього можна підібрати допоміжні слова «ВІН», «МІЙ», «ЦЕЙ».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257" y="1966758"/>
            <a:ext cx="11598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2.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Назви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допоміжні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слова для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визначення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іменників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чоловічого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роду.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305416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0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711" y="5188017"/>
            <a:ext cx="1546356" cy="1535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Вона, моя, ця.</a:t>
            </a:r>
          </a:p>
          <a:p>
            <a:pPr algn="just"/>
            <a:r>
              <a:rPr lang="uk-UA" sz="2800" b="1" dirty="0" smtClean="0">
                <a:solidFill>
                  <a:srgbClr val="00B050"/>
                </a:solidFill>
              </a:rPr>
              <a:t>Наприклад, слово «подруга» жіночого роду, оскільки до нього можна підібрати допоміжні слова «ВОНА», «МОЯ», «ЦЯ».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257" y="1966758"/>
            <a:ext cx="11598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3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Назви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допоміжні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слова для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визначення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іменників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жіночого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роду.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305416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03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541" y="5130265"/>
            <a:ext cx="1604526" cy="159298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Воно, моє, це.</a:t>
            </a:r>
          </a:p>
          <a:p>
            <a:pPr algn="just"/>
            <a:r>
              <a:rPr lang="uk-UA" sz="2800" b="1" dirty="0" smtClean="0">
                <a:solidFill>
                  <a:srgbClr val="00B050"/>
                </a:solidFill>
              </a:rPr>
              <a:t>Наприклад, слово «сонце» середнього роду, оскільки до нього можна підібрати допоміжні слова «ВОНО», «МОЄ», «ЦЕ».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257" y="1966758"/>
            <a:ext cx="11598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4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Назви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допоміжні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слова для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визначення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іменників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середнього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роду.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305416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90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724" y="5265019"/>
            <a:ext cx="1614221" cy="16026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677510"/>
            <a:ext cx="105092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</a:rPr>
              <a:t>«Хто?» для іменників, що належать до істот </a:t>
            </a:r>
            <a:r>
              <a:rPr lang="uk-UA" sz="2800" b="1" dirty="0">
                <a:solidFill>
                  <a:srgbClr val="0070C0"/>
                </a:solidFill>
              </a:rPr>
              <a:t>а</a:t>
            </a:r>
            <a:r>
              <a:rPr lang="uk-UA" sz="2800" b="1" dirty="0" smtClean="0">
                <a:solidFill>
                  <a:srgbClr val="0070C0"/>
                </a:solidFill>
              </a:rPr>
              <a:t>бо «Що?» до </a:t>
            </a:r>
            <a:r>
              <a:rPr lang="uk-UA" sz="2800" b="1" dirty="0" err="1" smtClean="0">
                <a:solidFill>
                  <a:srgbClr val="0070C0"/>
                </a:solidFill>
              </a:rPr>
              <a:t>іменніків</a:t>
            </a:r>
            <a:r>
              <a:rPr lang="uk-UA" sz="2800" b="1" dirty="0" smtClean="0">
                <a:solidFill>
                  <a:srgbClr val="0070C0"/>
                </a:solidFill>
              </a:rPr>
              <a:t>, які належать до неістот.</a:t>
            </a:r>
          </a:p>
          <a:p>
            <a:pPr algn="just"/>
            <a:r>
              <a:rPr lang="uk-UA" sz="2800" b="1" dirty="0" smtClean="0">
                <a:solidFill>
                  <a:srgbClr val="00B050"/>
                </a:solidFill>
              </a:rPr>
              <a:t>Наприклад, у іменника «акваріума», який відповідає на питання «ЧОГО?» початковою формою буде «акваріум».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257" y="1966758"/>
            <a:ext cx="11598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5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На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питання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відповідає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який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стоїть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у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початковій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формі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305416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40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724" y="5265019"/>
            <a:ext cx="1614221" cy="16026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21621" y="3880024"/>
            <a:ext cx="105092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uk-UA" sz="2800" b="1" dirty="0" smtClean="0">
                <a:solidFill>
                  <a:srgbClr val="0070C0"/>
                </a:solidFill>
              </a:rPr>
              <a:t>Поставити іменник у початкову форму.</a:t>
            </a:r>
          </a:p>
          <a:p>
            <a:pPr marL="514350" indent="-514350" algn="just">
              <a:buAutoNum type="arabicPeriod"/>
            </a:pPr>
            <a:r>
              <a:rPr lang="uk-UA" sz="2800" b="1" dirty="0" smtClean="0">
                <a:solidFill>
                  <a:srgbClr val="0070C0"/>
                </a:solidFill>
              </a:rPr>
              <a:t>Зіставити іменник із допоміжними словами (він, вона, воно або мій, моя, моє, або цей, ця, це)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0257" y="1966758"/>
            <a:ext cx="11598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6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дії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необхідно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зробити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щоб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визначити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рід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іменника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305416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72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724" y="5265019"/>
            <a:ext cx="1614221" cy="16026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229" y="5760181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6390" y="3612447"/>
            <a:ext cx="105092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Рід</a:t>
            </a:r>
            <a:r>
              <a:rPr lang="ru-RU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іменників</a:t>
            </a:r>
            <a:r>
              <a:rPr lang="ru-RU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спільного</a:t>
            </a:r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 роду </a:t>
            </a:r>
            <a:r>
              <a:rPr 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визначають</a:t>
            </a:r>
            <a:r>
              <a:rPr 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uk-UA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за </a:t>
            </a:r>
            <a:r>
              <a:rPr lang="uk-UA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змістом речення й узгодженням з </a:t>
            </a:r>
            <a:r>
              <a:rPr lang="uk-UA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іншими словами</a:t>
            </a:r>
            <a:r>
              <a:rPr lang="uk-UA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</a:rPr>
              <a:t>.</a:t>
            </a:r>
            <a:endParaRPr lang="ru-RU" sz="2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70C0"/>
              </a:solidFill>
            </a:endParaRPr>
          </a:p>
          <a:p>
            <a:pPr algn="just"/>
            <a:r>
              <a:rPr lang="uk-UA" sz="2800" b="1" dirty="0" smtClean="0">
                <a:solidFill>
                  <a:srgbClr val="00B050"/>
                </a:solidFill>
              </a:rPr>
              <a:t>Наприклад, у реченні «Федір сьогодні </a:t>
            </a:r>
            <a:r>
              <a:rPr lang="uk-UA" sz="2800" b="1" dirty="0" smtClean="0">
                <a:solidFill>
                  <a:srgbClr val="FF0000"/>
                </a:solidFill>
              </a:rPr>
              <a:t>замазура</a:t>
            </a:r>
            <a:r>
              <a:rPr lang="uk-UA" sz="2800" b="1" dirty="0" smtClean="0">
                <a:solidFill>
                  <a:srgbClr val="00B050"/>
                </a:solidFill>
              </a:rPr>
              <a:t>.» слово «</a:t>
            </a:r>
            <a:r>
              <a:rPr lang="uk-UA" sz="2800" b="1" dirty="0" smtClean="0">
                <a:solidFill>
                  <a:srgbClr val="FF0000"/>
                </a:solidFill>
              </a:rPr>
              <a:t>замазура</a:t>
            </a:r>
            <a:r>
              <a:rPr lang="uk-UA" sz="2800" b="1" dirty="0" smtClean="0">
                <a:solidFill>
                  <a:srgbClr val="00B050"/>
                </a:solidFill>
              </a:rPr>
              <a:t>» чоловічого роду, а у реченні «Марічка </a:t>
            </a:r>
            <a:r>
              <a:rPr lang="uk-UA" sz="2800" b="1" dirty="0">
                <a:solidFill>
                  <a:srgbClr val="00B050"/>
                </a:solidFill>
              </a:rPr>
              <a:t>сьогодні </a:t>
            </a:r>
            <a:r>
              <a:rPr lang="uk-UA" sz="2800" b="1" dirty="0">
                <a:solidFill>
                  <a:srgbClr val="FF0000"/>
                </a:solidFill>
              </a:rPr>
              <a:t>замазура</a:t>
            </a:r>
            <a:r>
              <a:rPr lang="uk-UA" sz="2800" b="1" dirty="0">
                <a:solidFill>
                  <a:srgbClr val="00B050"/>
                </a:solidFill>
              </a:rPr>
              <a:t>.» слово «</a:t>
            </a:r>
            <a:r>
              <a:rPr lang="uk-UA" sz="2800" b="1" dirty="0">
                <a:solidFill>
                  <a:srgbClr val="FF0000"/>
                </a:solidFill>
              </a:rPr>
              <a:t>замазура</a:t>
            </a:r>
            <a:r>
              <a:rPr lang="uk-UA" sz="2800" b="1" dirty="0">
                <a:solidFill>
                  <a:srgbClr val="00B050"/>
                </a:solidFill>
              </a:rPr>
              <a:t>» </a:t>
            </a:r>
            <a:r>
              <a:rPr lang="uk-UA" sz="2800" b="1" dirty="0" smtClean="0">
                <a:solidFill>
                  <a:srgbClr val="00B050"/>
                </a:solidFill>
              </a:rPr>
              <a:t>жіночого роду.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904" y="1743446"/>
            <a:ext cx="11598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7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Як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визначити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рід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іменника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який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належить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до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спільного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роду?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904561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7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62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787" y="658495"/>
            <a:ext cx="115066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>
                <a:ln/>
                <a:solidFill>
                  <a:schemeClr val="accent3"/>
                </a:solidFill>
              </a:rPr>
              <a:t>Використані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ресурси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Інтернету</a:t>
            </a:r>
            <a:endParaRPr lang="ru-RU" sz="5400" b="1" dirty="0">
              <a:ln/>
              <a:solidFill>
                <a:schemeClr val="accent3"/>
              </a:solidFill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9301" y="1795989"/>
            <a:ext cx="6096000" cy="21532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ru-RU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tkachnko.blogspot.com/2014/12/blog-post_94.html</a:t>
            </a:r>
            <a:endParaRPr lang="ru-RU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u="sng" dirty="0">
              <a:solidFill>
                <a:srgbClr val="0563C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hlinkClick r:id="rId4"/>
              </a:rPr>
              <a:t>https://</a:t>
            </a:r>
            <a:r>
              <a:rPr lang="ru-RU" dirty="0" smtClean="0">
                <a:hlinkClick r:id="rId4"/>
              </a:rPr>
              <a:t>youtu.be/OZ_dWfeVal4</a:t>
            </a:r>
            <a:r>
              <a:rPr lang="ru-RU" dirty="0" smtClean="0"/>
              <a:t> </a:t>
            </a:r>
          </a:p>
          <a:p>
            <a:endParaRPr lang="uk-UA" dirty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youtu.be/TAKi6v0wghc</a:t>
            </a:r>
            <a:r>
              <a:rPr lang="uk-UA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6404" y="217751"/>
            <a:ext cx="4764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22225">
                  <a:solidFill>
                    <a:srgbClr val="58B6C0"/>
                  </a:solidFill>
                  <a:prstDash val="solid"/>
                </a:ln>
                <a:solidFill>
                  <a:srgbClr val="7030A0"/>
                </a:solidFill>
              </a:rPr>
              <a:t>Пригадаймо</a:t>
            </a:r>
            <a:r>
              <a:rPr lang="ru-RU" sz="5400" b="1" dirty="0" smtClean="0">
                <a:ln w="22225">
                  <a:solidFill>
                    <a:srgbClr val="58B6C0"/>
                  </a:solidFill>
                  <a:prstDash val="solid"/>
                </a:ln>
                <a:solidFill>
                  <a:srgbClr val="7030A0"/>
                </a:solidFill>
              </a:rPr>
              <a:t>!</a:t>
            </a:r>
            <a:endParaRPr lang="ru-RU" sz="5400" b="1" dirty="0">
              <a:ln w="22225">
                <a:solidFill>
                  <a:srgbClr val="58B6C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093" y="1172338"/>
            <a:ext cx="5926622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err="1">
                <a:solidFill>
                  <a:srgbClr val="0070C0"/>
                </a:solidFill>
              </a:rPr>
              <a:t>Іменники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предмети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називають</a:t>
            </a:r>
            <a:r>
              <a:rPr lang="ru-RU" sz="2800" b="1" dirty="0">
                <a:solidFill>
                  <a:srgbClr val="0070C0"/>
                </a:solidFill>
              </a:rPr>
              <a:t>,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На </a:t>
            </a:r>
            <a:r>
              <a:rPr lang="ru-RU" sz="2800" b="1" dirty="0" err="1">
                <a:solidFill>
                  <a:srgbClr val="0070C0"/>
                </a:solidFill>
              </a:rPr>
              <a:t>питання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хто</a:t>
            </a:r>
            <a:r>
              <a:rPr lang="ru-RU" sz="2800" b="1" dirty="0">
                <a:solidFill>
                  <a:srgbClr val="0070C0"/>
                </a:solidFill>
              </a:rPr>
              <a:t>? </a:t>
            </a:r>
            <a:r>
              <a:rPr lang="ru-RU" sz="2800" b="1" dirty="0" err="1">
                <a:solidFill>
                  <a:srgbClr val="0070C0"/>
                </a:solidFill>
              </a:rPr>
              <a:t>що</a:t>
            </a:r>
            <a:r>
              <a:rPr lang="ru-RU" sz="2800" b="1" dirty="0">
                <a:solidFill>
                  <a:srgbClr val="0070C0"/>
                </a:solidFill>
              </a:rPr>
              <a:t>?</a:t>
            </a:r>
          </a:p>
          <a:p>
            <a:r>
              <a:rPr lang="ru-RU" sz="2800" b="1" dirty="0" err="1">
                <a:solidFill>
                  <a:srgbClr val="0070C0"/>
                </a:solidFill>
              </a:rPr>
              <a:t>залюбки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відпо­відають</a:t>
            </a:r>
            <a:r>
              <a:rPr lang="ru-RU" sz="2800" b="1" dirty="0">
                <a:solidFill>
                  <a:srgbClr val="0070C0"/>
                </a:solidFill>
              </a:rPr>
              <a:t>.</a:t>
            </a:r>
          </a:p>
          <a:p>
            <a:pPr algn="ctr"/>
            <a:endParaRPr lang="ru-RU" sz="2800" b="1" dirty="0">
              <a:ln w="12700">
                <a:solidFill>
                  <a:srgbClr val="75BDA7">
                    <a:lumMod val="50000"/>
                  </a:srgbClr>
                </a:solidFill>
                <a:prstDash val="solid"/>
              </a:ln>
              <a:pattFill prst="narHorz">
                <a:fgClr>
                  <a:srgbClr val="75BDA7"/>
                </a:fgClr>
                <a:bgClr>
                  <a:srgbClr val="75BDA7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75BDA7">
                    <a:lumMod val="50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99" y="2988220"/>
            <a:ext cx="2630705" cy="3449445"/>
          </a:xfrm>
          <a:prstGeom prst="rect">
            <a:avLst/>
          </a:prstGeom>
        </p:spPr>
      </p:pic>
      <p:pic>
        <p:nvPicPr>
          <p:cNvPr id="1026" name="Picture 2" descr="Pin on Мов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8"/>
          <a:stretch/>
        </p:blipFill>
        <p:spPr bwMode="auto">
          <a:xfrm>
            <a:off x="4001065" y="1699603"/>
            <a:ext cx="8020862" cy="476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44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6438" y="312002"/>
            <a:ext cx="106154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Знайомимося</a:t>
            </a: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родами </a:t>
            </a:r>
            <a:r>
              <a:rPr lang="ru-RU" sz="4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іменника</a:t>
            </a:r>
            <a:endParaRPr lang="ru-RU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Знайомимося з родами іменників. Урок 20. Українська мова. 3 кла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9659" y="1142999"/>
            <a:ext cx="8679849" cy="4882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641" y="4937760"/>
            <a:ext cx="1798426" cy="178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0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8946" y="340861"/>
            <a:ext cx="4953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Зверни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увагу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2166" y="2109494"/>
            <a:ext cx="9350637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Рід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іменника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можна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визначити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лише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, </a:t>
            </a:r>
          </a:p>
          <a:p>
            <a:r>
              <a:rPr lang="ru-RU" sz="36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я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кщо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він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стоїть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в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однини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!</a:t>
            </a:r>
            <a:endParaRPr lang="ru-RU" sz="3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2166" y="1326846"/>
            <a:ext cx="9626353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Іменники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не </a:t>
            </a:r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змінюються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за родами.</a:t>
            </a:r>
          </a:p>
          <a:p>
            <a:endParaRPr lang="ru-RU" sz="3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342" y="4697267"/>
            <a:ext cx="6187976" cy="227400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82166" y="3411167"/>
            <a:ext cx="10588155" cy="23698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Рід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іменників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спільного</a:t>
            </a:r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роду </a:t>
            </a:r>
            <a:r>
              <a:rPr lang="ru-RU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визначають</a:t>
            </a:r>
            <a:endParaRPr lang="ru-RU" sz="3600" b="1" cap="none" spc="0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uk-UA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</a:t>
            </a:r>
            <a:r>
              <a:rPr lang="uk-UA" sz="3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 змістом речення й узгодженням з іншими</a:t>
            </a:r>
          </a:p>
          <a:p>
            <a:r>
              <a:rPr lang="uk-UA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</a:t>
            </a:r>
            <a:r>
              <a:rPr lang="uk-UA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ловами.</a:t>
            </a:r>
            <a:endParaRPr lang="ru-RU" sz="3600" b="1" cap="none" spc="0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endParaRPr lang="ru-RU" sz="3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116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8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2765" y="545953"/>
            <a:ext cx="85427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Підсумуємо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вивчене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6002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0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878" y="309023"/>
            <a:ext cx="1457644" cy="397615"/>
          </a:xfrm>
        </p:spPr>
        <p:txBody>
          <a:bodyPr>
            <a:noAutofit/>
          </a:bodyPr>
          <a:lstStyle/>
          <a:p>
            <a:r>
              <a:rPr lang="uk-UA" sz="1600" b="1" i="1" dirty="0" smtClean="0">
                <a:solidFill>
                  <a:srgbClr val="002060"/>
                </a:solidFill>
              </a:rPr>
              <a:t>Просто про складне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8375" y="46166"/>
            <a:ext cx="29935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Іменник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3645" y="1112438"/>
            <a:ext cx="243688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значає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0084" y="1963459"/>
            <a:ext cx="333987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uk-UA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Відповдає</a:t>
            </a:r>
            <a:endParaRPr lang="uk-UA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uk-UA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питання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27008" y="92331"/>
            <a:ext cx="455124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ч</a:t>
            </a:r>
            <a:r>
              <a:rPr lang="ru-RU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астина</a:t>
            </a:r>
            <a:r>
              <a:rPr lang="ru-RU" sz="4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мови</a:t>
            </a:r>
            <a:endParaRPr lang="ru-RU" sz="4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53134" y="1112438"/>
            <a:ext cx="442941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</a:t>
            </a:r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азву</a:t>
            </a: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предмета</a:t>
            </a:r>
            <a:endParaRPr 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2882" y="4044660"/>
            <a:ext cx="3339874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Хто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 </a:t>
            </a:r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Що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99275" y="3385641"/>
            <a:ext cx="4331367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предмети</a:t>
            </a:r>
            <a:endParaRPr lang="ru-RU" sz="40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69357" y="2320202"/>
            <a:ext cx="311655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азви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істот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38709" y="2320202"/>
            <a:ext cx="375295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азви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неістот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952201" y="4770196"/>
            <a:ext cx="395086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</a:t>
            </a:r>
            <a:r>
              <a:rPr lang="uk-UA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ласні назви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127859" y="4730020"/>
            <a:ext cx="387157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агальні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назви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18" y="5598395"/>
            <a:ext cx="1194805" cy="1186210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4891881" y="401378"/>
            <a:ext cx="1326039" cy="1643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554766" y="1400524"/>
            <a:ext cx="2156058" cy="184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2483721">
            <a:off x="5553887" y="3150039"/>
            <a:ext cx="759265" cy="188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7345777" y="2502059"/>
            <a:ext cx="1400160" cy="2157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1455205" y="3577592"/>
            <a:ext cx="553836" cy="2171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8470179">
            <a:off x="5597645" y="4277324"/>
            <a:ext cx="752899" cy="190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2435195" flipV="1">
            <a:off x="10569493" y="4273154"/>
            <a:ext cx="758691" cy="215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19970298">
            <a:off x="10631818" y="3154639"/>
            <a:ext cx="759265" cy="188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46405">
            <a:off x="10069918" y="532180"/>
            <a:ext cx="2761807" cy="14051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9245" y="5658844"/>
            <a:ext cx="607890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ru-RU" sz="2800" b="1" cap="none" spc="0" dirty="0" err="1" smtClean="0">
                <a:ln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Іменники</a:t>
            </a:r>
            <a:r>
              <a:rPr lang="ru-RU" sz="2800" b="1" cap="none" spc="0" dirty="0" smtClean="0">
                <a:ln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мають</a:t>
            </a:r>
            <a:r>
              <a:rPr lang="ru-RU" sz="2800" b="1" cap="none" spc="0" dirty="0" smtClean="0">
                <a:ln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</a:t>
            </a:r>
            <a:r>
              <a:rPr lang="ru-RU" sz="2800" b="1" cap="none" spc="0" dirty="0" smtClean="0">
                <a:ln/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r>
              <a:rPr lang="ru-RU" sz="2800" b="1" cap="none" spc="0" dirty="0" err="1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чоловічий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just"/>
            <a:r>
              <a:rPr lang="ru-RU" sz="2800" b="1" dirty="0" err="1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жіночий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середній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cap="none" spc="0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59590" y="5637521"/>
            <a:ext cx="437972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uk-UA" sz="2800" b="1" cap="none" spc="0" dirty="0" smtClean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Іменники вживаються </a:t>
            </a:r>
          </a:p>
          <a:p>
            <a:pPr algn="just"/>
            <a:r>
              <a:rPr lang="uk-UA" sz="2800" b="1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uk-UA" sz="2800" b="1" cap="none" spc="0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однині та множині.</a:t>
            </a:r>
            <a:endParaRPr lang="ru-RU" sz="2800" b="1" cap="none" spc="0" dirty="0">
              <a:ln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553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2" grpId="0" animBg="1"/>
      <p:bldP spid="4" grpId="0" animBg="1"/>
      <p:bldP spid="6" grpId="0" animBg="1"/>
      <p:bldP spid="8" grpId="0" animBg="1"/>
      <p:bldP spid="9" grpId="0" animBg="1"/>
      <p:bldP spid="11" grpId="0" animBg="1"/>
      <p:bldP spid="33" grpId="0" animBg="1"/>
      <p:bldP spid="34" grpId="0" animBg="1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26352" y="220084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err="1">
                <a:solidFill>
                  <a:srgbClr val="0070C0"/>
                </a:solidFill>
              </a:rPr>
              <a:t>Дітям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пам'ятати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слід</a:t>
            </a:r>
            <a:r>
              <a:rPr lang="ru-RU" sz="3200" b="1" dirty="0">
                <a:solidFill>
                  <a:srgbClr val="0070C0"/>
                </a:solidFill>
              </a:rPr>
              <a:t>,</a:t>
            </a:r>
          </a:p>
          <a:p>
            <a:r>
              <a:rPr lang="ru-RU" sz="3200" b="1" dirty="0" err="1">
                <a:solidFill>
                  <a:srgbClr val="0070C0"/>
                </a:solidFill>
              </a:rPr>
              <a:t>Що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іменник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має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рід</a:t>
            </a:r>
            <a:r>
              <a:rPr lang="ru-RU" sz="3200" b="1" dirty="0">
                <a:solidFill>
                  <a:srgbClr val="0070C0"/>
                </a:solidFill>
              </a:rPr>
              <a:t>:</a:t>
            </a:r>
          </a:p>
          <a:p>
            <a:r>
              <a:rPr lang="ru-RU" sz="3200" b="1" dirty="0" err="1">
                <a:solidFill>
                  <a:srgbClr val="0070C0"/>
                </a:solidFill>
              </a:rPr>
              <a:t>Чоловічий</a:t>
            </a:r>
            <a:r>
              <a:rPr lang="ru-RU" sz="3200" b="1" dirty="0">
                <a:solidFill>
                  <a:srgbClr val="0070C0"/>
                </a:solidFill>
              </a:rPr>
              <a:t> — значить </a:t>
            </a:r>
            <a:r>
              <a:rPr lang="ru-RU" sz="3200" b="1" dirty="0" err="1">
                <a:solidFill>
                  <a:srgbClr val="0070C0"/>
                </a:solidFill>
              </a:rPr>
              <a:t>він</a:t>
            </a:r>
            <a:r>
              <a:rPr lang="ru-RU" sz="3200" b="1" dirty="0">
                <a:solidFill>
                  <a:srgbClr val="0070C0"/>
                </a:solidFill>
              </a:rPr>
              <a:t>,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А </a:t>
            </a:r>
            <a:r>
              <a:rPr lang="ru-RU" sz="3200" b="1" dirty="0" err="1">
                <a:solidFill>
                  <a:srgbClr val="0070C0"/>
                </a:solidFill>
              </a:rPr>
              <a:t>жіночий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рід</a:t>
            </a:r>
            <a:r>
              <a:rPr lang="ru-RU" sz="3200" b="1" dirty="0">
                <a:solidFill>
                  <a:srgbClr val="0070C0"/>
                </a:solidFill>
              </a:rPr>
              <a:t> — вона,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Є й </a:t>
            </a:r>
            <a:r>
              <a:rPr lang="ru-RU" sz="3200" b="1" dirty="0" err="1">
                <a:solidFill>
                  <a:srgbClr val="0070C0"/>
                </a:solidFill>
              </a:rPr>
              <a:t>середній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рід</a:t>
            </a:r>
            <a:r>
              <a:rPr lang="ru-RU" sz="3200" b="1" dirty="0">
                <a:solidFill>
                  <a:srgbClr val="0070C0"/>
                </a:solidFill>
              </a:rPr>
              <a:t> — </a:t>
            </a:r>
            <a:r>
              <a:rPr lang="ru-RU" sz="3200" b="1" dirty="0" err="1">
                <a:solidFill>
                  <a:srgbClr val="0070C0"/>
                </a:solidFill>
              </a:rPr>
              <a:t>воно</a:t>
            </a:r>
            <a:r>
              <a:rPr lang="ru-RU" sz="32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412" y="2922638"/>
            <a:ext cx="8173351" cy="3800609"/>
          </a:xfrm>
          <a:prstGeom prst="rect">
            <a:avLst/>
          </a:prstGeom>
        </p:spPr>
      </p:pic>
      <p:pic>
        <p:nvPicPr>
          <p:cNvPr id="1026" name="Picture 2" descr="Дистанційне навчання – Вараський ліцей №5 Вараської міської територіальної  громад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403" y="217751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09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56" y="5101389"/>
            <a:ext cx="1633611" cy="1621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70C0"/>
                </a:solidFill>
              </a:rPr>
              <a:t>Чоловічого</a:t>
            </a:r>
            <a:r>
              <a:rPr lang="ru-RU" sz="2800" b="1" dirty="0" smtClean="0">
                <a:solidFill>
                  <a:srgbClr val="0070C0"/>
                </a:solidFill>
              </a:rPr>
              <a:t> роду, </a:t>
            </a:r>
            <a:r>
              <a:rPr lang="ru-RU" sz="2800" b="1" dirty="0" err="1" smtClean="0">
                <a:solidFill>
                  <a:srgbClr val="0070C0"/>
                </a:solidFill>
              </a:rPr>
              <a:t>жіночого</a:t>
            </a:r>
            <a:r>
              <a:rPr lang="ru-RU" sz="2800" b="1" dirty="0" smtClean="0">
                <a:solidFill>
                  <a:srgbClr val="0070C0"/>
                </a:solidFill>
              </a:rPr>
              <a:t> роду та </a:t>
            </a:r>
            <a:r>
              <a:rPr lang="ru-RU" sz="2800" b="1" dirty="0" err="1" smtClean="0">
                <a:solidFill>
                  <a:srgbClr val="0070C0"/>
                </a:solidFill>
              </a:rPr>
              <a:t>середнього</a:t>
            </a:r>
            <a:r>
              <a:rPr lang="ru-RU" sz="2800" b="1" dirty="0" smtClean="0">
                <a:solidFill>
                  <a:srgbClr val="0070C0"/>
                </a:solidFill>
              </a:rPr>
              <a:t> роду.</a:t>
            </a:r>
          </a:p>
          <a:p>
            <a:pPr algn="just"/>
            <a:r>
              <a:rPr lang="uk-UA" sz="2800" b="1" dirty="0" smtClean="0">
                <a:solidFill>
                  <a:srgbClr val="00B050"/>
                </a:solidFill>
              </a:rPr>
              <a:t>(Наприклад, хлопчик (</a:t>
            </a:r>
            <a:r>
              <a:rPr lang="uk-UA" sz="2800" b="1" dirty="0" err="1" smtClean="0">
                <a:solidFill>
                  <a:srgbClr val="00B050"/>
                </a:solidFill>
              </a:rPr>
              <a:t>ч.р</a:t>
            </a:r>
            <a:r>
              <a:rPr lang="uk-UA" sz="2800" b="1" dirty="0" smtClean="0">
                <a:solidFill>
                  <a:srgbClr val="00B050"/>
                </a:solidFill>
              </a:rPr>
              <a:t>.), черепаха (</a:t>
            </a:r>
            <a:r>
              <a:rPr lang="uk-UA" sz="2800" b="1" dirty="0" err="1" smtClean="0">
                <a:solidFill>
                  <a:srgbClr val="00B050"/>
                </a:solidFill>
              </a:rPr>
              <a:t>ж.р</a:t>
            </a:r>
            <a:r>
              <a:rPr lang="uk-UA" sz="2800" b="1" dirty="0" smtClean="0">
                <a:solidFill>
                  <a:srgbClr val="00B050"/>
                </a:solidFill>
              </a:rPr>
              <a:t>.), дерево (</a:t>
            </a:r>
            <a:r>
              <a:rPr lang="uk-UA" sz="2800" b="1" dirty="0" err="1" smtClean="0">
                <a:solidFill>
                  <a:srgbClr val="00B050"/>
                </a:solidFill>
              </a:rPr>
              <a:t>с.р</a:t>
            </a:r>
            <a:r>
              <a:rPr lang="uk-UA" sz="2800" b="1" dirty="0" smtClean="0">
                <a:solidFill>
                  <a:srgbClr val="00B050"/>
                </a:solidFill>
              </a:rPr>
              <a:t>.).)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904" y="1841735"/>
            <a:ext cx="11598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Продовжи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твердження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: «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Рід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іменника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визначається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</a:p>
          <a:p>
            <a:pPr algn="just"/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трьох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значеннях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… 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968240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8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431</TotalTime>
  <Words>628</Words>
  <Application>Microsoft Office PowerPoint</Application>
  <PresentationFormat>Широкоэкранный</PresentationFormat>
  <Paragraphs>132</Paragraphs>
  <Slides>17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Times New Roman</vt:lpstr>
      <vt:lpstr>Wingdings 3</vt:lpstr>
      <vt:lpstr>Легкий дым</vt:lpstr>
      <vt:lpstr>1_Специальное оформление</vt:lpstr>
      <vt:lpstr>Специальное оформление</vt:lpstr>
      <vt:lpstr>Рід іменника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51</cp:revision>
  <dcterms:created xsi:type="dcterms:W3CDTF">2023-06-14T07:23:34Z</dcterms:created>
  <dcterms:modified xsi:type="dcterms:W3CDTF">2023-06-22T19:29:46Z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