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5" r:id="rId1"/>
  </p:sldMasterIdLst>
  <p:notesMasterIdLst>
    <p:notesMasterId r:id="rId11"/>
  </p:notesMasterIdLst>
  <p:handoutMasterIdLst>
    <p:handoutMasterId r:id="rId12"/>
  </p:handoutMasterIdLst>
  <p:sldIdLst>
    <p:sldId id="545" r:id="rId2"/>
    <p:sldId id="554" r:id="rId3"/>
    <p:sldId id="508" r:id="rId4"/>
    <p:sldId id="555" r:id="rId5"/>
    <p:sldId id="559" r:id="rId6"/>
    <p:sldId id="558" r:id="rId7"/>
    <p:sldId id="560" r:id="rId8"/>
    <p:sldId id="557" r:id="rId9"/>
    <p:sldId id="553" r:id="rId10"/>
  </p:sldIdLst>
  <p:sldSz cx="9144000" cy="6858000" type="screen4x3"/>
  <p:notesSz cx="6797675" cy="9926638"/>
  <p:embeddedFontLst>
    <p:embeddedFont>
      <p:font typeface="Script MT Bold" pitchFamily="66" charset="0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istral" pitchFamily="66" charset="0"/>
      <p:regular r:id="rId18"/>
    </p:embeddedFont>
    <p:embeddedFont>
      <p:font typeface="Candara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3399"/>
    <a:srgbClr val="FFCCFF"/>
    <a:srgbClr val="CC66FF"/>
    <a:srgbClr val="FF00FF"/>
    <a:srgbClr val="80008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4660"/>
  </p:normalViewPr>
  <p:slideViewPr>
    <p:cSldViewPr>
      <p:cViewPr varScale="1">
        <p:scale>
          <a:sx n="82" d="100"/>
          <a:sy n="82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102" y="-52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009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4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3AA7-2978-4316-9403-5B6D3EB92A17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FA36B-DE4C-4F95-BA3D-377673888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3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D5AB-984E-4423-96DC-832F27C58158}" type="datetime1">
              <a:rPr lang="ru-RU" altLang="ru-RU" smtClean="0"/>
              <a:t>31.07.2018</a:t>
            </a:fld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EBD0-5182-4721-8FD8-68E1E3D43890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5A7-3DDD-4D43-B0C5-6A7818EBBA1D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A112-C639-44F7-A411-F0ABEF217D8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88B0-5F4C-4FC1-9047-456FC75516A3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901-532A-4252-9868-1036D479FC32}" type="slidenum">
              <a:rPr lang="en-US" altLang="ru-RU" smtClean="0"/>
              <a:pPr/>
              <a:t>‹#›</a:t>
            </a:fld>
            <a:endParaRPr lang="en-US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B792-5A4B-49F6-9E47-BEE44FE6D72B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EB0B-83CC-428C-A5D6-062BFF78D7A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CC11-7B62-48F7-8906-0388CBDB7440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DDFB-8426-4181-A176-4D385D4C7EC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9953-B8C7-4608-9F00-0C94425E2D28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8C8-7822-4BA2-963A-FC100081A204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D636-870E-4769-BDB4-7301039C9009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FC7B-FD3D-4819-8803-433644B08AC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0B61-35B2-4C94-8602-ECB97D540820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C516-0AFE-4956-844D-ED61E551F1C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98AE-AD7C-4D33-8A0D-7E48044625AF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EF3C-FBE5-44B2-B5D2-810EA8D026C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8C7B-E889-4917-9E37-D15EA22CA14F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9D00A-0095-4662-A72D-4E0C2A968C74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C02C-8F82-4774-9194-59189A6B8A90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7B77-EFFD-4664-8861-944C5AB1F366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5E53FE-2CE0-4F1C-8DF4-02812BCAE0C0}" type="datetime1">
              <a:rPr lang="ru-RU" altLang="ru-RU" smtClean="0"/>
              <a:t>31.07.2018</a:t>
            </a:fld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C5EBD0-5182-4721-8FD8-68E1E3D43890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23528" y="261442"/>
            <a:ext cx="2808312" cy="576064"/>
          </a:xfrm>
        </p:spPr>
        <p:txBody>
          <a:bodyPr/>
          <a:lstStyle/>
          <a:p>
            <a:pPr algn="l"/>
            <a:fld id="{94BD98AE-AD7C-4D33-8A0D-7E48044625AF}" type="datetime1">
              <a:rPr lang="ru-RU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31.07.2018</a:t>
            </a:fld>
            <a:endParaRPr lang="en-US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</a:t>
            </a:fld>
            <a:endParaRPr lang="en-US" altLang="ru-RU" dirty="0"/>
          </a:p>
        </p:txBody>
      </p:sp>
      <p:pic>
        <p:nvPicPr>
          <p:cNvPr id="7" name="Picture 12" descr="183872_mashina_zerkalo_skorost_dvizhenie_nochnoj_1920x1080_%28ww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60926"/>
            <a:ext cx="5616624" cy="31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72008" y="1484784"/>
            <a:ext cx="9144000" cy="151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ru-RU" altLang="ru-RU" b="1" kern="0" dirty="0" smtClean="0">
              <a:solidFill>
                <a:srgbClr val="002060"/>
              </a:solidFill>
            </a:endParaRPr>
          </a:p>
        </p:txBody>
      </p:sp>
      <p:pic>
        <p:nvPicPr>
          <p:cNvPr id="9" name="Picture 1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971" y="-99392"/>
            <a:ext cx="9251950" cy="705678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48478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kern="0" dirty="0" err="1">
                <a:solidFill>
                  <a:srgbClr val="002060"/>
                </a:solidFill>
                <a:latin typeface="+mj-lt"/>
              </a:rPr>
              <a:t>Прямолінійний</a:t>
            </a:r>
            <a:r>
              <a:rPr lang="ru-RU" altLang="ru-RU" sz="40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4000" b="1" kern="0" dirty="0" err="1">
                <a:solidFill>
                  <a:srgbClr val="002060"/>
                </a:solidFill>
                <a:latin typeface="+mj-lt"/>
              </a:rPr>
              <a:t>рівномірний</a:t>
            </a:r>
            <a:r>
              <a:rPr lang="ru-RU" altLang="ru-RU" sz="40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4000" b="1" kern="0" dirty="0" err="1">
                <a:solidFill>
                  <a:srgbClr val="002060"/>
                </a:solidFill>
                <a:latin typeface="+mj-lt"/>
              </a:rPr>
              <a:t>рух</a:t>
            </a:r>
            <a:r>
              <a:rPr lang="ru-RU" altLang="ru-RU" sz="4000" b="1" kern="0" dirty="0">
                <a:solidFill>
                  <a:srgbClr val="002060"/>
                </a:solidFill>
                <a:latin typeface="+mj-lt"/>
              </a:rPr>
              <a:t>. </a:t>
            </a:r>
            <a:r>
              <a:rPr lang="uk-UA" altLang="ru-RU" sz="4000" b="1" kern="0" dirty="0" smtClean="0">
                <a:solidFill>
                  <a:srgbClr val="002060"/>
                </a:solidFill>
                <a:latin typeface="+mj-lt"/>
              </a:rPr>
              <a:t>Графіки руху</a:t>
            </a:r>
            <a:r>
              <a:rPr lang="ru-RU" altLang="ru-RU" sz="4000" b="1" kern="0" dirty="0" smtClean="0">
                <a:solidFill>
                  <a:srgbClr val="002060"/>
                </a:solidFill>
                <a:latin typeface="+mj-lt"/>
              </a:rPr>
              <a:t>. </a:t>
            </a:r>
            <a:endParaRPr lang="ru-RU" altLang="ru-RU" sz="4000" b="1" kern="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67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2</a:t>
            </a:fld>
            <a:endParaRPr lang="en-US" altLang="ru-RU" dirty="0"/>
          </a:p>
        </p:txBody>
      </p:sp>
      <p:pic>
        <p:nvPicPr>
          <p:cNvPr id="4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99392"/>
            <a:ext cx="9251950" cy="727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ru-RU" altLang="ru-RU" sz="4000" b="1" dirty="0" smtClean="0">
                <a:solidFill>
                  <a:srgbClr val="002060"/>
                </a:solidFill>
              </a:rPr>
              <a:t>Мета </a:t>
            </a:r>
            <a:r>
              <a:rPr lang="ru-RU" altLang="ru-RU" sz="4000" b="1" dirty="0" err="1" smtClean="0">
                <a:solidFill>
                  <a:srgbClr val="002060"/>
                </a:solidFill>
              </a:rPr>
              <a:t>заняття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7850832" cy="34506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3200" dirty="0" err="1" smtClean="0">
                <a:solidFill>
                  <a:srgbClr val="002060"/>
                </a:solidFill>
              </a:rPr>
              <a:t>Учн</a:t>
            </a:r>
            <a:r>
              <a:rPr lang="uk-UA" altLang="ru-RU" sz="3200" dirty="0" smtClean="0">
                <a:solidFill>
                  <a:srgbClr val="002060"/>
                </a:solidFill>
              </a:rPr>
              <a:t>і повинні 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вміти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описати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механічний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рух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графічно</a:t>
            </a:r>
            <a:r>
              <a:rPr lang="ru-RU" altLang="ru-RU" sz="3200" dirty="0" smtClean="0">
                <a:solidFill>
                  <a:srgbClr val="002060"/>
                </a:solidFill>
              </a:rPr>
              <a:t> і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проводити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його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аналіз</a:t>
            </a:r>
            <a:r>
              <a:rPr lang="ru-RU" altLang="ru-RU" sz="3200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вміти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розв'язувати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графічні</a:t>
            </a: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задачі</a:t>
            </a:r>
            <a:r>
              <a:rPr lang="ru-RU" altLang="ru-RU" sz="32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Нижний колонтитул 2"/>
          <p:cNvSpPr txBox="1"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2"/>
          <p:cNvSpPr txBox="1"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05788" y="6273888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3</a:t>
            </a:fld>
            <a:endParaRPr lang="en-US" alt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244205" y="1770354"/>
            <a:ext cx="865559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None/>
            </a:pPr>
            <a:r>
              <a:rPr lang="uk-UA" altLang="ru-RU" sz="3200" b="1" kern="0" dirty="0" smtClean="0"/>
              <a:t>		Щоб визначити швидкість рівномірного руху тіла, треба шлях, пройдений тілом за певний інтервал часу, поділити на цей інтервал:</a:t>
            </a:r>
          </a:p>
          <a:p>
            <a:pPr algn="just">
              <a:lnSpc>
                <a:spcPct val="150000"/>
              </a:lnSpc>
            </a:pPr>
            <a:endParaRPr lang="uk-UA" altLang="ru-RU" sz="3200" b="1" kern="0" dirty="0" smtClean="0"/>
          </a:p>
          <a:p>
            <a:pPr algn="just">
              <a:lnSpc>
                <a:spcPct val="150000"/>
              </a:lnSpc>
            </a:pPr>
            <a:endParaRPr lang="uk-UA" altLang="ru-RU" sz="3200" b="1" i="1" kern="0" dirty="0" smtClean="0"/>
          </a:p>
          <a:p>
            <a:pPr algn="just">
              <a:lnSpc>
                <a:spcPct val="150000"/>
              </a:lnSpc>
            </a:pPr>
            <a:endParaRPr lang="ru-RU" altLang="ru-RU" sz="3200" b="1" kern="0" dirty="0" smtClean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773488" y="3937857"/>
            <a:ext cx="792162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002060"/>
                </a:solidFill>
                <a:latin typeface="Script MT Bold" pitchFamily="66" charset="0"/>
              </a:rPr>
              <a:t>V</a:t>
            </a:r>
            <a:r>
              <a:rPr lang="uk-UA" altLang="ru-RU" b="1" dirty="0">
                <a:solidFill>
                  <a:srgbClr val="000000"/>
                </a:solidFill>
              </a:rPr>
              <a:t> </a:t>
            </a:r>
            <a:r>
              <a:rPr lang="en-US" altLang="ru-RU" b="1" i="1" dirty="0">
                <a:solidFill>
                  <a:srgbClr val="000000"/>
                </a:solidFill>
              </a:rPr>
              <a:t>=</a:t>
            </a:r>
            <a:endParaRPr lang="ru-RU" altLang="ru-RU" b="1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3649435"/>
            <a:ext cx="622300" cy="119079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i="1" dirty="0">
                <a:solidFill>
                  <a:srgbClr val="002060"/>
                </a:solidFill>
              </a:rPr>
              <a:t>ℓ</a:t>
            </a:r>
            <a:endParaRPr lang="en-US" altLang="ru-RU" sz="3600" b="1" i="1" baseline="-25000" dirty="0">
              <a:solidFill>
                <a:srgbClr val="002060"/>
              </a:solidFill>
              <a:latin typeface="Mistral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i="1" dirty="0">
                <a:solidFill>
                  <a:srgbClr val="002060"/>
                </a:solidFill>
              </a:rPr>
              <a:t>t</a:t>
            </a:r>
            <a:endParaRPr lang="ru-RU" altLang="ru-RU" sz="3600" b="1" i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4565650" y="4227576"/>
            <a:ext cx="6223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6"/>
          <p:cNvSpPr>
            <a:spLocks/>
          </p:cNvSpPr>
          <p:nvPr/>
        </p:nvSpPr>
        <p:spPr bwMode="auto">
          <a:xfrm>
            <a:off x="525601" y="4725144"/>
            <a:ext cx="8351837" cy="135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ru-RU" sz="2400" b="1" dirty="0"/>
              <a:t>д</a:t>
            </a:r>
            <a:r>
              <a:rPr lang="ru-RU" altLang="ru-RU" sz="2400" b="1" dirty="0" smtClean="0"/>
              <a:t>е</a:t>
            </a:r>
            <a:r>
              <a:rPr lang="en-US" altLang="ru-RU" sz="2400" b="1" dirty="0" smtClean="0"/>
              <a:t>    </a:t>
            </a:r>
            <a:r>
              <a:rPr lang="ru-RU" altLang="ru-RU" sz="2400" b="1" dirty="0" smtClean="0"/>
              <a:t> - </a:t>
            </a:r>
            <a:r>
              <a:rPr lang="ru-RU" altLang="ru-RU" sz="2400" b="1" dirty="0" err="1"/>
              <a:t>швидкість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руху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тіла</a:t>
            </a:r>
            <a:r>
              <a:rPr lang="ru-RU" altLang="ru-RU" sz="2400" b="1" dirty="0"/>
              <a:t>;</a:t>
            </a:r>
          </a:p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en-US" altLang="ru-RU" sz="2400" b="1" i="1" dirty="0">
                <a:solidFill>
                  <a:srgbClr val="002060"/>
                </a:solidFill>
              </a:rPr>
              <a:t>l</a:t>
            </a:r>
            <a:r>
              <a:rPr lang="ru-RU" altLang="ru-RU" sz="2400" b="1" dirty="0">
                <a:solidFill>
                  <a:srgbClr val="CC0000"/>
                </a:solidFill>
              </a:rPr>
              <a:t> </a:t>
            </a:r>
            <a:r>
              <a:rPr lang="ru-RU" altLang="ru-RU" sz="2400" b="1" dirty="0"/>
              <a:t>- шлях, </a:t>
            </a:r>
            <a:r>
              <a:rPr lang="ru-RU" altLang="ru-RU" sz="2400" b="1" dirty="0" err="1"/>
              <a:t>пройдений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тілом</a:t>
            </a:r>
            <a:r>
              <a:rPr lang="ru-RU" altLang="ru-RU" sz="2400" b="1" dirty="0"/>
              <a:t>; </a:t>
            </a:r>
            <a:r>
              <a:rPr lang="ru-RU" altLang="ru-RU" sz="2400" b="1" dirty="0">
                <a:solidFill>
                  <a:srgbClr val="CC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</a:rPr>
              <a:t>t</a:t>
            </a:r>
            <a:r>
              <a:rPr lang="uk-UA" altLang="ru-RU" sz="2400" b="1" dirty="0">
                <a:solidFill>
                  <a:srgbClr val="CC0000"/>
                </a:solidFill>
              </a:rPr>
              <a:t> </a:t>
            </a:r>
            <a:r>
              <a:rPr lang="ru-RU" altLang="ru-RU" sz="2400" b="1" dirty="0"/>
              <a:t>- час </a:t>
            </a:r>
            <a:r>
              <a:rPr lang="ru-RU" altLang="ru-RU" sz="2400" b="1" dirty="0" err="1"/>
              <a:t>руху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тіла</a:t>
            </a:r>
            <a:endParaRPr lang="ru-RU" altLang="ru-RU" sz="2400" b="1" dirty="0"/>
          </a:p>
        </p:txBody>
      </p:sp>
      <p:pic>
        <p:nvPicPr>
          <p:cNvPr id="15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235" y="0"/>
            <a:ext cx="9360470" cy="716227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746987" cy="8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Группа 2"/>
          <p:cNvGrpSpPr>
            <a:grpSpLocks/>
          </p:cNvGrpSpPr>
          <p:nvPr/>
        </p:nvGrpSpPr>
        <p:grpSpPr bwMode="auto">
          <a:xfrm>
            <a:off x="6516216" y="3875820"/>
            <a:ext cx="2087562" cy="1008063"/>
            <a:chOff x="1558297" y="3239218"/>
            <a:chExt cx="1525930" cy="9311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1605874" y="3308136"/>
              <a:ext cx="227439" cy="338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800">
                  <a:solidFill>
                    <a:srgbClr val="000000"/>
                  </a:solidFill>
                </a:rPr>
                <a:t>  </a:t>
              </a: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1558297" y="3239218"/>
              <a:ext cx="1525930" cy="931128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691743" y="3426910"/>
              <a:ext cx="540404" cy="6538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000" b="1" i="1" dirty="0">
                  <a:solidFill>
                    <a:srgbClr val="002060"/>
                  </a:solidFill>
                  <a:latin typeface="+mj-lt"/>
                </a:rPr>
                <a:t>ℓ</a:t>
              </a:r>
              <a:r>
                <a:rPr lang="en-US" altLang="ru-RU" sz="40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uk-UA" altLang="ru-RU" sz="4000" dirty="0">
                  <a:solidFill>
                    <a:srgbClr val="000000"/>
                  </a:solidFill>
                  <a:latin typeface="+mj-lt"/>
                </a:rPr>
                <a:t>=</a:t>
              </a:r>
              <a:endParaRPr lang="en-US" altLang="ru-RU" sz="4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2321262" y="3428376"/>
              <a:ext cx="709568" cy="6538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000" b="1" dirty="0">
                  <a:solidFill>
                    <a:srgbClr val="002060"/>
                  </a:solidFill>
                  <a:latin typeface="Script MT Bold" pitchFamily="66" charset="0"/>
                </a:rPr>
                <a:t>V</a:t>
              </a:r>
              <a:r>
                <a:rPr lang="uk-UA" altLang="ru-RU" sz="4000" b="1" dirty="0">
                  <a:solidFill>
                    <a:srgbClr val="002060"/>
                  </a:solidFill>
                </a:rPr>
                <a:t>∙</a:t>
              </a:r>
              <a:r>
                <a:rPr lang="en-US" altLang="ru-RU" sz="4000" b="1" dirty="0">
                  <a:solidFill>
                    <a:srgbClr val="002060"/>
                  </a:solidFill>
                </a:rPr>
                <a:t>t</a:t>
              </a:r>
              <a:endParaRPr lang="ru-RU" altLang="ru-RU" sz="4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 bwMode="auto">
          <a:xfrm>
            <a:off x="6516217" y="5085506"/>
            <a:ext cx="2059120" cy="13457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698778" y="5369381"/>
            <a:ext cx="73289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i="1" dirty="0">
                <a:solidFill>
                  <a:srgbClr val="002060"/>
                </a:solidFill>
              </a:rPr>
              <a:t>t </a:t>
            </a:r>
            <a:r>
              <a:rPr lang="en-US" altLang="ru-RU" i="1" dirty="0">
                <a:solidFill>
                  <a:srgbClr val="000000"/>
                </a:solidFill>
              </a:rPr>
              <a:t>=</a:t>
            </a:r>
            <a:endParaRPr lang="ru-RU" altLang="ru-RU" i="1" dirty="0">
              <a:solidFill>
                <a:srgbClr val="000000"/>
              </a:solidFill>
            </a:endParaRPr>
          </a:p>
        </p:txBody>
      </p:sp>
      <p:grpSp>
        <p:nvGrpSpPr>
          <p:cNvPr id="23" name="Группа 4"/>
          <p:cNvGrpSpPr>
            <a:grpSpLocks/>
          </p:cNvGrpSpPr>
          <p:nvPr/>
        </p:nvGrpSpPr>
        <p:grpSpPr bwMode="auto">
          <a:xfrm>
            <a:off x="6892454" y="5085506"/>
            <a:ext cx="1512888" cy="1345704"/>
            <a:chOff x="5436096" y="2596802"/>
            <a:chExt cx="1513137" cy="134451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24" name="Группа 27"/>
            <p:cNvGrpSpPr>
              <a:grpSpLocks/>
            </p:cNvGrpSpPr>
            <p:nvPr/>
          </p:nvGrpSpPr>
          <p:grpSpPr bwMode="auto">
            <a:xfrm>
              <a:off x="5436096" y="2596802"/>
              <a:ext cx="1513137" cy="707261"/>
              <a:chOff x="3252393" y="4869160"/>
              <a:chExt cx="1513137" cy="707261"/>
            </a:xfrm>
            <a:grpFill/>
          </p:grpSpPr>
          <p:sp>
            <p:nvSpPr>
              <p:cNvPr id="26" name="TextBox 1"/>
              <p:cNvSpPr txBox="1">
                <a:spLocks noChangeArrowheads="1"/>
              </p:cNvSpPr>
              <p:nvPr/>
            </p:nvSpPr>
            <p:spPr bwMode="auto">
              <a:xfrm>
                <a:off x="3252393" y="5035700"/>
                <a:ext cx="311201" cy="3663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ru-RU" sz="1800">
                    <a:solidFill>
                      <a:srgbClr val="000000"/>
                    </a:solidFill>
                  </a:rPr>
                  <a:t>  </a:t>
                </a: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TextBox 10"/>
              <p:cNvSpPr txBox="1">
                <a:spLocks noChangeArrowheads="1"/>
              </p:cNvSpPr>
              <p:nvPr/>
            </p:nvSpPr>
            <p:spPr bwMode="auto">
              <a:xfrm>
                <a:off x="4309842" y="4869160"/>
                <a:ext cx="404345" cy="70726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4000" b="1" i="1" dirty="0">
                    <a:solidFill>
                      <a:srgbClr val="002060"/>
                    </a:solidFill>
                  </a:rPr>
                  <a:t>ℓ</a:t>
                </a:r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 bwMode="auto">
              <a:xfrm flipH="1">
                <a:off x="4219340" y="5476635"/>
                <a:ext cx="546190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3"/>
            <p:cNvSpPr txBox="1">
              <a:spLocks noChangeArrowheads="1"/>
            </p:cNvSpPr>
            <p:nvPr/>
          </p:nvSpPr>
          <p:spPr bwMode="auto">
            <a:xfrm>
              <a:off x="6439034" y="3234056"/>
              <a:ext cx="474207" cy="7072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000" b="1" dirty="0">
                  <a:solidFill>
                    <a:srgbClr val="002060"/>
                  </a:solidFill>
                  <a:latin typeface="Script MT Bold" pitchFamily="66" charset="0"/>
                </a:rPr>
                <a:t>V</a:t>
              </a:r>
              <a:endParaRPr lang="ru-RU" altLang="ru-RU" sz="4000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9" name="Rectangle 15"/>
          <p:cNvSpPr txBox="1">
            <a:spLocks noChangeArrowheads="1"/>
          </p:cNvSpPr>
          <p:nvPr/>
        </p:nvSpPr>
        <p:spPr>
          <a:xfrm>
            <a:off x="221848" y="260648"/>
            <a:ext cx="8229600" cy="93610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altLang="ru-RU" b="1" kern="0" dirty="0" smtClean="0">
                <a:solidFill>
                  <a:srgbClr val="002060"/>
                </a:solidFill>
              </a:rPr>
              <a:t>В</a:t>
            </a:r>
            <a:r>
              <a:rPr lang="uk-UA" altLang="ru-RU" b="1" kern="0" dirty="0" err="1" smtClean="0">
                <a:solidFill>
                  <a:srgbClr val="002060"/>
                </a:solidFill>
              </a:rPr>
              <a:t>изначення</a:t>
            </a:r>
            <a:r>
              <a:rPr lang="uk-UA" altLang="ru-RU" b="1" kern="0" dirty="0" smtClean="0">
                <a:solidFill>
                  <a:srgbClr val="002060"/>
                </a:solidFill>
              </a:rPr>
              <a:t> швидкості</a:t>
            </a:r>
            <a:endParaRPr lang="ru-RU" altLang="ru-RU" b="1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4</a:t>
            </a:fld>
            <a:endParaRPr lang="en-US" altLang="ru-RU" dirty="0"/>
          </a:p>
        </p:txBody>
      </p:sp>
      <p:pic>
        <p:nvPicPr>
          <p:cNvPr id="4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99392"/>
            <a:ext cx="9251950" cy="727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4000" b="1" dirty="0">
                <a:solidFill>
                  <a:srgbClr val="002060"/>
                </a:solidFill>
              </a:rPr>
              <a:t>Графік швидкості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Нижний колонтитул 2"/>
          <p:cNvSpPr txBox="1">
            <a:spLocks/>
          </p:cNvSpPr>
          <p:nvPr/>
        </p:nvSpPr>
        <p:spPr>
          <a:xfrm>
            <a:off x="3124200" y="62486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pic>
        <p:nvPicPr>
          <p:cNvPr id="1026" name="Picture 2" descr="Картинки по запросу формула шляху рух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48880"/>
            <a:ext cx="3991525" cy="38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2996952"/>
            <a:ext cx="4627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+mn-lt"/>
              </a:rPr>
              <a:t>Якщо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швидкість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тіла</a:t>
            </a:r>
            <a:r>
              <a:rPr lang="ru-RU" sz="2400" b="1" dirty="0">
                <a:latin typeface="+mn-lt"/>
              </a:rPr>
              <a:t> при </a:t>
            </a:r>
            <a:r>
              <a:rPr lang="ru-RU" sz="2400" b="1" dirty="0" err="1">
                <a:latin typeface="+mn-lt"/>
              </a:rPr>
              <a:t>рівномірному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прямолінійному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русі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напрямлена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вздовж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обраної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осі</a:t>
            </a:r>
            <a:r>
              <a:rPr lang="ru-RU" sz="2400" b="1" dirty="0">
                <a:latin typeface="+mn-lt"/>
              </a:rPr>
              <a:t> координат, то </a:t>
            </a:r>
            <a:r>
              <a:rPr lang="ru-RU" sz="2400" b="1" dirty="0" err="1">
                <a:latin typeface="+mn-lt"/>
              </a:rPr>
              <a:t>графік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швидкості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лежить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вище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осі</a:t>
            </a:r>
            <a:r>
              <a:rPr lang="ru-RU" sz="2400" b="1" dirty="0">
                <a:latin typeface="+mn-lt"/>
              </a:rPr>
              <a:t> </a:t>
            </a:r>
            <a:r>
              <a:rPr lang="uk-UA" sz="2400" b="1" dirty="0" smtClean="0">
                <a:latin typeface="+mn-lt"/>
              </a:rPr>
              <a:t>0</a:t>
            </a:r>
            <a:r>
              <a:rPr lang="en-US" sz="2400" b="1" dirty="0" smtClean="0">
                <a:latin typeface="+mn-lt"/>
              </a:rPr>
              <a:t>t</a:t>
            </a:r>
            <a:r>
              <a:rPr lang="en-US" sz="2400" b="1" dirty="0">
                <a:latin typeface="+mn-lt"/>
              </a:rPr>
              <a:t>; </a:t>
            </a:r>
            <a:r>
              <a:rPr lang="ru-RU" sz="2400" b="1" dirty="0" err="1">
                <a:latin typeface="+mn-lt"/>
              </a:rPr>
              <a:t>якщо</a:t>
            </a:r>
            <a:r>
              <a:rPr lang="ru-RU" sz="2400" b="1" dirty="0">
                <a:latin typeface="+mn-lt"/>
              </a:rPr>
              <a:t> ж </a:t>
            </a:r>
            <a:r>
              <a:rPr lang="ru-RU" sz="2400" b="1" dirty="0" err="1">
                <a:latin typeface="+mn-lt"/>
              </a:rPr>
              <a:t>швидкість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напрямлена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проти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обраної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осі</a:t>
            </a:r>
            <a:r>
              <a:rPr lang="ru-RU" sz="2400" b="1" dirty="0">
                <a:latin typeface="+mn-lt"/>
              </a:rPr>
              <a:t>, то </a:t>
            </a:r>
            <a:r>
              <a:rPr lang="ru-RU" sz="2400" b="1" dirty="0" err="1">
                <a:latin typeface="+mn-lt"/>
              </a:rPr>
              <a:t>графік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швидкості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лежить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нижче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осі</a:t>
            </a:r>
            <a:r>
              <a:rPr lang="ru-RU" sz="2400" b="1" dirty="0">
                <a:latin typeface="+mn-lt"/>
              </a:rPr>
              <a:t> </a:t>
            </a:r>
            <a:r>
              <a:rPr lang="uk-UA" sz="2400" b="1" dirty="0" smtClean="0">
                <a:latin typeface="+mn-lt"/>
              </a:rPr>
              <a:t>0</a:t>
            </a:r>
            <a:r>
              <a:rPr lang="en-US" sz="2400" b="1" dirty="0" smtClean="0">
                <a:latin typeface="+mn-lt"/>
              </a:rPr>
              <a:t>t</a:t>
            </a:r>
            <a:r>
              <a:rPr lang="en-US" sz="2400" b="1" dirty="0">
                <a:latin typeface="+mn-lt"/>
              </a:rPr>
              <a:t>.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23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5</a:t>
            </a:fld>
            <a:endParaRPr lang="en-US" altLang="ru-RU" dirty="0"/>
          </a:p>
        </p:txBody>
      </p:sp>
      <p:pic>
        <p:nvPicPr>
          <p:cNvPr id="4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164" y="-99392"/>
            <a:ext cx="9251950" cy="727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6" name="Нижний колонтитул 2"/>
          <p:cNvSpPr txBox="1">
            <a:spLocks/>
          </p:cNvSpPr>
          <p:nvPr/>
        </p:nvSpPr>
        <p:spPr>
          <a:xfrm>
            <a:off x="3124200" y="62486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42088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+mn-lt"/>
              </a:rPr>
              <a:t>•</a:t>
            </a:r>
            <a:r>
              <a:rPr lang="ru-RU" sz="3200" dirty="0">
                <a:latin typeface="+mn-lt"/>
              </a:rPr>
              <a:t>	</a:t>
            </a:r>
            <a:r>
              <a:rPr lang="ru-RU" sz="3200" dirty="0" err="1">
                <a:latin typeface="+mn-lt"/>
              </a:rPr>
              <a:t>Дізнатися</a:t>
            </a:r>
            <a:r>
              <a:rPr lang="ru-RU" sz="3200" dirty="0">
                <a:latin typeface="+mn-lt"/>
              </a:rPr>
              <a:t> про характер </a:t>
            </a:r>
            <a:r>
              <a:rPr lang="ru-RU" sz="3200" dirty="0" err="1">
                <a:latin typeface="+mn-lt"/>
              </a:rPr>
              <a:t>руху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тіла</a:t>
            </a:r>
            <a:r>
              <a:rPr lang="ru-RU" sz="3200" dirty="0">
                <a:latin typeface="+mn-lt"/>
              </a:rPr>
              <a:t>;</a:t>
            </a:r>
          </a:p>
          <a:p>
            <a:pPr algn="just"/>
            <a:r>
              <a:rPr lang="ru-RU" sz="3200" dirty="0">
                <a:latin typeface="+mn-lt"/>
              </a:rPr>
              <a:t>•	</a:t>
            </a:r>
            <a:r>
              <a:rPr lang="ru-RU" sz="3200" dirty="0" err="1">
                <a:latin typeface="+mn-lt"/>
              </a:rPr>
              <a:t>Визначити</a:t>
            </a:r>
            <a:r>
              <a:rPr lang="ru-RU" sz="3200" dirty="0">
                <a:latin typeface="+mn-lt"/>
              </a:rPr>
              <a:t> шлях, </a:t>
            </a:r>
            <a:r>
              <a:rPr lang="ru-RU" sz="3200" dirty="0" err="1">
                <a:latin typeface="+mn-lt"/>
              </a:rPr>
              <a:t>який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долає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тіло</a:t>
            </a:r>
            <a:r>
              <a:rPr lang="ru-RU" sz="3200" dirty="0">
                <a:latin typeface="+mn-lt"/>
              </a:rPr>
              <a:t> за </a:t>
            </a:r>
            <a:r>
              <a:rPr lang="ru-RU" sz="3200" dirty="0" err="1">
                <a:latin typeface="+mn-lt"/>
              </a:rPr>
              <a:t>певний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інтервал</a:t>
            </a:r>
            <a:r>
              <a:rPr lang="ru-RU" sz="3200" dirty="0">
                <a:latin typeface="+mn-lt"/>
              </a:rPr>
              <a:t> часу; </a:t>
            </a:r>
          </a:p>
          <a:p>
            <a:pPr algn="just"/>
            <a:r>
              <a:rPr lang="ru-RU" sz="3200" dirty="0">
                <a:latin typeface="+mn-lt"/>
              </a:rPr>
              <a:t>•	</a:t>
            </a:r>
            <a:r>
              <a:rPr lang="ru-RU" sz="3200" dirty="0" err="1">
                <a:latin typeface="+mn-lt"/>
              </a:rPr>
              <a:t>Визначити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швидкість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руху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тіла</a:t>
            </a:r>
            <a:r>
              <a:rPr lang="ru-RU" sz="3200" dirty="0">
                <a:latin typeface="+mn-lt"/>
              </a:rPr>
              <a:t> та </a:t>
            </a:r>
            <a:r>
              <a:rPr lang="ru-RU" sz="3200" dirty="0" err="1">
                <a:latin typeface="+mn-lt"/>
              </a:rPr>
              <a:t>порівнювати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швидкості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руху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тіл</a:t>
            </a:r>
            <a:r>
              <a:rPr lang="ru-RU" sz="3200" dirty="0">
                <a:latin typeface="+mn-lt"/>
              </a:rPr>
              <a:t> (</a:t>
            </a:r>
            <a:r>
              <a:rPr lang="ru-RU" sz="3200" dirty="0" err="1">
                <a:latin typeface="+mn-lt"/>
              </a:rPr>
              <a:t>чим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більша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швидкість</a:t>
            </a:r>
            <a:r>
              <a:rPr lang="ru-RU" sz="3200" dirty="0">
                <a:latin typeface="+mn-lt"/>
              </a:rPr>
              <a:t>, </a:t>
            </a:r>
            <a:r>
              <a:rPr lang="ru-RU" sz="3200" dirty="0" err="1">
                <a:latin typeface="+mn-lt"/>
              </a:rPr>
              <a:t>тим</a:t>
            </a:r>
            <a:r>
              <a:rPr lang="ru-RU" sz="3200" dirty="0">
                <a:latin typeface="+mn-lt"/>
              </a:rPr>
              <a:t>, </a:t>
            </a:r>
            <a:r>
              <a:rPr lang="ru-RU" sz="3200" dirty="0" err="1">
                <a:latin typeface="+mn-lt"/>
              </a:rPr>
              <a:t>вище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від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осі</a:t>
            </a:r>
            <a:r>
              <a:rPr lang="ru-RU" sz="3200" dirty="0">
                <a:latin typeface="+mn-lt"/>
              </a:rPr>
              <a:t> часу </a:t>
            </a:r>
            <a:r>
              <a:rPr lang="ru-RU" sz="3200" dirty="0" err="1">
                <a:latin typeface="+mn-lt"/>
              </a:rPr>
              <a:t>розташований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графік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швидкості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руху</a:t>
            </a:r>
            <a:r>
              <a:rPr lang="ru-RU" sz="3200" dirty="0">
                <a:latin typeface="+mn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568" y="606438"/>
            <a:ext cx="8066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j-lt"/>
              </a:rPr>
              <a:t>За </a:t>
            </a:r>
            <a:r>
              <a:rPr lang="ru-RU" sz="4000" b="1" dirty="0" err="1">
                <a:solidFill>
                  <a:srgbClr val="002060"/>
                </a:solidFill>
                <a:latin typeface="+mj-lt"/>
              </a:rPr>
              <a:t>графіком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+mj-lt"/>
              </a:rPr>
              <a:t>швидкості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+mj-lt"/>
              </a:rPr>
              <a:t>можна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2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6</a:t>
            </a:fld>
            <a:endParaRPr lang="en-US" altLang="ru-RU" dirty="0"/>
          </a:p>
        </p:txBody>
      </p:sp>
      <p:pic>
        <p:nvPicPr>
          <p:cNvPr id="4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122995"/>
            <a:ext cx="9251950" cy="727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altLang="ru-RU" sz="4000" b="1" dirty="0" err="1">
                <a:solidFill>
                  <a:srgbClr val="002060"/>
                </a:solidFill>
              </a:rPr>
              <a:t>Графік</a:t>
            </a:r>
            <a:r>
              <a:rPr lang="ru-RU" altLang="ru-RU" sz="4000" b="1" dirty="0">
                <a:solidFill>
                  <a:srgbClr val="002060"/>
                </a:solidFill>
              </a:rPr>
              <a:t> </a:t>
            </a:r>
            <a:r>
              <a:rPr lang="ru-RU" altLang="ru-RU" sz="4000" b="1" dirty="0" err="1">
                <a:solidFill>
                  <a:srgbClr val="002060"/>
                </a:solidFill>
              </a:rPr>
              <a:t>координати</a:t>
            </a:r>
            <a:r>
              <a:rPr lang="ru-RU" altLang="ru-RU" sz="4000" b="1" dirty="0">
                <a:solidFill>
                  <a:srgbClr val="002060"/>
                </a:solidFill>
              </a:rPr>
              <a:t> (</a:t>
            </a:r>
            <a:r>
              <a:rPr lang="ru-RU" altLang="ru-RU" sz="4000" b="1" dirty="0" err="1">
                <a:solidFill>
                  <a:srgbClr val="002060"/>
                </a:solidFill>
              </a:rPr>
              <a:t>графік</a:t>
            </a:r>
            <a:r>
              <a:rPr lang="ru-RU" altLang="ru-RU" sz="4000" b="1" dirty="0">
                <a:solidFill>
                  <a:srgbClr val="002060"/>
                </a:solidFill>
              </a:rPr>
              <a:t> </a:t>
            </a:r>
            <a:r>
              <a:rPr lang="ru-RU" altLang="ru-RU" sz="4000" b="1" dirty="0" err="1">
                <a:solidFill>
                  <a:srgbClr val="002060"/>
                </a:solidFill>
              </a:rPr>
              <a:t>руху</a:t>
            </a:r>
            <a:r>
              <a:rPr lang="ru-RU" altLang="ru-RU" sz="4000" b="1" dirty="0">
                <a:solidFill>
                  <a:srgbClr val="002060"/>
                </a:solidFill>
              </a:rPr>
              <a:t>)</a:t>
            </a: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6" name="Нижний колонтитул 2"/>
          <p:cNvSpPr txBox="1">
            <a:spLocks/>
          </p:cNvSpPr>
          <p:nvPr/>
        </p:nvSpPr>
        <p:spPr>
          <a:xfrm>
            <a:off x="3124200" y="62486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pic>
        <p:nvPicPr>
          <p:cNvPr id="2050" name="Picture 2" descr="Картинки по запросу формула шляху рух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0911"/>
            <a:ext cx="3937829" cy="45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82174" y="6309320"/>
            <a:ext cx="1161826" cy="365125"/>
          </a:xfrm>
        </p:spPr>
        <p:txBody>
          <a:bodyPr/>
          <a:lstStyle/>
          <a:p>
            <a:fld id="{3D51EB0B-83CC-428C-A5D6-062BFF78D7A9}" type="slidenum">
              <a:rPr lang="en-US" altLang="ru-RU" smtClean="0"/>
              <a:pPr/>
              <a:t>7</a:t>
            </a:fld>
            <a:endParaRPr lang="en-US" altLang="ru-RU" dirty="0"/>
          </a:p>
        </p:txBody>
      </p:sp>
      <p:pic>
        <p:nvPicPr>
          <p:cNvPr id="6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833" y="-24510"/>
            <a:ext cx="9251950" cy="727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2"/>
          <p:cNvSpPr txBox="1">
            <a:spLocks/>
          </p:cNvSpPr>
          <p:nvPr/>
        </p:nvSpPr>
        <p:spPr>
          <a:xfrm>
            <a:off x="3275856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662" y="183079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За </a:t>
            </a:r>
            <a:r>
              <a:rPr lang="ru-RU" sz="2800" dirty="0" err="1">
                <a:latin typeface="+mn-lt"/>
              </a:rPr>
              <a:t>графіком</a:t>
            </a:r>
            <a:r>
              <a:rPr lang="ru-RU" sz="2800" dirty="0">
                <a:latin typeface="+mn-lt"/>
              </a:rPr>
              <a:t> шляху </a:t>
            </a:r>
            <a:r>
              <a:rPr lang="ru-RU" sz="2800" dirty="0" err="1">
                <a:latin typeface="+mn-lt"/>
              </a:rPr>
              <a:t>можна</a:t>
            </a:r>
            <a:r>
              <a:rPr lang="ru-RU" sz="2800" dirty="0">
                <a:latin typeface="+mn-lt"/>
              </a:rPr>
              <a:t> </a:t>
            </a:r>
          </a:p>
          <a:p>
            <a:r>
              <a:rPr lang="ru-RU" sz="2800" dirty="0">
                <a:latin typeface="+mn-lt"/>
              </a:rPr>
              <a:t>•	</a:t>
            </a:r>
            <a:r>
              <a:rPr lang="ru-RU" sz="2800" dirty="0" err="1">
                <a:latin typeface="+mn-lt"/>
              </a:rPr>
              <a:t>Дізнатися</a:t>
            </a:r>
            <a:r>
              <a:rPr lang="ru-RU" sz="2800" dirty="0">
                <a:latin typeface="+mn-lt"/>
              </a:rPr>
              <a:t> про характер </a:t>
            </a:r>
            <a:r>
              <a:rPr lang="ru-RU" sz="2800" dirty="0" err="1">
                <a:latin typeface="+mn-lt"/>
              </a:rPr>
              <a:t>руху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тіла</a:t>
            </a:r>
            <a:r>
              <a:rPr lang="ru-RU" sz="2800" dirty="0">
                <a:latin typeface="+mn-lt"/>
              </a:rPr>
              <a:t>;</a:t>
            </a:r>
          </a:p>
          <a:p>
            <a:r>
              <a:rPr lang="ru-RU" sz="2800" dirty="0">
                <a:latin typeface="+mn-lt"/>
              </a:rPr>
              <a:t>•	</a:t>
            </a:r>
            <a:r>
              <a:rPr lang="ru-RU" sz="2800" dirty="0" err="1">
                <a:latin typeface="+mn-lt"/>
              </a:rPr>
              <a:t>Визначити</a:t>
            </a:r>
            <a:r>
              <a:rPr lang="ru-RU" sz="2800" dirty="0">
                <a:latin typeface="+mn-lt"/>
              </a:rPr>
              <a:t> шлях, </a:t>
            </a:r>
            <a:r>
              <a:rPr lang="ru-RU" sz="2800" dirty="0" err="1">
                <a:latin typeface="+mn-lt"/>
              </a:rPr>
              <a:t>який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долає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тіло</a:t>
            </a:r>
            <a:r>
              <a:rPr lang="ru-RU" sz="2800" dirty="0">
                <a:latin typeface="+mn-lt"/>
              </a:rPr>
              <a:t> за </a:t>
            </a:r>
            <a:r>
              <a:rPr lang="ru-RU" sz="2800" dirty="0" err="1">
                <a:latin typeface="+mn-lt"/>
              </a:rPr>
              <a:t>певний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інтервал</a:t>
            </a:r>
            <a:r>
              <a:rPr lang="ru-RU" sz="2800" dirty="0">
                <a:latin typeface="+mn-lt"/>
              </a:rPr>
              <a:t> часу; (</a:t>
            </a:r>
            <a:r>
              <a:rPr lang="ru-RU" sz="2800" dirty="0" err="1">
                <a:latin typeface="+mn-lt"/>
              </a:rPr>
              <a:t>наприклад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подивитися</a:t>
            </a:r>
            <a:r>
              <a:rPr lang="ru-RU" sz="2800" dirty="0">
                <a:latin typeface="+mn-lt"/>
              </a:rPr>
              <a:t> на </a:t>
            </a:r>
            <a:r>
              <a:rPr lang="ru-RU" sz="2800" dirty="0" err="1">
                <a:latin typeface="+mn-lt"/>
              </a:rPr>
              <a:t>отриманий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цифровий</a:t>
            </a:r>
            <a:r>
              <a:rPr lang="ru-RU" sz="2800" dirty="0">
                <a:latin typeface="+mn-lt"/>
              </a:rPr>
              <a:t>  </a:t>
            </a:r>
            <a:r>
              <a:rPr lang="ru-RU" sz="2800" dirty="0" err="1">
                <a:latin typeface="+mn-lt"/>
              </a:rPr>
              <a:t>графік</a:t>
            </a:r>
            <a:r>
              <a:rPr lang="ru-RU" sz="2800" dirty="0">
                <a:latin typeface="+mn-lt"/>
              </a:rPr>
              <a:t>)</a:t>
            </a:r>
          </a:p>
          <a:p>
            <a:r>
              <a:rPr lang="ru-RU" sz="2800" dirty="0">
                <a:latin typeface="+mn-lt"/>
              </a:rPr>
              <a:t>•	</a:t>
            </a:r>
            <a:r>
              <a:rPr lang="ru-RU" sz="2800" dirty="0" err="1">
                <a:latin typeface="+mn-lt"/>
              </a:rPr>
              <a:t>Визначити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швидкість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руху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тіла</a:t>
            </a:r>
            <a:r>
              <a:rPr lang="ru-RU" sz="2800" dirty="0">
                <a:latin typeface="+mn-lt"/>
              </a:rPr>
              <a:t> (</a:t>
            </a:r>
            <a:r>
              <a:rPr lang="ru-RU" sz="2800" dirty="0" err="1">
                <a:latin typeface="+mn-lt"/>
              </a:rPr>
              <a:t>запишіть</a:t>
            </a:r>
            <a:r>
              <a:rPr lang="ru-RU" sz="2800" dirty="0">
                <a:latin typeface="+mn-lt"/>
              </a:rPr>
              <a:t> формулу </a:t>
            </a:r>
            <a:r>
              <a:rPr lang="ru-RU" sz="2800" dirty="0" err="1">
                <a:latin typeface="+mn-lt"/>
              </a:rPr>
              <a:t>швидкості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знайдіть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швидкість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руху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учня</a:t>
            </a:r>
            <a:r>
              <a:rPr lang="ru-RU" sz="2800" dirty="0">
                <a:latin typeface="+mn-lt"/>
              </a:rPr>
              <a:t> за </a:t>
            </a:r>
            <a:r>
              <a:rPr lang="ru-RU" sz="2800" dirty="0" err="1">
                <a:latin typeface="+mn-lt"/>
              </a:rPr>
              <a:t>цифровим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графіком</a:t>
            </a:r>
            <a:r>
              <a:rPr lang="ru-RU" sz="2800" dirty="0">
                <a:latin typeface="+mn-lt"/>
              </a:rPr>
              <a:t>);</a:t>
            </a:r>
          </a:p>
          <a:p>
            <a:r>
              <a:rPr lang="ru-RU" sz="2800" dirty="0">
                <a:latin typeface="+mn-lt"/>
              </a:rPr>
              <a:t>•	</a:t>
            </a:r>
            <a:r>
              <a:rPr lang="ru-RU" sz="2800" dirty="0" err="1">
                <a:latin typeface="+mn-lt"/>
              </a:rPr>
              <a:t>Порівнювати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швидкості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руху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тіл</a:t>
            </a:r>
            <a:r>
              <a:rPr lang="ru-RU" sz="2800" dirty="0">
                <a:latin typeface="+mn-lt"/>
              </a:rPr>
              <a:t> (</a:t>
            </a:r>
            <a:r>
              <a:rPr lang="ru-RU" sz="2800" dirty="0" err="1">
                <a:latin typeface="+mn-lt"/>
              </a:rPr>
              <a:t>чим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більша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швидкість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тим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тим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більший</a:t>
            </a:r>
            <a:r>
              <a:rPr lang="ru-RU" sz="2800" dirty="0">
                <a:latin typeface="+mn-lt"/>
              </a:rPr>
              <a:t> кут </a:t>
            </a:r>
            <a:r>
              <a:rPr lang="ru-RU" sz="2800" dirty="0" err="1">
                <a:latin typeface="+mn-lt"/>
              </a:rPr>
              <a:t>між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графіком</a:t>
            </a:r>
            <a:r>
              <a:rPr lang="ru-RU" sz="2800" dirty="0">
                <a:latin typeface="+mn-lt"/>
              </a:rPr>
              <a:t> шляху та </a:t>
            </a:r>
            <a:r>
              <a:rPr lang="ru-RU" sz="2800" dirty="0" err="1">
                <a:latin typeface="+mn-lt"/>
              </a:rPr>
              <a:t>віссю</a:t>
            </a:r>
            <a:r>
              <a:rPr lang="ru-RU" sz="2800" dirty="0">
                <a:latin typeface="+mn-lt"/>
              </a:rPr>
              <a:t> часу)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76470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err="1">
                <a:solidFill>
                  <a:srgbClr val="002060"/>
                </a:solidFill>
                <a:latin typeface="+mj-lt"/>
              </a:rPr>
              <a:t>Графік</a:t>
            </a:r>
            <a:r>
              <a:rPr lang="ru-RU" altLang="ru-RU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altLang="ru-RU" sz="4000" b="1" dirty="0" smtClean="0">
                <a:solidFill>
                  <a:srgbClr val="002060"/>
                </a:solidFill>
                <a:latin typeface="+mj-lt"/>
              </a:rPr>
              <a:t>шляху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46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8</a:t>
            </a:fld>
            <a:endParaRPr lang="en-US" altLang="ru-RU" dirty="0"/>
          </a:p>
        </p:txBody>
      </p:sp>
      <p:pic>
        <p:nvPicPr>
          <p:cNvPr id="4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-25352"/>
            <a:ext cx="9251950" cy="727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2"/>
          <p:cNvSpPr txBox="1">
            <a:spLocks/>
          </p:cNvSpPr>
          <p:nvPr/>
        </p:nvSpPr>
        <p:spPr>
          <a:xfrm>
            <a:off x="3124200" y="62486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12" y="629224"/>
            <a:ext cx="5988198" cy="561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6"/>
          <p:cNvSpPr txBox="1">
            <a:spLocks noChangeArrowheads="1"/>
          </p:cNvSpPr>
          <p:nvPr/>
        </p:nvSpPr>
        <p:spPr>
          <a:xfrm>
            <a:off x="251520" y="188913"/>
            <a:ext cx="3673475" cy="7191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uk-UA" altLang="ru-RU" b="1" kern="0" dirty="0" smtClean="0">
                <a:solidFill>
                  <a:srgbClr val="002060"/>
                </a:solidFill>
              </a:rPr>
              <a:t>Графік руху</a:t>
            </a:r>
            <a:endParaRPr lang="ru-RU" altLang="ru-RU" b="1" kern="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4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871034"/>
              </p:ext>
            </p:extLst>
          </p:nvPr>
        </p:nvGraphicFramePr>
        <p:xfrm>
          <a:off x="1044427" y="908050"/>
          <a:ext cx="7416502" cy="2651760"/>
        </p:xfrm>
        <a:graphic>
          <a:graphicData uri="http://schemas.openxmlformats.org/drawingml/2006/table">
            <a:tbl>
              <a:tblPr/>
              <a:tblGrid>
                <a:gridCol w="1427791"/>
                <a:gridCol w="3050151"/>
                <a:gridCol w="2938560"/>
              </a:tblGrid>
              <a:tr h="766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Час,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Шлях автомобіля, км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Шлях мотоцикла, км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Picture 4" descr="iUcGSkr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3"/>
            <a:ext cx="7417321" cy="23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9</a:t>
            </a:fld>
            <a:endParaRPr lang="en-US" altLang="ru-RU" dirty="0"/>
          </a:p>
        </p:txBody>
      </p:sp>
      <p:pic>
        <p:nvPicPr>
          <p:cNvPr id="6" name="Picture 1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975" y="-25352"/>
            <a:ext cx="9251950" cy="727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2"/>
          <p:cNvSpPr txBox="1">
            <a:spLocks/>
          </p:cNvSpPr>
          <p:nvPr/>
        </p:nvSpPr>
        <p:spPr>
          <a:xfrm>
            <a:off x="3124200" y="62687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1230</TotalTime>
  <Words>177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Script MT Bold</vt:lpstr>
      <vt:lpstr>Symbol</vt:lpstr>
      <vt:lpstr>Calibri</vt:lpstr>
      <vt:lpstr>Mistral</vt:lpstr>
      <vt:lpstr>Wingdings</vt:lpstr>
      <vt:lpstr>Times New Roman</vt:lpstr>
      <vt:lpstr>Candara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ХФМЛ № 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Механическое движение</dc:title>
  <dc:creator>Марина Петракова</dc:creator>
  <cp:lastModifiedBy>Марина Юрьевна</cp:lastModifiedBy>
  <cp:revision>160</cp:revision>
  <cp:lastPrinted>2018-07-31T12:14:47Z</cp:lastPrinted>
  <dcterms:created xsi:type="dcterms:W3CDTF">2011-01-07T14:20:32Z</dcterms:created>
  <dcterms:modified xsi:type="dcterms:W3CDTF">2018-07-31T12:15:37Z</dcterms:modified>
</cp:coreProperties>
</file>