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325" r:id="rId2"/>
    <p:sldId id="294" r:id="rId3"/>
    <p:sldId id="295" r:id="rId4"/>
    <p:sldId id="296" r:id="rId5"/>
    <p:sldId id="297" r:id="rId6"/>
    <p:sldId id="300" r:id="rId7"/>
    <p:sldId id="301" r:id="rId8"/>
    <p:sldId id="302" r:id="rId9"/>
    <p:sldId id="319" r:id="rId10"/>
    <p:sldId id="303" r:id="rId11"/>
    <p:sldId id="323" r:id="rId12"/>
    <p:sldId id="305" r:id="rId13"/>
    <p:sldId id="306" r:id="rId14"/>
    <p:sldId id="307" r:id="rId15"/>
    <p:sldId id="310" r:id="rId16"/>
    <p:sldId id="308" r:id="rId17"/>
    <p:sldId id="309" r:id="rId18"/>
    <p:sldId id="313" r:id="rId19"/>
    <p:sldId id="316" r:id="rId20"/>
    <p:sldId id="315" r:id="rId21"/>
    <p:sldId id="293" r:id="rId22"/>
    <p:sldId id="32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7D66BF-14C1-497A-A420-166136D260E1}" type="datetimeFigureOut">
              <a:rPr lang="ru-RU" smtClean="0"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Ð»Ð°Ð½ÐµÑÐ° ÐÐµÐ¼Ð»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2304256" cy="2505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5575" y="3176819"/>
            <a:ext cx="8876967" cy="341632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ГЕОГРАФІЯ</a:t>
            </a:r>
          </a:p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6клас</a:t>
            </a:r>
          </a:p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Гідросфера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AutoShape 4" descr="ÐÐ°ÑÑÐ¸Ð½ÐºÐ¸ Ð¿Ð¾ Ð·Ð°Ð¿ÑÐ¾ÑÑ ÑÐ¾ÑÐ¾ Ð½ÑÐ°Ð³Ð°ÑÑÑÐºÐ¾Ð³Ð¾ Ð²Ð¾Ð´Ð¾ÑÐ¿Ð°Ð´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ÑÐ¾ÑÐ¾ Ð½ÑÐ°Ð³Ð°ÑÑÑÐºÐ¾Ð³Ð¾ Ð²Ð¾Ð´Ð¾ÑÐ¿Ð°Ð´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76967" cy="2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AppData\Local\Microsoft\Windows\INetCache\IE\9Q4TLHWR\globe_PNG3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87" y="5633863"/>
            <a:ext cx="1455713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Ð¾ÑÐ¾ Ð¿ÑÐ¸Ð¿Ð»Ð¸Ð²ÑÐ² ÑÐ° Ð²ÑÐ´Ð¿Ð»Ð¸Ð²Ñ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60"/>
            <a:ext cx="92258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11560" y="312738"/>
            <a:ext cx="7992888" cy="15320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Припливи та відпливи </a:t>
            </a:r>
            <a:r>
              <a:rPr lang="uk-UA" sz="2000" b="1" dirty="0">
                <a:latin typeface="Arial Black" panose="020B0A04020102020204" pitchFamily="34" charset="0"/>
              </a:rPr>
              <a:t>– це періодичні поступові підвищення і та опускання рівня води в Світовому океані, викликані дією сили тяжіння Місяця і </a:t>
            </a:r>
            <a:r>
              <a:rPr lang="uk-UA" sz="2000" b="1" dirty="0" smtClean="0">
                <a:latin typeface="Arial Black" panose="020B0A04020102020204" pitchFamily="34" charset="0"/>
              </a:rPr>
              <a:t>Сонця.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0536" y="4941168"/>
            <a:ext cx="7913911" cy="174811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Найвищі </a:t>
            </a:r>
            <a:r>
              <a:rPr lang="uk-UA" sz="28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припливи </a:t>
            </a:r>
            <a:r>
              <a:rPr lang="uk-UA" sz="2400" dirty="0" smtClean="0">
                <a:latin typeface="Arial Black" panose="020B0A04020102020204" pitchFamily="34" charset="0"/>
              </a:rPr>
              <a:t>в світі спостерігаються </a:t>
            </a:r>
            <a:r>
              <a:rPr lang="uk-UA" sz="28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в</a:t>
            </a:r>
            <a:r>
              <a:rPr lang="uk-UA" sz="2800" u="sng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2800" u="sng" dirty="0">
                <a:solidFill>
                  <a:srgbClr val="C00000"/>
                </a:solidFill>
                <a:latin typeface="Arial Black" panose="020B0A04020102020204" pitchFamily="34" charset="0"/>
              </a:rPr>
              <a:t>затоці Фанді </a:t>
            </a:r>
            <a:r>
              <a:rPr lang="uk-UA" sz="2400" dirty="0">
                <a:latin typeface="Arial Black" panose="020B0A04020102020204" pitchFamily="34" charset="0"/>
              </a:rPr>
              <a:t>на східному узбережжі Північної Америки їх висота сягає 18 м. </a:t>
            </a:r>
            <a:r>
              <a:rPr lang="uk-UA" sz="2400" dirty="0" smtClean="0">
                <a:latin typeface="Arial Black" panose="020B0A04020102020204" pitchFamily="34" charset="0"/>
              </a:rPr>
              <a:t> 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1028" name="Picture 4" descr="https://naurok.com.ua/uploads/files/96/11226/11392_html/images/11226.0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0" y="2066924"/>
            <a:ext cx="7769896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114743" y="1475948"/>
            <a:ext cx="960102" cy="10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69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108" y="116631"/>
            <a:ext cx="8960387" cy="64807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ÐÐ°ÑÑÐ¸Ð½ÐºÐ¸ Ð¿Ð¾ Ð·Ð°Ð¿ÑÐ¾ÑÑ ÐºÐ°ÑÑÐ¸Ð½ÐºÐ¸ Ð¿ÑÐ¸Ð»Ð¸Ð²Ð° Ð¸ Ð¾ÑÐ»Ð¸Ð²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94400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 rot="10800000" flipH="1" flipV="1">
            <a:off x="945120" y="836713"/>
            <a:ext cx="3410856" cy="136815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ВІДПЛИВ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10800000" flipH="1" flipV="1">
            <a:off x="4788024" y="836712"/>
            <a:ext cx="3384376" cy="136815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ПРИПЛИВ</a:t>
            </a:r>
            <a:endParaRPr lang="ru-RU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40467">
            <a:off x="7805529" y="1512399"/>
            <a:ext cx="1029824" cy="1384935"/>
          </a:xfrm>
          <a:prstGeom prst="rect">
            <a:avLst/>
          </a:prstGeom>
          <a:noFill/>
          <a:extLst/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275525" y="5611875"/>
            <a:ext cx="960102" cy="10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Ð¾ÑÐ¾ ÑÐµÑÑÐ¹ Ð² Ð¡Ð²ÑÑÐ¾Ð²Ð¾Ð¼Ñ Ð¾ÐºÐµÐ°Ð½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41" y="48167"/>
            <a:ext cx="8848059" cy="654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91072" y="1340768"/>
            <a:ext cx="8352928" cy="151216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Океанічні течії</a:t>
            </a:r>
            <a:r>
              <a:rPr lang="uk-UA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2400" b="1" dirty="0">
                <a:latin typeface="Arial Black" panose="020B0A04020102020204" pitchFamily="34" charset="0"/>
              </a:rPr>
              <a:t>– горизонтальні переміщення водних </a:t>
            </a:r>
            <a:r>
              <a:rPr lang="uk-UA" sz="2400" b="1" dirty="0" smtClean="0">
                <a:latin typeface="Arial Black" panose="020B0A04020102020204" pitchFamily="34" charset="0"/>
              </a:rPr>
              <a:t>мас </a:t>
            </a:r>
            <a:r>
              <a:rPr lang="uk-UA" sz="2400" b="1" dirty="0">
                <a:latin typeface="Arial Black" panose="020B0A04020102020204" pitchFamily="34" charset="0"/>
              </a:rPr>
              <a:t>на великі відстані, викликані дією постійних </a:t>
            </a:r>
            <a:r>
              <a:rPr lang="uk-UA" sz="2400" b="1" dirty="0" smtClean="0">
                <a:latin typeface="Arial Black" panose="020B0A04020102020204" pitchFamily="34" charset="0"/>
              </a:rPr>
              <a:t>вітрів.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312738"/>
            <a:ext cx="7848872" cy="81200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«РІЧКИ В ОКЕАНІ»? </a:t>
            </a:r>
            <a:r>
              <a:rPr lang="uk-UA" sz="3200" dirty="0" smtClean="0">
                <a:latin typeface="Arial Black" panose="020B0A04020102020204" pitchFamily="34" charset="0"/>
              </a:rPr>
              <a:t>Що це?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 rot="10800000" flipH="1" flipV="1">
            <a:off x="467544" y="4365105"/>
            <a:ext cx="2448271" cy="8185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Обриси материків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H="1" flipV="1">
            <a:off x="3446651" y="3228351"/>
            <a:ext cx="2088232" cy="13450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 напрямок течій впливають</a:t>
            </a:r>
            <a:endParaRPr lang="ru-RU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H="1" flipV="1">
            <a:off x="6228184" y="3322760"/>
            <a:ext cx="2647148" cy="88633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Рух Землі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 flipH="1" flipV="1">
            <a:off x="3491879" y="4930673"/>
            <a:ext cx="2160241" cy="85490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ВИДИ ТЕЧІЙ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algn="ctr"/>
            <a:r>
              <a:rPr lang="uk-UA" sz="2000" dirty="0" smtClean="0">
                <a:latin typeface="Arial Black" panose="020B0A04020102020204" pitchFamily="34" charset="0"/>
              </a:rPr>
              <a:t>ЗА </a:t>
            </a:r>
            <a:r>
              <a:rPr lang="en-US" sz="2000" dirty="0">
                <a:latin typeface="Arial Black" panose="020B0A04020102020204" pitchFamily="34" charset="0"/>
              </a:rPr>
              <a:t>t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H="1" flipV="1">
            <a:off x="442682" y="5866835"/>
            <a:ext cx="2295434" cy="63882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ТЕПЛІ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H="1" flipV="1">
            <a:off x="6439899" y="5785576"/>
            <a:ext cx="2380573" cy="72007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ХОЛОДНІ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2586751">
            <a:off x="2245033" y="5740488"/>
            <a:ext cx="279413" cy="891516"/>
          </a:xfrm>
          <a:prstGeom prst="downArrow">
            <a:avLst>
              <a:gd name="adj1" fmla="val 50000"/>
              <a:gd name="adj2" fmla="val 5790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586751">
            <a:off x="6385202" y="5673962"/>
            <a:ext cx="272135" cy="891516"/>
          </a:xfrm>
          <a:prstGeom prst="downArrow">
            <a:avLst>
              <a:gd name="adj1" fmla="val 50000"/>
              <a:gd name="adj2" fmla="val 5790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 rot="10800000" flipH="1" flipV="1">
            <a:off x="454406" y="3379622"/>
            <a:ext cx="2520279" cy="82862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Постійні вітри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0800000" flipH="1" flipV="1">
            <a:off x="6228184" y="4365106"/>
            <a:ext cx="2520280" cy="81859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Рельєф дна океанів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285098" y="1117889"/>
            <a:ext cx="573802" cy="366895"/>
          </a:xfrm>
          <a:prstGeom prst="downArrow">
            <a:avLst>
              <a:gd name="adj1" fmla="val 50000"/>
              <a:gd name="adj2" fmla="val 5790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5129665">
            <a:off x="2915816" y="3557055"/>
            <a:ext cx="573802" cy="366895"/>
          </a:xfrm>
          <a:prstGeom prst="downArrow">
            <a:avLst>
              <a:gd name="adj1" fmla="val 50000"/>
              <a:gd name="adj2" fmla="val 5790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968134">
            <a:off x="2897754" y="4393761"/>
            <a:ext cx="573802" cy="366895"/>
          </a:xfrm>
          <a:prstGeom prst="downArrow">
            <a:avLst>
              <a:gd name="adj1" fmla="val 50000"/>
              <a:gd name="adj2" fmla="val 5790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6032595">
            <a:off x="5617786" y="3674107"/>
            <a:ext cx="573802" cy="366895"/>
          </a:xfrm>
          <a:prstGeom prst="downArrow">
            <a:avLst>
              <a:gd name="adj1" fmla="val 50000"/>
              <a:gd name="adj2" fmla="val 5790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7642367">
            <a:off x="5545982" y="4330828"/>
            <a:ext cx="573802" cy="366895"/>
          </a:xfrm>
          <a:prstGeom prst="downArrow">
            <a:avLst>
              <a:gd name="adj1" fmla="val 50000"/>
              <a:gd name="adj2" fmla="val 5790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2968134">
            <a:off x="2782725" y="5569271"/>
            <a:ext cx="573802" cy="595746"/>
          </a:xfrm>
          <a:prstGeom prst="downArrow">
            <a:avLst>
              <a:gd name="adj1" fmla="val 50000"/>
              <a:gd name="adj2" fmla="val 5790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7993775">
            <a:off x="5750162" y="5559084"/>
            <a:ext cx="573802" cy="615500"/>
          </a:xfrm>
          <a:prstGeom prst="downArrow">
            <a:avLst>
              <a:gd name="adj1" fmla="val 50000"/>
              <a:gd name="adj2" fmla="val 5790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132665" y="1142202"/>
            <a:ext cx="565662" cy="85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5018822" y="5411948"/>
            <a:ext cx="664795" cy="9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8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ÑÐ¾ÑÐ¾ ÑÐµÑÑÐ¹ Ð² Ð¡Ð²ÑÑÐ¾Ð²Ð¾Ð¼Ñ Ð¾ÐºÐµÐ°Ð½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16632"/>
            <a:ext cx="885698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12738"/>
            <a:ext cx="8136904" cy="117204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Arial Black" panose="020B0A04020102020204" pitchFamily="34" charset="0"/>
              </a:rPr>
              <a:t>ГОЛОВНІ ПОВЕРХНЕВІ ТЕЧІЇ ТИХОГО ОКЕАНУ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5220072" y="5445224"/>
            <a:ext cx="457200" cy="432048"/>
          </a:xfrm>
          <a:prstGeom prst="star4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4546013" y="5013176"/>
            <a:ext cx="1543817" cy="57606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latin typeface="Arial Black" panose="020B0A04020102020204" pitchFamily="34" charset="0"/>
              </a:rPr>
              <a:t>Найпотужніша холодна  течія  в світі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586">
            <a:off x="7822092" y="792316"/>
            <a:ext cx="1029824" cy="1384935"/>
          </a:xfrm>
          <a:prstGeom prst="rect">
            <a:avLst/>
          </a:prstGeom>
          <a:noFill/>
          <a:extLst/>
        </p:spPr>
      </p:pic>
      <p:pic>
        <p:nvPicPr>
          <p:cNvPr id="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502309" y="800847"/>
            <a:ext cx="960102" cy="10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40"/>
            <a:ext cx="8748464" cy="64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6518" y="5301208"/>
            <a:ext cx="8352928" cy="13767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Arial Black" panose="020B0A04020102020204" pitchFamily="34" charset="0"/>
              </a:rPr>
              <a:t>ГОЛОВНІ ПОВЕРХНЕВІ ТЕЧІЇ АТЛАНТИЧНОГО ОКЕАНУ</a:t>
            </a:r>
          </a:p>
          <a:p>
            <a:pPr algn="ctr"/>
            <a:r>
              <a:rPr lang="uk-UA" sz="2800" dirty="0" smtClean="0">
                <a:latin typeface="Arial Black" panose="020B0A04020102020204" pitchFamily="34" charset="0"/>
              </a:rPr>
              <a:t> (ПІВНІЧНА ПІВКУЛЯ)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1823445" y="2710698"/>
            <a:ext cx="457200" cy="432048"/>
          </a:xfrm>
          <a:prstGeom prst="star4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 rot="10800000" flipV="1">
            <a:off x="2267744" y="2118684"/>
            <a:ext cx="1543817" cy="57606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latin typeface="Arial Black" panose="020B0A04020102020204" pitchFamily="34" charset="0"/>
              </a:rPr>
              <a:t>Найпотужніша тепла течія  в світі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92287">
            <a:off x="6892894" y="-1237"/>
            <a:ext cx="1029824" cy="1384935"/>
          </a:xfrm>
          <a:prstGeom prst="rect">
            <a:avLst/>
          </a:prstGeom>
          <a:noFill/>
          <a:extLst/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746194" y="5407537"/>
            <a:ext cx="960102" cy="10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470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96534" y="116632"/>
            <a:ext cx="8818730" cy="12961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Arial Black" panose="020B0A04020102020204" pitchFamily="34" charset="0"/>
              </a:rPr>
              <a:t>ГОЛОВНІ ПОВЕРХНЕВІ ТЕЧІЇ АТЛАНТИЧНОГО ОКЕАНУ (ПІВДЕННА ПІВКУЛЯ)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9" name="4-конечная звезда 8"/>
          <p:cNvSpPr/>
          <p:nvPr/>
        </p:nvSpPr>
        <p:spPr>
          <a:xfrm>
            <a:off x="5220072" y="4869160"/>
            <a:ext cx="457200" cy="432048"/>
          </a:xfrm>
          <a:prstGeom prst="star4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V="1">
            <a:off x="4676763" y="4296582"/>
            <a:ext cx="1543817" cy="57606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latin typeface="Arial Black" panose="020B0A04020102020204" pitchFamily="34" charset="0"/>
              </a:rPr>
              <a:t>Найпотужніша холодна течія  в світі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0391">
            <a:off x="7573483" y="4608740"/>
            <a:ext cx="1029824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39149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312738"/>
            <a:ext cx="8352928" cy="117204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Arial Black" panose="020B0A04020102020204" pitchFamily="34" charset="0"/>
              </a:rPr>
              <a:t>ГОЛОВНІ ПОВЕРХНЕВІ ТЕЧІЇ ІНДІЙСЬКОГО ОКЕАНУ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6372200" y="5373216"/>
            <a:ext cx="457200" cy="432048"/>
          </a:xfrm>
          <a:prstGeom prst="star4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6057491" y="5805264"/>
            <a:ext cx="1543817" cy="57606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100" dirty="0" smtClean="0">
                <a:latin typeface="Arial Black" panose="020B0A04020102020204" pitchFamily="34" charset="0"/>
              </a:rPr>
              <a:t>Найпотужніша холодна течія  в світі</a:t>
            </a:r>
            <a:endParaRPr lang="ru-RU" sz="1100" dirty="0"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3171">
            <a:off x="7449711" y="931632"/>
            <a:ext cx="1029824" cy="1384935"/>
          </a:xfrm>
          <a:prstGeom prst="rect">
            <a:avLst/>
          </a:prstGeom>
          <a:noFill/>
          <a:extLst/>
        </p:spPr>
      </p:pic>
      <p:pic>
        <p:nvPicPr>
          <p:cNvPr id="8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450936" y="5145097"/>
            <a:ext cx="960102" cy="10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81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ÑÐ¾ÑÐ¾  Ð¥Ð²Ð¸Ð»Ñ ÑÐµÑÑ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" y="-484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828836"/>
            <a:ext cx="4968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Людина навчилась використовувати </a:t>
            </a: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рухи </a:t>
            </a: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в Світовому океані для отримання енергії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ÑÐ¾ÑÐ¾  Ð¥Ð²Ð¸Ð»Ñ ÑÐµÑÑ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116632"/>
            <a:ext cx="7344816" cy="136815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Хвильова електростанція поблизу Австралії, працює за принципом ламінарій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700808"/>
            <a:ext cx="8064895" cy="48965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14338" name="Picture 2" descr="Ð ÐÐ²ÑÑÑÐ°Ð»Ð¸Ð¸ ÑÐ¾Ð·Ð´Ð°Ð»Ð¸ Ð²Ð¾Ð»Ð½Ð¾Ð²ÑÑ ÑÐ»ÐµÐºÑÑÐ¾ÑÑÐ°Ð½ÑÐ¸Ñ Ð¿Ð¾ Ð¿ÑÐ¸Ð½ÑÐ¸Ð¿Ñ Ð»Ð°Ð¼Ð¸Ð½Ð°ÑÐ¸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2255876"/>
            <a:ext cx="7128792" cy="38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6926">
            <a:off x="7513471" y="936330"/>
            <a:ext cx="1029824" cy="1384935"/>
          </a:xfrm>
          <a:prstGeom prst="rect">
            <a:avLst/>
          </a:prstGeom>
          <a:noFill/>
          <a:extLst/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527553" y="5118047"/>
            <a:ext cx="960102" cy="10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 Ð¥Ð²Ð¸Ð»Ñ ÑÐµÑÑ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188640"/>
            <a:ext cx="8136904" cy="117204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Arial Black" panose="020B0A04020102020204" pitchFamily="34" charset="0"/>
              </a:rPr>
              <a:t>Припливна електростанція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700808"/>
            <a:ext cx="8064895" cy="46085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11266" name="Picture 2" descr="Ð¡ÐµÑ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9127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Игорь\AppData\Local\Microsoft\Windows\INetCache\IE\9Q4TLHWR\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17084">
            <a:off x="116914" y="1296782"/>
            <a:ext cx="15841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9423">
            <a:off x="7817633" y="3757284"/>
            <a:ext cx="960102" cy="10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горь\Pictures\грамота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4496"/>
            <a:ext cx="8784976" cy="5936201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67644" y="979812"/>
            <a:ext cx="6408712" cy="388934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uk-UA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Урок </a:t>
            </a:r>
            <a:r>
              <a:rPr lang="uk-UA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4</a:t>
            </a:r>
            <a: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/>
            </a:r>
            <a:br>
              <a:rPr lang="uk-UA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 Рухи води в світовому океані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4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ÑÐ¾ÑÐ¾  Ð¥Ð²Ð¸Ð»Ñ ÑÐµÑÑ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312738"/>
            <a:ext cx="7344816" cy="117204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Японські турбіни збирають енергію хвиль і захищають берегову лінію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0376" y="1916832"/>
            <a:ext cx="8072064" cy="46085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6" name="Picture 10" descr="https://ecotechnica.com.ua/images/foto-5/tetrapody-ecotechnica-com-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84076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Игорь\AppData\Local\Microsoft\Windows\INetCache\IE\9Q4TLHWR\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6979">
            <a:off x="6948264" y="1664804"/>
            <a:ext cx="15841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390178" y="404665"/>
            <a:ext cx="8428589" cy="2406492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latin typeface="Arial Black" panose="020B0A04020102020204" pitchFamily="34" charset="0"/>
              </a:rPr>
              <a:t>Підсумуємо нашу роботу, </a:t>
            </a:r>
          </a:p>
          <a:p>
            <a:pPr algn="ctr"/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географе!</a:t>
            </a:r>
          </a:p>
          <a:p>
            <a:pPr algn="ctr"/>
            <a:r>
              <a:rPr lang="uk-UA" sz="40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Сьогодні ти навчився:</a:t>
            </a:r>
            <a:endParaRPr lang="ru-RU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357705" y="3140969"/>
            <a:ext cx="8428589" cy="3312368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називати</a:t>
            </a:r>
            <a:r>
              <a:rPr lang="uk-UA" sz="2800" i="1" dirty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суттєві ознаки понять  «хвилі», «цунамі», «океанічна течія»;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пояснювати</a:t>
            </a:r>
            <a:r>
              <a:rPr lang="uk-UA" sz="28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причини і наслідки рухів води в Світовому океані;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розуміти </a:t>
            </a:r>
            <a:r>
              <a:rPr lang="uk-UA" sz="28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негативні наслідки цунамі.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6" y="1397482"/>
            <a:ext cx="731708" cy="141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Игорь\AppData\Local\Microsoft\Windows\INetCache\IE\9Q4TLHWR\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73216"/>
            <a:ext cx="158417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06">
            <a:off x="8083784" y="2147155"/>
            <a:ext cx="960102" cy="10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8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loud, sunset, sea, waves, coast, sand,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01" y="-42972"/>
            <a:ext cx="9248593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988840"/>
            <a:ext cx="6833922" cy="19018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408704"/>
              </a:avLst>
            </a:prstTxWarp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73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260648"/>
            <a:ext cx="8784976" cy="168698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Любий юний географе!</a:t>
            </a:r>
            <a:endParaRPr lang="ru-RU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 </a:t>
            </a:r>
            <a:r>
              <a:rPr lang="uk-UA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цьому уроці теми ти навчишся</a:t>
            </a:r>
            <a:r>
              <a:rPr lang="uk-UA" b="1" dirty="0">
                <a:solidFill>
                  <a:schemeClr val="tx1"/>
                </a:solidFill>
                <a:latin typeface="Arial Black" panose="020B0A04020102020204" pitchFamily="34" charset="0"/>
              </a:rPr>
              <a:t>…</a:t>
            </a:r>
            <a:endParaRPr lang="ru-RU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2132856"/>
            <a:ext cx="8784976" cy="45365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називати</a:t>
            </a:r>
            <a:r>
              <a:rPr lang="uk-UA" sz="3200" i="1" dirty="0">
                <a:latin typeface="Arial Black" panose="020B0A04020102020204" pitchFamily="34" charset="0"/>
              </a:rPr>
              <a:t> </a:t>
            </a:r>
            <a:r>
              <a:rPr lang="uk-UA" sz="3200" dirty="0">
                <a:latin typeface="Arial Black" panose="020B0A04020102020204" pitchFamily="34" charset="0"/>
              </a:rPr>
              <a:t>суттєві ознаки понять  «хвилі», «цунамі», «океанічна течія»;</a:t>
            </a:r>
            <a:endParaRPr lang="ru-RU" sz="3200" dirty="0"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32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пояснювати</a:t>
            </a:r>
            <a:r>
              <a:rPr lang="uk-UA" sz="32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3200" dirty="0">
                <a:latin typeface="Arial Black" panose="020B0A04020102020204" pitchFamily="34" charset="0"/>
              </a:rPr>
              <a:t>причини і наслідки рухів води в Світовому океані;</a:t>
            </a:r>
            <a:endParaRPr lang="ru-RU" sz="3200" dirty="0"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uk-UA" sz="3200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розуміти </a:t>
            </a:r>
            <a:r>
              <a:rPr lang="uk-UA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3200" dirty="0">
                <a:latin typeface="Arial Black" panose="020B0A04020102020204" pitchFamily="34" charset="0"/>
              </a:rPr>
              <a:t>негативні наслідки </a:t>
            </a:r>
            <a:r>
              <a:rPr lang="uk-UA" sz="3200" dirty="0" smtClean="0">
                <a:latin typeface="Arial Black" panose="020B0A04020102020204" pitchFamily="34" charset="0"/>
              </a:rPr>
              <a:t>цунамі</a:t>
            </a:r>
            <a:r>
              <a:rPr lang="uk-UA" sz="3200" dirty="0">
                <a:latin typeface="Arial Black" panose="020B0A04020102020204" pitchFamily="34" charset="0"/>
              </a:rPr>
              <a:t>.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:\Users\Игорь\AppData\Local\Microsoft\Windows\INetCache\IE\9Q4TLHWR\sovvcap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394" y="1628800"/>
            <a:ext cx="1029824" cy="1384935"/>
          </a:xfrm>
          <a:prstGeom prst="rect">
            <a:avLst/>
          </a:prstGeom>
          <a:noFill/>
          <a:extLst/>
        </p:spPr>
      </p:pic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598932" y="1864843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2" y="5418148"/>
            <a:ext cx="432048" cy="91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300183" y="288101"/>
            <a:ext cx="8496944" cy="180020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C00000"/>
                </a:solidFill>
                <a:latin typeface="Arial Black" panose="020B0A04020102020204" pitchFamily="34" charset="0"/>
              </a:rPr>
              <a:t>Основні рухи </a:t>
            </a:r>
            <a:endParaRPr lang="uk-UA" sz="4800" b="1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 </a:t>
            </a:r>
            <a:r>
              <a:rPr lang="uk-UA" sz="4800" b="1" dirty="0">
                <a:solidFill>
                  <a:srgbClr val="C00000"/>
                </a:solidFill>
                <a:latin typeface="Arial Black" panose="020B0A04020102020204" pitchFamily="34" charset="0"/>
              </a:rPr>
              <a:t>Світовому океані</a:t>
            </a:r>
            <a:endParaRPr lang="ru-RU" sz="4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3499" y="2359732"/>
            <a:ext cx="3854112" cy="21385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 Black" panose="020B0A04020102020204" pitchFamily="34" charset="0"/>
              </a:rPr>
              <a:t>Вітрові хвилі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66360" y="2359732"/>
            <a:ext cx="3854112" cy="21385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latin typeface="Arial Black" panose="020B0A04020102020204" pitchFamily="34" charset="0"/>
              </a:rPr>
              <a:t>Цунамі</a:t>
            </a:r>
            <a:endParaRPr lang="ru-RU" sz="4000" dirty="0">
              <a:latin typeface="Arial Black" panose="020B0A04020102020204" pitchFamily="34" charset="0"/>
            </a:endParaRPr>
          </a:p>
          <a:p>
            <a:r>
              <a:rPr lang="uk-UA" sz="4000" b="1" dirty="0">
                <a:latin typeface="Arial Black" panose="020B0A04020102020204" pitchFamily="34" charset="0"/>
              </a:rPr>
              <a:t>(сейсмічні хвилі)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140" y="4625973"/>
            <a:ext cx="3854112" cy="21385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 Black" panose="020B0A04020102020204" pitchFamily="34" charset="0"/>
              </a:rPr>
              <a:t>Припливи і відпливи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64152" y="4649742"/>
            <a:ext cx="3854112" cy="21385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 Black" panose="020B0A04020102020204" pitchFamily="34" charset="0"/>
              </a:rPr>
              <a:t>Океанічні течії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128722" y="2060848"/>
            <a:ext cx="792088" cy="29888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372200" y="2088301"/>
            <a:ext cx="792088" cy="29888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949152" y="4360603"/>
            <a:ext cx="792088" cy="29888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595164" y="4476531"/>
            <a:ext cx="792088" cy="29888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Игорь\AppData\Local\Microsoft\Windows\INetCache\IE\9Q4TLHWR\sovvcap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93" y="263095"/>
            <a:ext cx="1029824" cy="1384935"/>
          </a:xfrm>
          <a:prstGeom prst="rect">
            <a:avLst/>
          </a:prstGeom>
          <a:noFill/>
          <a:extLst/>
        </p:spPr>
      </p:pic>
      <p:pic>
        <p:nvPicPr>
          <p:cNvPr id="1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9" y="1296213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72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 rot="10800000" flipV="1">
            <a:off x="179512" y="260648"/>
            <a:ext cx="8784976" cy="151216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 Black" panose="020B0A04020102020204" pitchFamily="34" charset="0"/>
              </a:rPr>
              <a:t>Вітрові хвилі</a:t>
            </a:r>
            <a:r>
              <a:rPr lang="uk-UA" sz="4000" dirty="0">
                <a:latin typeface="Arial Black" panose="020B0A04020102020204" pitchFamily="34" charset="0"/>
              </a:rPr>
              <a:t> виникають </a:t>
            </a:r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під впливом пориву вітру</a:t>
            </a:r>
            <a:r>
              <a:rPr lang="uk-UA" sz="4000" dirty="0">
                <a:latin typeface="Arial Black" panose="020B0A04020102020204" pitchFamily="34" charset="0"/>
              </a:rPr>
              <a:t>. 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 rot="10800000" flipV="1">
            <a:off x="179512" y="1772817"/>
            <a:ext cx="8784976" cy="273630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http://www.subject.com.ua/textbook/geography/6klas_1/6klas_1.files/image1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200800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4581128"/>
            <a:ext cx="8712968" cy="21602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Гребінь</a:t>
            </a:r>
            <a:r>
              <a:rPr lang="uk-UA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 – </a:t>
            </a:r>
            <a:r>
              <a:rPr lang="uk-UA" sz="2400" dirty="0">
                <a:latin typeface="Arial Black" panose="020B0A04020102020204" pitchFamily="34" charset="0"/>
              </a:rPr>
              <a:t>найвища частина хвилі. </a:t>
            </a:r>
            <a:r>
              <a:rPr lang="uk-UA" sz="28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Підошва</a:t>
            </a:r>
            <a:r>
              <a:rPr lang="uk-UA" sz="28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–найнижча частина хвилі. </a:t>
            </a:r>
            <a:r>
              <a:rPr lang="uk-UA" sz="28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Висота</a:t>
            </a:r>
            <a:r>
              <a:rPr lang="uk-UA" sz="28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– відстань від підошви до гребеня. </a:t>
            </a:r>
            <a:r>
              <a:rPr lang="uk-UA" sz="28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Довжина хвилі</a:t>
            </a:r>
            <a:r>
              <a:rPr lang="uk-UA" sz="28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>
                <a:latin typeface="Arial Black" panose="020B0A04020102020204" pitchFamily="34" charset="0"/>
              </a:rPr>
              <a:t>– відстань між двома сусідніми гребенями.. 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949" y="1844824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5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¼Ð¾ÑÐµ Ð±ÐµÑÐµÐ³ Ð²Ð¾Ð´Ñ Ð¿ÑÐ¸ÑÐ¾Ð´Ð° Ð¾ÐºÐµÐ°Ð½ Ð±ÐµÑÐµÐ³ Ð²Ð¾Ð»Ð½Ð° ÐÑÑÑÑÑÐ¹ ÐÑÐµÐ±ÐµÐ½Ñ ÐÐµÑÑÐ¾Ð²Ð°Ñ Ð²Ð¾Ð»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694" y="0"/>
            <a:ext cx="91573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332656"/>
            <a:ext cx="7344816" cy="144016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Arial Black" panose="020B0A04020102020204" pitchFamily="34" charset="0"/>
              </a:rPr>
              <a:t>Від яких причин залежить висота вітрової хвилі?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35679" y="1916831"/>
            <a:ext cx="4092305" cy="2326447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від тривалості часу дії вітру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381831" y="4243278"/>
            <a:ext cx="3774345" cy="2274498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глибини </a:t>
            </a:r>
            <a:r>
              <a:rPr lang="uk-UA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моря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4716016" y="1916832"/>
            <a:ext cx="4078499" cy="2563851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C00000"/>
                </a:solidFill>
                <a:latin typeface="Arial Black" panose="020B0A04020102020204" pitchFamily="34" charset="0"/>
              </a:rPr>
              <a:t>сили </a:t>
            </a:r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вітру 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26" y="2387586"/>
            <a:ext cx="1029824" cy="1384935"/>
          </a:xfrm>
          <a:prstGeom prst="rect">
            <a:avLst/>
          </a:prstGeom>
          <a:noFill/>
          <a:extLst/>
        </p:spPr>
      </p:pic>
      <p:pic>
        <p:nvPicPr>
          <p:cNvPr id="9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72622"/>
            <a:ext cx="86409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11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¼Ð¾ÑÐµ Ð±ÐµÑÐµÐ³ Ð²Ð¾Ð´Ñ Ð¿ÑÐ¸ÑÐ¾Ð´Ð° Ð¾ÐºÐµÐ°Ð½ Ð±ÐµÑÐµÐ³ Ð²Ð¾Ð»Ð½Ð° ÐÑÑÑÑÑÐ¹ ÐÑÐµÐ±ÐµÐ½Ñ ÐÐµÑÑÐ¾Ð²Ð°Ñ Ð²Ð¾Ð»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" y="0"/>
            <a:ext cx="9126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260648"/>
            <a:ext cx="8136904" cy="129614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latin typeface="Arial Black" panose="020B0A04020102020204" pitchFamily="34" charset="0"/>
              </a:rPr>
              <a:t>РОБОТА ХВИЛЬ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1763688" y="3284984"/>
            <a:ext cx="45719" cy="457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69856" y="2060848"/>
            <a:ext cx="3960440" cy="1376786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РУЙНІВНА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665737" y="2060848"/>
            <a:ext cx="4226743" cy="1376786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ТРАНСПОРТНА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979712" y="4581128"/>
            <a:ext cx="4842538" cy="1728192"/>
          </a:xfrm>
          <a:prstGeom prst="wedge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УТВОРЮЮЧА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2" descr="C:\Users\Игорь\AppData\Local\Microsoft\Windows\INetCache\IE\9Q4TLHWR\sovvcap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82" y="188415"/>
            <a:ext cx="1029824" cy="1384935"/>
          </a:xfrm>
          <a:prstGeom prst="rect">
            <a:avLst/>
          </a:prstGeom>
          <a:noFill/>
          <a:extLst/>
        </p:spPr>
      </p:pic>
      <p:pic>
        <p:nvPicPr>
          <p:cNvPr id="9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224848" y="4882087"/>
            <a:ext cx="960102" cy="12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4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Ð°ÑÑÐ¸Ð½ÐºÐ¸ Ð¿Ð»Ð°Ð½ÐºÑÐ¾Ð½Ñ, Ð±ÐµÐ½ÑÐ¾ÑÑ, Ð½ÐµÐºÑÐ¾Ð½Ñ Ð½Ð° ÑÐºÑÐ°ÑÐ½ÑÑÐºÑÐ¹ Ð¼Ð¾Ð²Ñ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" y="0"/>
            <a:ext cx="9144000" cy="6915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710252" y="260648"/>
            <a:ext cx="8038212" cy="136815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latin typeface="Arial Black" panose="020B0A04020102020204" pitchFamily="34" charset="0"/>
              </a:rPr>
              <a:t>СЕЙСМІЧНІ ХВИЛІ –</a:t>
            </a:r>
            <a:r>
              <a:rPr lang="uk-UA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ЦУНАМІ</a:t>
            </a:r>
            <a:endParaRPr lang="ru-RU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0080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Викликані землетрусами </a:t>
            </a:r>
            <a:r>
              <a:rPr lang="uk-UA" sz="3200" dirty="0">
                <a:solidFill>
                  <a:srgbClr val="C00000"/>
                </a:solidFill>
                <a:latin typeface="Arial Black" panose="020B0A04020102020204" pitchFamily="34" charset="0"/>
              </a:rPr>
              <a:t>і виверженнями вулканів на дні Океану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 descr="tsunami map thai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429000"/>
            <a:ext cx="5400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 rot="10800000" flipH="1" flipV="1">
            <a:off x="6156176" y="3573016"/>
            <a:ext cx="2880320" cy="23042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Arial Black" panose="020B0A04020102020204" pitchFamily="34" charset="0"/>
              </a:rPr>
              <a:t>Найпотужніші цунамі </a:t>
            </a:r>
            <a:r>
              <a:rPr lang="uk-UA" sz="2400" dirty="0" smtClean="0">
                <a:latin typeface="Arial Black" panose="020B0A04020102020204" pitchFamily="34" charset="0"/>
              </a:rPr>
              <a:t>в Індійському </a:t>
            </a:r>
            <a:r>
              <a:rPr lang="uk-UA" sz="2400" dirty="0">
                <a:latin typeface="Arial Black" panose="020B0A04020102020204" pitchFamily="34" charset="0"/>
              </a:rPr>
              <a:t>океані, </a:t>
            </a:r>
            <a:r>
              <a:rPr lang="uk-UA" sz="2400" dirty="0" smtClean="0">
                <a:latin typeface="Arial Black" panose="020B0A04020102020204" pitchFamily="34" charset="0"/>
              </a:rPr>
              <a:t>в грудні 2004 року.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796137" y="4626964"/>
            <a:ext cx="360039" cy="357663"/>
          </a:xfrm>
          <a:prstGeom prst="rightArrow">
            <a:avLst>
              <a:gd name="adj1" fmla="val 81465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Игорь\AppData\Local\Microsoft\Windows\INetCache\IE\9Q4TLHWR\sovvcap[1]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672" y="936332"/>
            <a:ext cx="1029824" cy="13849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403560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 Ð¯Ð¿Ð¾Ð½ÑÑ Ð¿Ð»Ð°Ð½ÑÑÑÑ Ð¿Ð¾Ð±ÑÐ´ÑÐ²Ð°ÑÐ¸ Ð²ÐµÐ»Ð¸ÑÐµÐ·Ð½Ñ 400-ÐºÑÐ»Ð¾Ð¼ÐµÑÑÐ¾Ð²Ñ ÑÑÑÐ½Ñ Ð¿ÑÐ¾ÑÐ¸ ÑÑÐ½Ð°Ð¼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791762" cy="381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liferules.com.ua/uploads/4f815d8823/ca82bb2bb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8938"/>
            <a:ext cx="4751512" cy="303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ÐÐ°ÑÑÐ¸Ð½ÐºÐ¸ Ð¿Ð¾ Ð·Ð°Ð¿ÑÐ¾ÑÑ Ð½ÐµÐ³Ð°ÑÐ¸Ð²Ð½Ð¸Ð¹ Ð²Ð¿Ð»Ð¸Ð² ÑÑÐ½Ð°Ð¼Ñ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62" y="-2"/>
            <a:ext cx="4425879" cy="381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2" y="3844798"/>
            <a:ext cx="4461338" cy="303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312738"/>
            <a:ext cx="7992888" cy="88401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dirty="0" smtClean="0">
                <a:latin typeface="Arial Black" panose="020B0A04020102020204" pitchFamily="34" charset="0"/>
              </a:rPr>
              <a:t>НЕГАТИВНІ НАСЛІДКИ ЦУНАМІ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7" name="Picture 2" descr="C:\Users\Игорь\AppData\Local\Microsoft\Windows\INetCache\IE\9Q4TLHWR\drop-147190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06">
            <a:off x="66728" y="601017"/>
            <a:ext cx="960102" cy="102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1720</TotalTime>
  <Words>359</Words>
  <Application>Microsoft Office PowerPoint</Application>
  <PresentationFormat>Экран (4:3)</PresentationFormat>
  <Paragraphs>65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91</cp:revision>
  <dcterms:created xsi:type="dcterms:W3CDTF">2018-08-06T17:38:28Z</dcterms:created>
  <dcterms:modified xsi:type="dcterms:W3CDTF">2018-09-23T17:13:17Z</dcterms:modified>
</cp:coreProperties>
</file>