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300" r:id="rId3"/>
    <p:sldId id="270" r:id="rId4"/>
    <p:sldId id="297" r:id="rId5"/>
    <p:sldId id="298" r:id="rId6"/>
    <p:sldId id="302" r:id="rId7"/>
    <p:sldId id="303" r:id="rId8"/>
    <p:sldId id="310" r:id="rId9"/>
    <p:sldId id="305" r:id="rId10"/>
    <p:sldId id="306" r:id="rId11"/>
    <p:sldId id="308" r:id="rId12"/>
    <p:sldId id="309" r:id="rId13"/>
    <p:sldId id="311" r:id="rId14"/>
    <p:sldId id="293" r:id="rId15"/>
    <p:sldId id="312" r:id="rId16"/>
    <p:sldId id="3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53" autoAdjust="0"/>
  </p:normalViewPr>
  <p:slideViewPr>
    <p:cSldViewPr showGuides="1">
      <p:cViewPr varScale="1">
        <p:scale>
          <a:sx n="74" d="100"/>
          <a:sy n="74" d="100"/>
        </p:scale>
        <p:origin x="-190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2821004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8769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03548" y="530678"/>
            <a:ext cx="8136904" cy="579664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Температура замерзання </a:t>
            </a:r>
            <a:endParaRPr lang="uk-UA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3600" dirty="0" smtClean="0">
                <a:latin typeface="Arial Black" panose="020B0A04020102020204" pitchFamily="34" charset="0"/>
              </a:rPr>
              <a:t>морської </a:t>
            </a:r>
            <a:r>
              <a:rPr lang="uk-UA" sz="3600" dirty="0">
                <a:latin typeface="Arial Black" panose="020B0A04020102020204" pitchFamily="34" charset="0"/>
              </a:rPr>
              <a:t>води залежить від її солоності, чим вища солоність, тим нижча температура </a:t>
            </a:r>
            <a:r>
              <a:rPr lang="uk-UA" sz="3600" dirty="0" smtClean="0">
                <a:latin typeface="Arial Black" panose="020B0A04020102020204" pitchFamily="34" charset="0"/>
              </a:rPr>
              <a:t>замерзання</a:t>
            </a:r>
            <a:r>
              <a:rPr lang="uk-UA" sz="3600" dirty="0">
                <a:latin typeface="Arial Black" panose="020B0A04020102020204" pitchFamily="34" charset="0"/>
              </a:rPr>
              <a:t>. Морська вода замерзає при температурі -2, -4</a:t>
            </a:r>
            <a:r>
              <a:rPr lang="ru-RU" sz="3600" baseline="30000" dirty="0">
                <a:latin typeface="Arial Black" panose="020B0A04020102020204" pitchFamily="34" charset="0"/>
              </a:rPr>
              <a:t> 0</a:t>
            </a:r>
            <a:r>
              <a:rPr lang="ru-RU" sz="3600" dirty="0">
                <a:latin typeface="Arial Black" panose="020B0A04020102020204" pitchFamily="34" charset="0"/>
              </a:rPr>
              <a:t>С</a:t>
            </a:r>
            <a:r>
              <a:rPr lang="uk-UA" sz="3600" dirty="0">
                <a:latin typeface="Arial Black" panose="020B0A04020102020204" pitchFamily="34" charset="0"/>
              </a:rPr>
              <a:t>.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5" y="404664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81" y="2852936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33256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23" y="651257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94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96752"/>
            <a:ext cx="8424936" cy="54726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ÐÐ°ÑÑÐ¸Ð½ÐºÐ¸ Ð¿Ð¾ Ð·Ð°Ð¿ÑÐ¾ÑÑ ÐÐ°ÑÑÐ° ÑÐµÐ¼Ð¿ÐµÑÐ°ÑÑÑÐ¸ Ð²Ð¾Ð´ Ð¡Ð²ÑÑÐ¾Ð²Ð¾Ð³Ð¾ Ð¾ÐºÐµÐ°Ð½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" y="1878502"/>
            <a:ext cx="7272808" cy="45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328646"/>
            <a:ext cx="7632848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anose="020B0A04020102020204" pitchFamily="34" charset="0"/>
              </a:rPr>
              <a:t>Карта температур поверхневих вод Світового океану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666">
            <a:off x="251519" y="705422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-конечная звезда 5"/>
          <p:cNvSpPr/>
          <p:nvPr/>
        </p:nvSpPr>
        <p:spPr>
          <a:xfrm>
            <a:off x="3995936" y="3569978"/>
            <a:ext cx="396044" cy="360040"/>
          </a:xfrm>
          <a:prstGeom prst="star4">
            <a:avLst>
              <a:gd name="adj" fmla="val 238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91980" y="3212976"/>
            <a:ext cx="1260140" cy="5370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Червоне море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5592422" y="2051168"/>
            <a:ext cx="396044" cy="360040"/>
          </a:xfrm>
          <a:prstGeom prst="star4">
            <a:avLst>
              <a:gd name="adj" fmla="val 238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466" y="2013386"/>
            <a:ext cx="1260140" cy="7675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Східно-Сибірське море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5771" y="260648"/>
            <a:ext cx="8064896" cy="17954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 яких причин залежить температура поверхневих вод Світового океану?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1695965"/>
            <a:ext cx="3707904" cy="2778261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від </a:t>
            </a:r>
            <a:r>
              <a:rPr lang="uk-UA" sz="3200" dirty="0" smtClean="0">
                <a:latin typeface="Arial Black" panose="020B0A04020102020204" pitchFamily="34" charset="0"/>
              </a:rPr>
              <a:t>клімату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5145929" y="1645583"/>
            <a:ext cx="3702501" cy="2778261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anose="020B0A04020102020204" pitchFamily="34" charset="0"/>
              </a:rPr>
              <a:t>пір року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85669" y="4026040"/>
            <a:ext cx="3850703" cy="2778261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від часу доби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643557" y="4005937"/>
            <a:ext cx="3702501" cy="2778261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anose="020B0A04020102020204" pitchFamily="34" charset="0"/>
              </a:rPr>
              <a:t>течій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244334"/>
            <a:ext cx="1019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Arial Black" panose="020B0A04020102020204" pitchFamily="34" charset="0"/>
              </a:rPr>
              <a:t>t</a:t>
            </a:r>
            <a:endParaRPr lang="ru-RU" sz="9600" dirty="0"/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78" y="2204864"/>
            <a:ext cx="636250" cy="8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03324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09" y="2056126"/>
            <a:ext cx="636250" cy="8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81" y="439481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94" y="72236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59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775" y="1772816"/>
            <a:ext cx="8496944" cy="4824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Arial Black" panose="020B0A04020102020204" pitchFamily="34" charset="0"/>
              </a:rPr>
              <a:t>н</a:t>
            </a:r>
            <a:r>
              <a:rPr lang="uk-UA" sz="2800" dirty="0" smtClean="0">
                <a:latin typeface="Arial Black" panose="020B0A04020102020204" pitchFamily="34" charset="0"/>
              </a:rPr>
              <a:t>а </a:t>
            </a:r>
            <a:r>
              <a:rPr lang="uk-UA" sz="2800" dirty="0">
                <a:latin typeface="Arial Black" panose="020B0A04020102020204" pitchFamily="34" charset="0"/>
              </a:rPr>
              <a:t>глибині більш як </a:t>
            </a:r>
            <a:r>
              <a:rPr lang="uk-UA" sz="2800" dirty="0" smtClean="0">
                <a:latin typeface="Arial Black" panose="020B0A04020102020204" pitchFamily="34" charset="0"/>
              </a:rPr>
              <a:t>1000 м </a:t>
            </a:r>
            <a:r>
              <a:rPr lang="uk-UA" sz="2800" dirty="0">
                <a:latin typeface="Arial Black" panose="020B0A04020102020204" pitchFamily="34" charset="0"/>
              </a:rPr>
              <a:t> температура завжди +2…+5</a:t>
            </a:r>
            <a:r>
              <a:rPr lang="uk-UA" sz="2800" baseline="30000" dirty="0">
                <a:latin typeface="Arial Black" panose="020B0A04020102020204" pitchFamily="34" charset="0"/>
              </a:rPr>
              <a:t> </a:t>
            </a:r>
            <a:r>
              <a:rPr lang="uk-UA" sz="2800" baseline="30000" dirty="0" smtClean="0">
                <a:latin typeface="Arial Black" panose="020B0A04020102020204" pitchFamily="34" charset="0"/>
              </a:rPr>
              <a:t>о </a:t>
            </a:r>
            <a:r>
              <a:rPr lang="uk-UA" sz="2800" dirty="0" smtClean="0">
                <a:latin typeface="Arial Black" panose="020B0A04020102020204" pitchFamily="34" charset="0"/>
              </a:rPr>
              <a:t>С;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н</a:t>
            </a:r>
            <a:r>
              <a:rPr lang="uk-UA" sz="2800" dirty="0" smtClean="0">
                <a:latin typeface="Arial Black" panose="020B0A04020102020204" pitchFamily="34" charset="0"/>
              </a:rPr>
              <a:t>а </a:t>
            </a:r>
            <a:r>
              <a:rPr lang="uk-UA" sz="2800" dirty="0">
                <a:latin typeface="Arial Black" panose="020B0A04020102020204" pitchFamily="34" charset="0"/>
              </a:rPr>
              <a:t>дні глибоководних западин 0</a:t>
            </a:r>
            <a:r>
              <a:rPr lang="uk-UA" sz="2800" baseline="30000" dirty="0">
                <a:latin typeface="Arial Black" panose="020B0A04020102020204" pitchFamily="34" charset="0"/>
              </a:rPr>
              <a:t> </a:t>
            </a:r>
            <a:r>
              <a:rPr lang="uk-UA" sz="2800" baseline="30000" dirty="0" smtClean="0">
                <a:latin typeface="Arial Black" panose="020B0A04020102020204" pitchFamily="34" charset="0"/>
              </a:rPr>
              <a:t>о </a:t>
            </a:r>
            <a:r>
              <a:rPr lang="uk-UA" sz="2800" dirty="0" smtClean="0">
                <a:latin typeface="Arial Black" panose="020B0A04020102020204" pitchFamily="34" charset="0"/>
              </a:rPr>
              <a:t>С</a:t>
            </a:r>
            <a:r>
              <a:rPr lang="uk-UA" sz="2800" dirty="0">
                <a:latin typeface="Arial Black" panose="020B0A04020102020204" pitchFamily="34" charset="0"/>
              </a:rPr>
              <a:t>, середня температура океанічної води +4 </a:t>
            </a:r>
            <a:r>
              <a:rPr lang="uk-UA" sz="2800" baseline="30000" dirty="0" smtClean="0">
                <a:latin typeface="Arial Black" panose="020B0A04020102020204" pitchFamily="34" charset="0"/>
              </a:rPr>
              <a:t>о </a:t>
            </a:r>
            <a:r>
              <a:rPr lang="uk-UA" sz="2800" dirty="0" smtClean="0">
                <a:latin typeface="Arial Black" panose="020B0A04020102020204" pitchFamily="34" charset="0"/>
              </a:rPr>
              <a:t>С;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н</a:t>
            </a:r>
            <a:r>
              <a:rPr lang="uk-UA" sz="2800" dirty="0" smtClean="0">
                <a:latin typeface="Arial Black" panose="020B0A04020102020204" pitchFamily="34" charset="0"/>
              </a:rPr>
              <a:t>айвища</a:t>
            </a:r>
            <a:r>
              <a:rPr lang="uk-UA" sz="2800" dirty="0">
                <a:latin typeface="Arial Black" panose="020B0A04020102020204" pitchFamily="34" charset="0"/>
              </a:rPr>
              <a:t>  температура у верхніх шарах біля екватора (25-27</a:t>
            </a:r>
            <a:r>
              <a:rPr lang="uk-UA" sz="2800" baseline="30000" dirty="0">
                <a:latin typeface="Arial Black" panose="020B0A04020102020204" pitchFamily="34" charset="0"/>
              </a:rPr>
              <a:t>о</a:t>
            </a:r>
            <a:r>
              <a:rPr lang="uk-UA" sz="2800" dirty="0">
                <a:latin typeface="Arial Black" panose="020B0A04020102020204" pitchFamily="34" charset="0"/>
              </a:rPr>
              <a:t>С</a:t>
            </a:r>
            <a:r>
              <a:rPr lang="uk-UA" sz="2800" dirty="0" smtClean="0">
                <a:latin typeface="Arial Black" panose="020B0A04020102020204" pitchFamily="34" charset="0"/>
              </a:rPr>
              <a:t>);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найнижча </a:t>
            </a:r>
            <a:r>
              <a:rPr lang="uk-UA" sz="2800" dirty="0">
                <a:latin typeface="Arial Black" panose="020B0A04020102020204" pitchFamily="34" charset="0"/>
              </a:rPr>
              <a:t>біля Північного полюсу і Антарктиди (-1,8</a:t>
            </a:r>
            <a:r>
              <a:rPr lang="uk-UA" sz="2800" baseline="30000" dirty="0">
                <a:latin typeface="Arial Black" panose="020B0A04020102020204" pitchFamily="34" charset="0"/>
              </a:rPr>
              <a:t>о</a:t>
            </a:r>
            <a:r>
              <a:rPr lang="uk-UA" sz="2800" dirty="0">
                <a:latin typeface="Arial Black" panose="020B0A04020102020204" pitchFamily="34" charset="0"/>
              </a:rPr>
              <a:t>С).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uk-UA" sz="2800" dirty="0">
                <a:latin typeface="Arial Black" panose="020B0A04020102020204" pitchFamily="34" charset="0"/>
              </a:rPr>
              <a:t> 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775" y="255447"/>
            <a:ext cx="8280673" cy="13013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Розподіл температури вод в Океані: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6119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5" y="1183661"/>
            <a:ext cx="636250" cy="8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32" y="5517232"/>
            <a:ext cx="636250" cy="8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90178" y="404665"/>
            <a:ext cx="8428589" cy="240649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Arial Black" panose="020B0A04020102020204" pitchFamily="34" charset="0"/>
              </a:rPr>
              <a:t>Підсумуємо нашу роботу, </a:t>
            </a:r>
          </a:p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</a:p>
          <a:p>
            <a:pPr algn="ctr"/>
            <a:r>
              <a:rPr lang="uk-U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90179" y="2924944"/>
            <a:ext cx="8428588" cy="367240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 </a:t>
            </a:r>
            <a:r>
              <a:rPr lang="uk-UA" sz="2400" dirty="0">
                <a:latin typeface="Arial Black" panose="020B0A04020102020204" pitchFamily="34" charset="0"/>
              </a:rPr>
              <a:t>суттєві ознаки поняття «солоність</a:t>
            </a:r>
            <a:r>
              <a:rPr lang="uk-UA" sz="2400" dirty="0" smtClean="0">
                <a:latin typeface="Arial Black" panose="020B0A04020102020204" pitchFamily="34" charset="0"/>
              </a:rPr>
              <a:t>», властивості </a:t>
            </a:r>
            <a:r>
              <a:rPr lang="uk-UA" sz="2400" dirty="0">
                <a:latin typeface="Arial Black" panose="020B0A04020102020204" pitchFamily="34" charset="0"/>
              </a:rPr>
              <a:t>вод Світового </a:t>
            </a:r>
            <a:r>
              <a:rPr lang="uk-UA" sz="2400" dirty="0" smtClean="0">
                <a:latin typeface="Arial Black" panose="020B0A04020102020204" pitchFamily="34" charset="0"/>
              </a:rPr>
              <a:t>океану</a:t>
            </a:r>
            <a:r>
              <a:rPr lang="uk-UA" sz="2400" dirty="0">
                <a:latin typeface="Arial Black" panose="020B0A04020102020204" pitchFamily="34" charset="0"/>
              </a:rPr>
              <a:t>;</a:t>
            </a:r>
            <a:endParaRPr lang="uk-UA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400" i="1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показники температури і солоності вод Світового океану за картою;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розуміти</a:t>
            </a:r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закономірності в змінах температур і солоності вод Світового океану</a:t>
            </a:r>
            <a:r>
              <a:rPr lang="uk-UA" sz="2400" dirty="0"/>
              <a:t>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6" y="1397482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горь\AppData\Local\Microsoft\Windows\INetCache\IE\9Q4TLHWR\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iferules.com.ua/uploads/4f815d8823/ca82bb2b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5036" y="2967335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91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¼Ð¾ÑÐµ Ð±ÐµÑÐµÐ³ Ð²Ð¾Ð´Ñ Ð¿ÑÐ¸ÑÐ¾Ð´Ð° Ð¾ÐºÐµÐ°Ð½ Ð±ÐµÑÐµÐ³ Ð²Ð¾Ð»Ð½Ð° ÐÑÑÑÑÑÐ¹ ÐÑÐµÐ±ÐµÐ½Ñ ÐÐµÑÑÐ¾Ð²Ð°Ñ Ð²Ð¾Ð»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0"/>
            <a:ext cx="9126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763688" y="3284984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746856">
            <a:off x="1155040" y="2967335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2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496"/>
            <a:ext cx="8784976" cy="5936201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67644" y="979812"/>
            <a:ext cx="6408712" cy="388934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4000" b="1" i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</a:t>
            </a:r>
            <a:r>
              <a:rPr lang="uk-UA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3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Властивості вод світового океану 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70636"/>
            <a:ext cx="8064896" cy="15121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Любий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цьому уроці </a:t>
            </a:r>
            <a:r>
              <a:rPr lang="uk-UA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теми </a:t>
            </a:r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ти навчишся…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7672" y="2060848"/>
            <a:ext cx="8706633" cy="45365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800" b="1" dirty="0" smtClean="0"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latin typeface="Arial Black" panose="020B0A04020102020204" pitchFamily="34" charset="0"/>
              </a:rPr>
              <a:t>властивості вод Світового океану</a:t>
            </a:r>
            <a:r>
              <a:rPr lang="uk-UA" sz="2800" dirty="0">
                <a:latin typeface="Arial Black" panose="020B0A04020102020204" pitchFamily="34" charset="0"/>
              </a:rPr>
              <a:t>, суттєві ознаки поняття </a:t>
            </a:r>
            <a:r>
              <a:rPr lang="uk-UA" sz="2800" dirty="0" smtClean="0">
                <a:latin typeface="Arial Black" panose="020B0A04020102020204" pitchFamily="34" charset="0"/>
              </a:rPr>
              <a:t>«солоність»; 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latin typeface="Arial Black" panose="020B0A04020102020204" pitchFamily="34" charset="0"/>
              </a:rPr>
              <a:t>показники температури і солоності вод Світового океану за картою;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р</a:t>
            </a:r>
            <a:r>
              <a:rPr lang="uk-UA" sz="2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озуміти</a:t>
            </a: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latin typeface="Arial Black" panose="020B0A04020102020204" pitchFamily="34" charset="0"/>
              </a:rPr>
              <a:t>закономірності </a:t>
            </a:r>
            <a:r>
              <a:rPr lang="uk-UA" sz="2800" dirty="0">
                <a:latin typeface="Arial Black" panose="020B0A04020102020204" pitchFamily="34" charset="0"/>
              </a:rPr>
              <a:t>в змінах температур і солоності вод Світового океану</a:t>
            </a:r>
            <a:r>
              <a:rPr lang="uk-UA" sz="2800" dirty="0"/>
              <a:t>.</a:t>
            </a:r>
            <a:endParaRPr lang="ru-RU" sz="28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1" y="1268760"/>
            <a:ext cx="80516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29" y="290527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4149080"/>
            <a:ext cx="76154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75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1863" y="332655"/>
            <a:ext cx="7992888" cy="61926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ÐÐ°ÑÑÐ¸Ð½ÐºÐ¸ Ð¿Ð¾ Ð·Ð°Ð¿ÑÐ¾ÑÑ Ð¡Ð¿ÑÐ²Ð²ÑÐ´Ð½Ð¾ÑÐµÐ½Ð½Ñ Ð¿ÑÑÑÐ½Ð¾Ñ ÑÐ° ÑÐ¾Ð»Ð¾Ð½Ð¾Ñ Ð²Ð¾Ð´Ð¸ Ð½Ð° ÐÐµÐ¼Ð»Ñ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62" y="1147981"/>
            <a:ext cx="6192688" cy="49313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173804"/>
            <a:ext cx="7488832" cy="13681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ОСНОВНІ ВЛАСТИВОСТІ </a:t>
            </a:r>
          </a:p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 ВОД  СВІТОВОГО  ОКЕАНУ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97" y="553480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037">
            <a:off x="287337" y="927503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1432">
            <a:off x="7589937" y="484018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1520" y="188640"/>
            <a:ext cx="8280920" cy="2520280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Солоність</a:t>
            </a:r>
            <a:r>
              <a:rPr lang="uk-UA" sz="3200" b="1" dirty="0">
                <a:latin typeface="Arial Black" panose="020B0A04020102020204" pitchFamily="34" charset="0"/>
              </a:rPr>
              <a:t>  </a:t>
            </a:r>
            <a:r>
              <a:rPr lang="en-US" sz="3200" b="1" dirty="0">
                <a:latin typeface="Arial Black" panose="020B0A04020102020204" pitchFamily="34" charset="0"/>
              </a:rPr>
              <a:t>–</a:t>
            </a:r>
            <a:r>
              <a:rPr lang="uk-UA" sz="3200" b="1" dirty="0">
                <a:latin typeface="Arial Black" panose="020B0A04020102020204" pitchFamily="34" charset="0"/>
              </a:rPr>
              <a:t> загальна кількість грамів речовин, розчинених в 1л води (1000г), визначається в проміле </a:t>
            </a:r>
            <a:r>
              <a:rPr lang="ru-RU" sz="3200" dirty="0" smtClean="0">
                <a:latin typeface="Arial Black" panose="020B0A04020102020204" pitchFamily="34" charset="0"/>
              </a:rPr>
              <a:t>‰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971800"/>
            <a:ext cx="3744416" cy="3481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2964196"/>
            <a:ext cx="3888432" cy="34891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4089648" y="4005064"/>
            <a:ext cx="914400" cy="9144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ÐÐ°ÑÑÐ¸Ð½ÐºÐ¸ Ð¿Ð¾ Ð·Ð°Ð¿ÑÐ¾ÑÑ ÑÐ¾ÑÐ¾ Ð±Ð°Ð½ÐºÐ¸ Ð¿ÑÑÑÐ¾Ð¹ ÑÑÐµÐºÐ»ÑÐ½Ð½Ð¾Ñ 1 Ð»Ð¸ÑÑÐ¾Ð²Ð¾Ð¹ Ð±ÑÑÑÐ»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0" y="3276146"/>
            <a:ext cx="2448273" cy="2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Ð°ÑÑÐ¸Ð½ÐºÐ¸ Ð¿Ð¾ Ð·Ð°Ð¿ÑÐ¾ÑÑ Ð¿Ð°ÑÐºÐ° ÐºÐ°Ð¼ÐµÐ½Ð½Ð¾Ð¹ ÑÐ¾Ð»Ð¸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45" y="3290500"/>
            <a:ext cx="1292771" cy="20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ÐÐ°ÑÑÐ¸Ð½ÐºÐ¸ Ð¿Ð¾ Ð·Ð°Ð¿ÑÐ¾ÑÑ ÑÐ¾ÑÐ¾ Ð»Ð¾Ð¶ÐºÐ¸ ÑÑÐ¾Ð»Ð¾Ð²Ð¾Ð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15091"/>
            <a:ext cx="1008113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DRH1OI5A\10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91" y="1741557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5" y="290629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39" y="5445224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5" y="1973161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5536" y="260648"/>
            <a:ext cx="7848872" cy="1656184"/>
          </a:xfrm>
          <a:prstGeom prst="wedgeRoundRectCallout">
            <a:avLst>
              <a:gd name="adj1" fmla="val -22488"/>
              <a:gd name="adj2" fmla="val 10084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Від яких основних причин залежить солоність води в океанах?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0" y="2456892"/>
            <a:ext cx="3851920" cy="2484276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від випаровування води з поверхні океану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66873" y="1822575"/>
            <a:ext cx="3851920" cy="2484276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від випадіння атмосферних опадів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403648" y="4309228"/>
            <a:ext cx="3851920" cy="2484276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від </a:t>
            </a:r>
            <a:r>
              <a:rPr lang="uk-UA" sz="2000" dirty="0">
                <a:latin typeface="Arial Black" panose="020B0A04020102020204" pitchFamily="34" charset="0"/>
              </a:rPr>
              <a:t>надходження води річок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360785" y="3938845"/>
            <a:ext cx="3851920" cy="2484276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від танення льоду </a:t>
            </a:r>
            <a:r>
              <a:rPr lang="uk-UA" sz="2000" dirty="0">
                <a:latin typeface="Arial Black" panose="020B0A04020102020204" pitchFamily="34" charset="0"/>
              </a:rPr>
              <a:t>в полярних і помірних </a:t>
            </a:r>
            <a:r>
              <a:rPr lang="uk-UA" sz="2000" dirty="0" smtClean="0">
                <a:latin typeface="Arial Black" panose="020B0A04020102020204" pitchFamily="34" charset="0"/>
              </a:rPr>
              <a:t>широтах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24364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2326">
            <a:off x="571673" y="148053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4899">
            <a:off x="4928737" y="4941168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069">
            <a:off x="3246547" y="181721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9" y="1877026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4" y="5229200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06668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07" y="653472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03257" y="2068026"/>
            <a:ext cx="7097135" cy="46347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ÐÐ°ÑÑÐ¸Ð½ÐºÐ¸ Ð¿Ð¾ Ð·Ð°Ð¿ÑÐ¾ÑÑ ÑÐ¾ÑÐ¾ Ð°Ð¹ÑÐ±ÐµÑÐ³Ñ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84" y="2658712"/>
            <a:ext cx="6120680" cy="36724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ая выноска 17"/>
          <p:cNvSpPr/>
          <p:nvPr/>
        </p:nvSpPr>
        <p:spPr>
          <a:xfrm>
            <a:off x="539552" y="234458"/>
            <a:ext cx="7898661" cy="1394342"/>
          </a:xfrm>
          <a:prstGeom prst="wedgeRectCallout">
            <a:avLst>
              <a:gd name="adj1" fmla="val -5781"/>
              <a:gd name="adj2" fmla="val 10536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u="sng" dirty="0">
                <a:latin typeface="Arial Black" panose="020B0A04020102020204" pitchFamily="34" charset="0"/>
              </a:rPr>
              <a:t>Айсберг</a:t>
            </a:r>
            <a:r>
              <a:rPr lang="uk-UA" sz="2800" b="1" dirty="0">
                <a:latin typeface="Arial Black" panose="020B0A04020102020204" pitchFamily="34" charset="0"/>
              </a:rPr>
              <a:t> – (від німецької  </a:t>
            </a:r>
            <a:r>
              <a:rPr lang="en-US" sz="2800" b="1" dirty="0">
                <a:latin typeface="Arial Black" panose="020B0A04020102020204" pitchFamily="34" charset="0"/>
              </a:rPr>
              <a:t>Eisberg</a:t>
            </a:r>
            <a:r>
              <a:rPr lang="uk-UA" sz="2800" b="1" dirty="0">
                <a:latin typeface="Arial Black" panose="020B0A04020102020204" pitchFamily="34" charset="0"/>
              </a:rPr>
              <a:t> – льодова гора) - велетенська, плаваюча гора.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22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99" y="3038157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21" y="5620042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41" y="5940278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9" y="3819842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Игорь\AppData\Local\Microsoft\Windows\INetCache\IE\9Q4TLHWR\snowflake_cutie_mark___vector_by_grendopony-d4q9sqc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28" y="1113245"/>
            <a:ext cx="743585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23" y="651257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2820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424936" cy="55446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ÐÐ°ÑÑÐ¸Ð½ÐºÐ¸ Ð¿Ð¾ Ð·Ð°Ð¿ÑÐ¾ÑÑ ÐÐ°ÑÑÐ° ÑÐµÐ¼Ð¿ÐµÑÐ°ÑÑÑÐ¸ Ð²Ð¾Ð´ Ð¡Ð²ÑÑÐ¾Ð²Ð¾Ð³Ð¾ Ð¾ÐºÐµÐ°Ð½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8" y="332656"/>
            <a:ext cx="751103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5049180"/>
            <a:ext cx="7920880" cy="14761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КАРТА СОЛОНОСТІ ВОД СВІТОВОГО ОКЕАНУ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23" y="651257"/>
            <a:ext cx="1139190" cy="1384935"/>
          </a:xfrm>
          <a:prstGeom prst="rect">
            <a:avLst/>
          </a:prstGeom>
          <a:noFill/>
          <a:extLst/>
        </p:spPr>
      </p:pic>
      <p:sp>
        <p:nvSpPr>
          <p:cNvPr id="7" name="4-конечная звезда 6"/>
          <p:cNvSpPr/>
          <p:nvPr/>
        </p:nvSpPr>
        <p:spPr>
          <a:xfrm>
            <a:off x="3289546" y="1163704"/>
            <a:ext cx="396044" cy="360040"/>
          </a:xfrm>
          <a:prstGeom prst="star4">
            <a:avLst>
              <a:gd name="adj" fmla="val 23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475286" y="2036192"/>
            <a:ext cx="396044" cy="360040"/>
          </a:xfrm>
          <a:prstGeom prst="star4">
            <a:avLst>
              <a:gd name="adj" fmla="val 238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3461" y="1865977"/>
            <a:ext cx="1260140" cy="5370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Червоне море 42</a:t>
            </a:r>
            <a:r>
              <a:rPr lang="ru-RU" sz="1600" dirty="0" smtClean="0"/>
              <a:t>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2997" y="1033347"/>
            <a:ext cx="1260140" cy="5370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Балтійське море 11</a:t>
            </a:r>
            <a:r>
              <a:rPr lang="ru-RU" sz="1600" dirty="0"/>
              <a:t>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52636"/>
            <a:ext cx="8424936" cy="63367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ÐÐ°ÑÑÐ¸Ð½ÐºÐ¸ Ð¿Ð¾ Ð·Ð°Ð¿ÑÐ¾ÑÑ ÐÐ·Ð¾Ð²ÑÐºÐ¾Ðµ Ð¼Ð¾ÑÐµ , ÐºÐ°ÑÑ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196751"/>
            <a:ext cx="712879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Выноска 3 3"/>
          <p:cNvSpPr/>
          <p:nvPr/>
        </p:nvSpPr>
        <p:spPr>
          <a:xfrm>
            <a:off x="2195736" y="2708920"/>
            <a:ext cx="45719" cy="45719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026244"/>
            <a:ext cx="8568952" cy="99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Чорне море – 17-22‰ 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1382" y="5450218"/>
            <a:ext cx="8640960" cy="99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Азовське море –10-12 ‰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05" y="28121"/>
            <a:ext cx="8568952" cy="9981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anose="020B0A04020102020204" pitchFamily="34" charset="0"/>
              </a:rPr>
              <a:t> 		</a:t>
            </a:r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МОРЯ УКРАЇНИ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718">
            <a:off x="471856" y="4101648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1495</TotalTime>
  <Words>270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83</cp:revision>
  <dcterms:created xsi:type="dcterms:W3CDTF">2018-08-06T17:38:28Z</dcterms:created>
  <dcterms:modified xsi:type="dcterms:W3CDTF">2018-09-22T16:47:25Z</dcterms:modified>
</cp:coreProperties>
</file>