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6" r:id="rId2"/>
    <p:sldId id="260" r:id="rId3"/>
    <p:sldId id="270" r:id="rId4"/>
    <p:sldId id="268" r:id="rId5"/>
    <p:sldId id="271" r:id="rId6"/>
    <p:sldId id="266" r:id="rId7"/>
    <p:sldId id="265" r:id="rId8"/>
    <p:sldId id="273" r:id="rId9"/>
    <p:sldId id="275" r:id="rId10"/>
    <p:sldId id="276" r:id="rId11"/>
    <p:sldId id="277" r:id="rId12"/>
    <p:sldId id="283" r:id="rId13"/>
    <p:sldId id="284" r:id="rId14"/>
    <p:sldId id="285" r:id="rId15"/>
    <p:sldId id="286" r:id="rId16"/>
    <p:sldId id="288" r:id="rId17"/>
    <p:sldId id="290" r:id="rId18"/>
    <p:sldId id="289" r:id="rId19"/>
    <p:sldId id="291" r:id="rId20"/>
    <p:sldId id="262" r:id="rId21"/>
    <p:sldId id="278" r:id="rId22"/>
    <p:sldId id="293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ОКЕАНИ ЗЕМЛІ</a:t>
            </a:r>
            <a:endParaRPr lang="ru-RU" sz="4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8654749145519778"/>
          <c:y val="1.964127755143943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Океани Землі</c:v>
                </c:pt>
              </c:strCache>
            </c:strRef>
          </c:tx>
          <c:dLbls>
            <c:txPr>
              <a:bodyPr/>
              <a:lstStyle/>
              <a:p>
                <a:pPr>
                  <a:defRPr sz="2000">
                    <a:solidFill>
                      <a:srgbClr val="FF000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 Північний Льодовитий океан S -14.1 млн.кв.км.(4%)</c:v>
                </c:pt>
                <c:pt idx="1">
                  <c:v> Атлантичний океан S-91,7 млн.кв.км. (25%)</c:v>
                </c:pt>
                <c:pt idx="2">
                  <c:v> Індійський океан S -76,2 млн.кв.км. (21%)</c:v>
                </c:pt>
                <c:pt idx="3">
                  <c:v>Тихий океан -S-178,7 млн. кв.км. ( 50%)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0.04</c:v>
                </c:pt>
                <c:pt idx="1">
                  <c:v>0.21</c:v>
                </c:pt>
                <c:pt idx="2">
                  <c:v>0.25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18405511811021"/>
          <c:y val="0.20942715225734412"/>
          <c:w val="0.41292705599300089"/>
          <c:h val="0.59144237138208267"/>
        </c:manualLayout>
      </c:layout>
      <c:overlay val="0"/>
      <c:txPr>
        <a:bodyPr/>
        <a:lstStyle/>
        <a:p>
          <a:pPr>
            <a:defRPr sz="1600">
              <a:solidFill>
                <a:schemeClr val="tx1"/>
              </a:solidFill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ÑÐ¾ÑÐ¾ Ð§Ð¾ÑÐ½Ð¾Ð³Ð¾ Ð¼Ð¾Ñ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5157192"/>
            <a:ext cx="8280920" cy="15121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ЧОРНЕ МОРЕ- </a:t>
            </a:r>
            <a:r>
              <a:rPr lang="uk-UA" sz="4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внутрішне</a:t>
            </a:r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98" y="4781473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765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ÑÐ¾ÑÐ¾ Ð¾ÐºÑÐ°ÑÐ½Ð½Ð¾Ð³Ð¾ Ð¼Ð¾ÑÑ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670"/>
            <a:ext cx="8537663" cy="48685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01125" y="5229200"/>
            <a:ext cx="8033607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ОХОТСЬКЕ МОРЕ - окраїнне</a:t>
            </a: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0" y="5229200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73" y="216670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568952" cy="2376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ЗАТОКА</a:t>
            </a:r>
            <a:r>
              <a:rPr lang="uk-UA" sz="2800" b="1" dirty="0" smtClean="0"/>
              <a:t>– </a:t>
            </a:r>
            <a:r>
              <a:rPr lang="uk-UA" sz="2800" b="1" dirty="0"/>
              <a:t>це частина океану або моря, що глибоко заглиблюється в суходіл  але має вільний з ним зв'язок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23528" y="2924944"/>
            <a:ext cx="3960440" cy="2232248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ВНУТРІШНІ  </a:t>
            </a:r>
            <a:r>
              <a:rPr lang="uk-UA" sz="2400" dirty="0"/>
              <a:t>- моря, які заходять далеко в суходоли й з’єднуються з океанами протоками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596054" y="2924944"/>
            <a:ext cx="4296426" cy="2232248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ОКРАЇННІ– </a:t>
            </a:r>
            <a:r>
              <a:rPr lang="uk-UA" dirty="0"/>
              <a:t>моря, які розміщуються по окраїнам материків і мало заглиблюються в суходіл і відокремлюються від океану островами чи нерівностями дна.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4519" y="5373216"/>
            <a:ext cx="267473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Чорне, Середземне море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95189" y="5373216"/>
            <a:ext cx="267473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Берингове, Північне моря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79568" y="2636911"/>
            <a:ext cx="484632" cy="4320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79399" y="2636910"/>
            <a:ext cx="484632" cy="4320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28" y="2184280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568952" cy="2376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ЗАТОКА</a:t>
            </a:r>
            <a:r>
              <a:rPr lang="uk-UA" sz="2800" b="1" dirty="0" smtClean="0"/>
              <a:t>– </a:t>
            </a:r>
            <a:r>
              <a:rPr lang="uk-UA" sz="2800" b="1" dirty="0"/>
              <a:t>це частина океану або моря, що глибоко заглиблюється в суходіл  але має вільний з ним зв'язок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23528" y="3046364"/>
            <a:ext cx="2808312" cy="3046931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Біскайська, Гвінейська, Мексиканська, Гудзонова, Бенгальська затоки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0" y="1430831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ÐÐ°ÑÑÐ¸Ð½ÐºÐ¸ Ð¿Ð¾ Ð·Ð°Ð¿ÑÐ¾ÑÑ ÑÐ¾ÑÐ¾ Ð¾ÐºÑÐ°ÑÐ½Ð½Ð¾Ð³Ð¾ Ð¼Ð¾ÑÑ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5544616" cy="3847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трелка вниз 13"/>
          <p:cNvSpPr/>
          <p:nvPr/>
        </p:nvSpPr>
        <p:spPr>
          <a:xfrm>
            <a:off x="1485368" y="2614316"/>
            <a:ext cx="484632" cy="4320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4763" y="5964958"/>
            <a:ext cx="5000625" cy="7044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Бенгальська затока</a:t>
            </a:r>
            <a:endParaRPr lang="ru-RU" sz="2800" dirty="0"/>
          </a:p>
        </p:txBody>
      </p:sp>
      <p:pic>
        <p:nvPicPr>
          <p:cNvPr id="16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2" y="2235838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568952" cy="2376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ПРОТОКА </a:t>
            </a:r>
            <a:r>
              <a:rPr lang="uk-UA" sz="2800" b="1" dirty="0" smtClean="0"/>
              <a:t>– </a:t>
            </a:r>
            <a:r>
              <a:rPr lang="uk-UA" sz="2800" b="1" dirty="0"/>
              <a:t>відносно вузька частина водного простору, що сполучає дві сусідні водойми  і роз’єднує ділянки суходолу.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779568" y="2636911"/>
            <a:ext cx="484632" cy="4320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" y="1966987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88" y="265295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323528" y="3046364"/>
            <a:ext cx="2808312" cy="3046931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Магелланова</a:t>
            </a:r>
            <a:r>
              <a:rPr lang="uk-UA" sz="2400" b="1" i="1" dirty="0" smtClean="0"/>
              <a:t>, Берингова, Дрейка </a:t>
            </a:r>
            <a:r>
              <a:rPr lang="uk-UA" sz="2400" b="1" i="1" dirty="0"/>
              <a:t>Гібралтарська, Керченська протоки.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ÐÐ°ÑÑÐ¸Ð½ÐºÐ¸ Ð¿Ð¾ Ð·Ð°Ð¿ÑÐ¾ÑÑ ÑÐ¾ÑÐ¾ ÐÑÐ±ÑÐ°Ð»ÑÐ°ÑÑÑÐºÐ¾Ñ Ð¿ÑÐ¾ÑÐ¾ÐºÐ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63" y="2852936"/>
            <a:ext cx="5000625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364763" y="5964958"/>
            <a:ext cx="5000625" cy="7044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Магелланова протока</a:t>
            </a:r>
            <a:endParaRPr lang="ru-RU" sz="2800" dirty="0"/>
          </a:p>
        </p:txBody>
      </p:sp>
      <p:pic>
        <p:nvPicPr>
          <p:cNvPr id="16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0357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82692"/>
            <a:ext cx="8280920" cy="23102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Шкала глибин </a:t>
            </a:r>
            <a:r>
              <a:rPr lang="uk-UA" sz="2800" b="1" dirty="0">
                <a:latin typeface="Arial Black" panose="020B0A04020102020204" pitchFamily="34" charset="0"/>
              </a:rPr>
              <a:t>– це </a:t>
            </a:r>
            <a:r>
              <a:rPr lang="uk-UA" sz="2800" b="1" dirty="0" smtClean="0">
                <a:latin typeface="Arial Black" panose="020B0A04020102020204" pitchFamily="34" charset="0"/>
              </a:rPr>
              <a:t>шкала кольорових </a:t>
            </a:r>
            <a:r>
              <a:rPr lang="uk-UA" sz="2800" b="1" dirty="0">
                <a:latin typeface="Arial Black" panose="020B0A04020102020204" pitchFamily="34" charset="0"/>
              </a:rPr>
              <a:t>тонів, </a:t>
            </a:r>
            <a:r>
              <a:rPr lang="uk-UA" sz="2800" b="1" dirty="0" smtClean="0">
                <a:latin typeface="Arial Black" panose="020B0A04020102020204" pitchFamily="34" charset="0"/>
              </a:rPr>
              <a:t>яку використовують </a:t>
            </a:r>
            <a:r>
              <a:rPr lang="uk-UA" sz="2800" b="1" dirty="0">
                <a:latin typeface="Arial Black" panose="020B0A04020102020204" pitchFamily="34" charset="0"/>
              </a:rPr>
              <a:t>для гіпсометричного фарбування глибинних щаблів</a:t>
            </a:r>
            <a:r>
              <a:rPr lang="uk-UA" sz="3600" b="1" dirty="0">
                <a:latin typeface="Arial Black" panose="020B0A04020102020204" pitchFamily="34" charset="0"/>
              </a:rPr>
              <a:t>.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271" y="2617153"/>
            <a:ext cx="7558185" cy="14706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5066" y="4185917"/>
            <a:ext cx="4104456" cy="24155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 descr="ÐÐ°ÐºÑÐ¸Ð¼Ð°Ð»ÑÐ½Ð°Ñ Ð³Ð»ÑÐ±Ð¸Ð½Ð° ÑÑÐ¾Ð»Ð¾ÐºÐ°ÑÐ¸Ð¸ Ð·Ð°Ð²Ð¸ÑÐ¸Ñ Ð¾Ñ Ð²ÑÑÐ¾Ð´Ð½Ð¾Ð¹ Ð¼Ð¾ÑÐ½Ð¾ÑÑÐ¸ ÑÑÐ¾Ð»Ð¾ÑÐ° Ð¸ ÑÐ°ÑÑÐ¾ÑÑ Ð»ÑÑÐ° Ð´Ð°ÑÑÐ¸ÐºÐ°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162300" cy="19598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79672" y="4365103"/>
            <a:ext cx="4215975" cy="21039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Ехолот</a:t>
            </a:r>
            <a:r>
              <a:rPr lang="uk-UA" sz="2400" dirty="0" smtClean="0"/>
              <a:t> – </a:t>
            </a:r>
            <a:r>
              <a:rPr lang="uk-UA" sz="2400" dirty="0" smtClean="0">
                <a:latin typeface="Arial Black" panose="020B0A04020102020204" pitchFamily="34" charset="0"/>
              </a:rPr>
              <a:t>це сучасний прилад для визначення глибини  в океанах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87368" y="2422868"/>
            <a:ext cx="484632" cy="30360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523043" y="5247346"/>
            <a:ext cx="484632" cy="3394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88" y="265295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8" y="1572219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52" y="3917377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8" y="2050198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ÐÐ°ÑÑÐ¸Ð½ÐºÐ¸ Ð¿Ð¾ Ð·Ð°Ð¿ÑÐ¾ÑÑ ÑÐºÐ°Ð»Ð° Ð³Ð»Ð¸Ð±Ð¸Ð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89003"/>
            <a:ext cx="6355817" cy="866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4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2286000" y="2921168"/>
            <a:ext cx="37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126" y="476672"/>
            <a:ext cx="7848872" cy="20530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СУХОДІЛ В ОКЕАНІ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2" descr="C:\Users\Игорь\AppData\Local\Microsoft\Windows\INetCache\IE\DRH1OI5A\10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39" y="1341047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322501">
            <a:off x="1616695" y="2520185"/>
            <a:ext cx="484632" cy="67440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934" y="3077903"/>
            <a:ext cx="2890754" cy="1335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МАТЕРИКИ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34635" y="3077903"/>
            <a:ext cx="2674730" cy="1335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Arial Black" panose="020B0A04020102020204" pitchFamily="34" charset="0"/>
              </a:rPr>
              <a:t>О</a:t>
            </a:r>
            <a:r>
              <a:rPr lang="uk-UA" sz="2000" b="1" dirty="0" smtClean="0">
                <a:latin typeface="Arial Black" panose="020B0A04020102020204" pitchFamily="34" charset="0"/>
              </a:rPr>
              <a:t>СТРОВИ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84168" y="3194909"/>
            <a:ext cx="308131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ial Black" panose="020B0A04020102020204" pitchFamily="34" charset="0"/>
              </a:rPr>
              <a:t>ПОЛУОСТРОВА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3001" y="5125315"/>
            <a:ext cx="3196376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МАТЕРИКОВІ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184840" y="4915638"/>
            <a:ext cx="295916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КОРАЛОВІ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71" y="4054191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9" y="717783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3409438" y="5367866"/>
            <a:ext cx="2817628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ВУЛКАНІЧНІ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361590" y="4463410"/>
            <a:ext cx="484632" cy="90445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752996">
            <a:off x="2918927" y="4101526"/>
            <a:ext cx="484632" cy="11988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20997835">
            <a:off x="7207280" y="2531759"/>
            <a:ext cx="484632" cy="67440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21442109">
            <a:off x="4329683" y="2509737"/>
            <a:ext cx="484632" cy="67440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48" y="3871667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трелка вниз 33"/>
          <p:cNvSpPr/>
          <p:nvPr/>
        </p:nvSpPr>
        <p:spPr>
          <a:xfrm rot="19123855">
            <a:off x="5841853" y="4027872"/>
            <a:ext cx="484632" cy="11988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Ð°Ð²Ð°Ð¹ÑÑÐºÑ Ð¾ÑÑÑÐ¾Ð¸ Ð¾ÑÑÑÐ¾Ð²Ð¸ Ð½Ð° ÐºÐ°ÑÑÑ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2417"/>
            <a:ext cx="4032448" cy="2933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493277"/>
            <a:ext cx="7272808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Вулканічні острови (архіпелаги)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065" y="5067300"/>
            <a:ext cx="4111625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Гавайські острови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5067300"/>
            <a:ext cx="4111625" cy="13584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Японські острови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 descr="Ð¤Ð°Ð¹Ð»:Japonia-A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49" y="1962417"/>
            <a:ext cx="4043131" cy="29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3277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6928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79" y="3901149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Ð³ÑÐµÐ½Ð»Ð°Ð½Ð´ÑÑ Ð½Ð° ÐºÐ°ÑÑÑ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49" y="863499"/>
            <a:ext cx="4104456" cy="30228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ÐÐ°ÑÑÐ¸Ð½ÐºÐ¸ Ð¿Ð¾ Ð·Ð°Ð¿ÑÐ¾ÑÑ Ð¼Ð°Ð´Ð°Ð³Ð°ÑÐºÐ°Ñ  ÐºÐ°ÑÑÐ°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ÐÐ°ÑÑÐ¸Ð½ÐºÐ¸ Ð¿Ð¾ Ð·Ð°Ð¿ÑÐ¾ÑÑ Ð¼Ð°Ð´Ð°Ð³Ð°ÑÐºÐ°Ñ  ÐºÐ°ÑÑÐ°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1" y="2276872"/>
            <a:ext cx="49685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7975" y="476673"/>
            <a:ext cx="5920209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Материкові острови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3920480"/>
            <a:ext cx="4111625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Гренландія – найбільший острів у світі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8838" y="5373216"/>
            <a:ext cx="4111625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Мадагаскар – найбільший острів Африки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64" y="149010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2" y="4421433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ÐµÐ»Ð¸ÐºÐ¸Ð¹ ÐÐ°ÑÑÑÐ½Ð¸Ð¹ ÑÐ¸ÑÑ Ð½Ð° ÐºÐ°ÑÑÑ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789162"/>
            <a:ext cx="5056113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17847" y="473913"/>
            <a:ext cx="7936433" cy="10801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Коралові острови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973" y="4437112"/>
            <a:ext cx="5056113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Великий Бар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’</a:t>
            </a:r>
            <a:r>
              <a:rPr lang="uk-UA" sz="2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єрний</a:t>
            </a:r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риф (східне узбережжя Австралії)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 descr="ÐÐ°ÑÑÐ¸Ð½ÐºÐ¸ Ð¿Ð¾ Ð·Ð°Ð¿ÑÐ¾ÑÑ ÑÐ¾ÑÐ¾ Ð¾ÑÑÑÐ¾Ð²Ð° ÐºÐ¾ÑÐ°Ð»Ð¾Ð²Ð¾Ð³Ð¾ Ð¿Ð¾ÑÐ¾Ð´Ð¶ÐµÐ½Ð½Ñ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51" y="2564904"/>
            <a:ext cx="3240360" cy="27490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569680" y="5445224"/>
            <a:ext cx="3240360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Атол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62290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89" y="5141513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2" y="370547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2" y="4971999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496"/>
            <a:ext cx="8784976" cy="6573504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67644" y="979812"/>
            <a:ext cx="6408712" cy="388934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		Урок </a:t>
            </a:r>
            <a:r>
              <a:rPr lang="uk-UA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2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світовий океан та його частини. Шкала глибин. острова в океані.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11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7847" y="473913"/>
            <a:ext cx="7566521" cy="151492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Півостров</a:t>
            </a:r>
            <a:r>
              <a:rPr lang="uk-UA" sz="2400" b="1" dirty="0" smtClean="0"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– </a:t>
            </a:r>
            <a:r>
              <a:rPr lang="uk-UA" sz="2400" dirty="0">
                <a:latin typeface="Arial Black" panose="020B0A04020102020204" pitchFamily="34" charset="0"/>
              </a:rPr>
              <a:t>ділянка суходолу, що оточена з трьох боків водою, а з четвертої є продовженням материка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196497"/>
            <a:ext cx="4176464" cy="21686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Аравійський</a:t>
            </a:r>
            <a:r>
              <a:rPr lang="uk-UA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– найбільшій півострів у світі, розташований між Червоним і Аравійським морем та Перською затокою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846" y="5445223"/>
            <a:ext cx="3968217" cy="10801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Кримський півострів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6" name="Picture 4" descr="ÐÐ°ÑÑÐ¸Ð½ÐºÐ¸ Ð¿Ð¾ Ð·Ð°Ð¿ÑÐ¾ÑÑ ÑÑÐ·Ð¸ÑÐ½Ð° ÐºÐ°ÑÑÐ° Ð°ÑÐ°Ð²ÑÐ¹ÑÑÐºÐ¾Ð³Ð¾ Ð¿ÑÐ²Ð¾ÑÑÑÐ¾Ð²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6" y="2222864"/>
            <a:ext cx="4066357" cy="27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95" y="4509120"/>
            <a:ext cx="3816424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 rot="16200000">
            <a:off x="4211960" y="3203817"/>
            <a:ext cx="484632" cy="4320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4301954" y="5526942"/>
            <a:ext cx="484632" cy="4320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77" y="741675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3" y="1336176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64" y="4262191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горь\Desktop\karta_polusharij-konturna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1206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79747" y="355467"/>
            <a:ext cx="7936433" cy="12315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 </a:t>
            </a:r>
            <a:r>
              <a:rPr lang="uk-UA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Підпиши на контурній карті назви: 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9748" y="4221088"/>
            <a:ext cx="8612732" cy="229345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м</a:t>
            </a:r>
            <a:r>
              <a:rPr lang="uk-UA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орів: </a:t>
            </a:r>
            <a:r>
              <a:rPr lang="uk-UA" sz="2000" dirty="0" smtClean="0"/>
              <a:t>Чорне</a:t>
            </a:r>
            <a:r>
              <a:rPr lang="uk-UA" sz="2000" dirty="0"/>
              <a:t>, Середземне, Червоне, Балтійське, Баренцове;</a:t>
            </a:r>
            <a:endParaRPr lang="ru-RU" sz="2000" dirty="0"/>
          </a:p>
          <a:p>
            <a:r>
              <a:rPr lang="uk-UA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uk-UA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роток:</a:t>
            </a:r>
            <a:r>
              <a:rPr lang="uk-UA" sz="2000" dirty="0" smtClean="0"/>
              <a:t>  Гібралтарська</a:t>
            </a:r>
            <a:r>
              <a:rPr lang="uk-UA" sz="2000" dirty="0"/>
              <a:t>, Магелланова, Дрейка, Берінгова;</a:t>
            </a:r>
            <a:endParaRPr lang="ru-RU" sz="2000" dirty="0"/>
          </a:p>
          <a:p>
            <a:r>
              <a:rPr lang="uk-UA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заток</a:t>
            </a:r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 smtClean="0"/>
              <a:t>Біскайська</a:t>
            </a:r>
            <a:r>
              <a:rPr lang="uk-UA" sz="2000" dirty="0"/>
              <a:t>, Бенгальська, Мексиканська, Гвінейська;</a:t>
            </a:r>
            <a:endParaRPr lang="ru-RU" sz="2000" dirty="0"/>
          </a:p>
          <a:p>
            <a:r>
              <a:rPr lang="uk-UA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островів: </a:t>
            </a:r>
            <a:r>
              <a:rPr lang="uk-UA" sz="2000" dirty="0" smtClean="0"/>
              <a:t>Велика </a:t>
            </a:r>
            <a:r>
              <a:rPr lang="uk-UA" sz="2000" dirty="0"/>
              <a:t>Британія, Гренландія, Мадагаскар, Нова Гвінея; </a:t>
            </a:r>
            <a:endParaRPr lang="ru-RU" sz="2000" dirty="0"/>
          </a:p>
          <a:p>
            <a:r>
              <a:rPr lang="uk-UA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півостровів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 </a:t>
            </a:r>
            <a:r>
              <a:rPr lang="uk-UA" sz="2000" dirty="0"/>
              <a:t>Скандинавський, Кримський, Аравійський, Індостан, Сомалі, Лабрадор;</a:t>
            </a:r>
            <a:r>
              <a:rPr lang="uk-UA" sz="2000" b="1" dirty="0"/>
              <a:t> </a:t>
            </a:r>
            <a:endParaRPr lang="ru-RU" sz="2000" dirty="0"/>
          </a:p>
          <a:p>
            <a:r>
              <a:rPr lang="uk-UA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западини:</a:t>
            </a:r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 smtClean="0"/>
              <a:t>Маріанська</a:t>
            </a:r>
            <a:r>
              <a:rPr lang="uk-UA" sz="2000" dirty="0"/>
              <a:t>.</a:t>
            </a:r>
            <a:endParaRPr lang="ru-RU" sz="2000" dirty="0"/>
          </a:p>
        </p:txBody>
      </p:sp>
      <p:pic>
        <p:nvPicPr>
          <p:cNvPr id="5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" y="1587060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10" y="3789040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026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51520" y="188641"/>
            <a:ext cx="8567247" cy="1915677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Arial Black" panose="020B0A04020102020204" pitchFamily="34" charset="0"/>
              </a:rPr>
              <a:t>Підсумуємо нашу роботу, </a:t>
            </a:r>
          </a:p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</a:p>
          <a:p>
            <a:pPr algn="ctr"/>
            <a:r>
              <a:rPr lang="uk-UA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51520" y="2204864"/>
            <a:ext cx="8784977" cy="45365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uk-UA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 </a:t>
            </a:r>
            <a:r>
              <a:rPr lang="uk-UA" sz="2800" dirty="0" smtClean="0">
                <a:latin typeface="Arial Black" panose="020B0A04020102020204" pitchFamily="34" charset="0"/>
              </a:rPr>
              <a:t>суттєві </a:t>
            </a:r>
            <a:r>
              <a:rPr lang="uk-UA" sz="2800" dirty="0">
                <a:latin typeface="Arial Black" panose="020B0A04020102020204" pitchFamily="34" charset="0"/>
              </a:rPr>
              <a:t>ознаки понять  «океан», «море», «затока», «протока», «острів»;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глибини океанів і морів за шкалою глибин</a:t>
            </a:r>
            <a:r>
              <a:rPr lang="uk-UA" sz="2800" dirty="0" smtClean="0">
                <a:latin typeface="Arial Black" panose="020B0A04020102020204" pitchFamily="34" charset="0"/>
              </a:rPr>
              <a:t>;</a:t>
            </a: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uk-UA" sz="2800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наводити </a:t>
            </a: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приклади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морів, заток, проток, </a:t>
            </a:r>
            <a:r>
              <a:rPr lang="uk-UA" sz="2800" dirty="0" smtClean="0">
                <a:latin typeface="Arial Black" panose="020B0A04020102020204" pitchFamily="34" charset="0"/>
              </a:rPr>
              <a:t>островів, півостровів;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позначати на контурній карті назви</a:t>
            </a: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Arial Black" panose="020B0A04020102020204" pitchFamily="34" charset="0"/>
              </a:rPr>
              <a:t>морів, проток, заток, островів, западини.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uk-UA" sz="24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396"/>
            <a:ext cx="731708" cy="1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горь\AppData\Local\Microsoft\Windows\INetCache\IE\9Q4TLHWR\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¾ÐºÐµÐ°Ð½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1"/>
            <a:ext cx="9314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1215" y="2967335"/>
            <a:ext cx="6641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ДЯКУЮ ЗА УВАГУ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70636"/>
            <a:ext cx="8466405" cy="15121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Любий 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цьому уроці </a:t>
            </a:r>
            <a:r>
              <a:rPr lang="uk-UA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теми </a:t>
            </a:r>
            <a:r>
              <a:rPr lang="uk-UA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ти навчишся</a:t>
            </a:r>
            <a:r>
              <a:rPr lang="uk-UA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…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7672" y="2060848"/>
            <a:ext cx="8706633" cy="45365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800" b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суттєві ознаки понять </a:t>
            </a:r>
            <a:r>
              <a:rPr lang="uk-UA" sz="2800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«океан», «море», «затока», «протока», «острів</a:t>
            </a:r>
            <a:r>
              <a:rPr lang="uk-UA" sz="2800" dirty="0" smtClean="0">
                <a:latin typeface="Arial Black" panose="020B0A04020102020204" pitchFamily="34" charset="0"/>
              </a:rPr>
              <a:t>»;  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глибини океанів і морів за шкалою </a:t>
            </a:r>
            <a:r>
              <a:rPr lang="uk-UA" sz="2800" dirty="0" smtClean="0">
                <a:latin typeface="Arial Black" panose="020B0A04020102020204" pitchFamily="34" charset="0"/>
              </a:rPr>
              <a:t>глибин</a:t>
            </a:r>
            <a:r>
              <a:rPr lang="uk-UA" sz="2800" dirty="0">
                <a:latin typeface="Arial Black" panose="020B0A04020102020204" pitchFamily="34" charset="0"/>
              </a:rPr>
              <a:t>;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наводити приклади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морів, заток, проток, островів;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позначати </a:t>
            </a:r>
            <a:r>
              <a:rPr lang="uk-UA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на контурній карті </a:t>
            </a:r>
            <a:r>
              <a:rPr lang="uk-UA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назви</a:t>
            </a: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морів, проток, заток, островів, западини.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DRH1OI5A\10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29" y="290527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411">
            <a:off x="179512" y="1098727"/>
            <a:ext cx="76154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53332" y="377280"/>
            <a:ext cx="8567139" cy="2728554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СЛОВО 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«ОКЕАН» </a:t>
            </a:r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 ПЕРЕКЛАДІ З ГРЕЦЬКОЇ ОЗНАЧАЄ 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«ВЕЛИКА РІЧКА» </a:t>
            </a:r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ЩО ОБТІКАЄ ЗЕМЛЮ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86000" y="2921168"/>
            <a:ext cx="37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3429000"/>
            <a:ext cx="5328592" cy="29474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FF0000"/>
                </a:solidFill>
              </a:rPr>
              <a:t>Світовий океан   </a:t>
            </a:r>
            <a:r>
              <a:rPr lang="uk-UA" sz="2800" b="1" dirty="0"/>
              <a:t>–(</a:t>
            </a:r>
            <a:r>
              <a:rPr lang="uk-UA" sz="2400" b="1" dirty="0" err="1"/>
              <a:t>анг</a:t>
            </a:r>
            <a:r>
              <a:rPr lang="uk-UA" sz="2400" b="1" dirty="0"/>
              <a:t>.</a:t>
            </a:r>
            <a:r>
              <a:rPr lang="en-US" sz="2400" b="1" dirty="0"/>
              <a:t>World Ocean</a:t>
            </a:r>
            <a:r>
              <a:rPr lang="uk-UA" sz="2400" b="1" dirty="0"/>
              <a:t> нім. </a:t>
            </a:r>
            <a:r>
              <a:rPr lang="uk-UA" sz="2400" b="1" dirty="0" err="1"/>
              <a:t>Weltmeer</a:t>
            </a:r>
            <a:r>
              <a:rPr lang="uk-UA" sz="2400" b="1" dirty="0"/>
              <a:t>) це  </a:t>
            </a:r>
            <a:r>
              <a:rPr lang="uk-UA" sz="2400" b="1" dirty="0" smtClean="0"/>
              <a:t> </a:t>
            </a:r>
            <a:r>
              <a:rPr lang="uk-UA" sz="2400" b="1" dirty="0"/>
              <a:t>єдиний, безперервний водний простір на поверхні Землі</a:t>
            </a:r>
            <a:r>
              <a:rPr lang="uk-UA" sz="2400" b="1" dirty="0" smtClean="0"/>
              <a:t>,   </a:t>
            </a:r>
            <a:r>
              <a:rPr lang="uk-UA" sz="2400" b="1" dirty="0"/>
              <a:t>що оточує материки й острови.</a:t>
            </a:r>
            <a:endParaRPr lang="ru-RU" sz="2400" dirty="0"/>
          </a:p>
        </p:txBody>
      </p:sp>
      <p:pic>
        <p:nvPicPr>
          <p:cNvPr id="1029" name="Picture 5" descr="C:\Users\Игорь\AppData\Local\Microsoft\Windows\INetCache\IE\DRH1OI5A\earth_PNG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33524"/>
            <a:ext cx="3240360" cy="31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1" y="2252799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DRH1OI5A\1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40768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3430424"/>
              </p:ext>
            </p:extLst>
          </p:nvPr>
        </p:nvGraphicFramePr>
        <p:xfrm>
          <a:off x="394404" y="584684"/>
          <a:ext cx="806602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36510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075"/>
            <a:ext cx="8208912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200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65029" y="176955"/>
            <a:ext cx="3289060" cy="2088232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ТИХИЙ</a:t>
            </a:r>
            <a:r>
              <a:rPr lang="uk-UA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ОКЕАН</a:t>
            </a:r>
            <a:r>
              <a:rPr lang="uk-UA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-Маріанський жолоб -11022м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9552" y="4285965"/>
            <a:ext cx="3289060" cy="2088232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ІНДІЙСЬКИЙ ОКЕАН </a:t>
            </a:r>
            <a:r>
              <a:rPr lang="uk-UA" sz="2400" dirty="0" smtClean="0">
                <a:latin typeface="Arial Black" panose="020B0A04020102020204" pitchFamily="34" charset="0"/>
              </a:rPr>
              <a:t>– Зондський жолоб – 7729м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696535" y="4365104"/>
            <a:ext cx="3289060" cy="2088232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ПІВНІЧНИЙ ЛЬОДОВИТИЙ ОКЕАН </a:t>
            </a:r>
            <a:r>
              <a:rPr lang="uk-UA" sz="2400" dirty="0" smtClean="0">
                <a:latin typeface="Arial Black" panose="020B0A04020102020204" pitchFamily="34" charset="0"/>
              </a:rPr>
              <a:t>– Гренландське море - 5527м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663788" y="1916832"/>
            <a:ext cx="3816424" cy="2736304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СВІТОВИЙ ОКЕАН </a:t>
            </a:r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-ПЛОША 361МЛН. КВ.КМ 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828897" y="148947"/>
            <a:ext cx="3156698" cy="2088232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АТЛАНТИЧНИЙ ОКЕАН </a:t>
            </a:r>
            <a:r>
              <a:rPr lang="uk-UA" sz="2400" dirty="0" smtClean="0">
                <a:latin typeface="Arial Black" panose="020B0A04020102020204" pitchFamily="34" charset="0"/>
              </a:rPr>
              <a:t>– Пуерто-Ріко -8742м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46" y="3095017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5981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2286000" y="2921168"/>
            <a:ext cx="3798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126" y="476672"/>
            <a:ext cx="7848872" cy="20530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rgbClr val="FF0000"/>
                </a:solidFill>
                <a:latin typeface="Arial Black" panose="020B0A04020102020204" pitchFamily="34" charset="0"/>
              </a:rPr>
              <a:t>Частини Світового </a:t>
            </a:r>
            <a:r>
              <a:rPr lang="uk-UA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океану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9526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DRH1OI5A\1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86" y="1340768"/>
            <a:ext cx="1008112" cy="118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322501">
            <a:off x="1619221" y="2550598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536" y="3548135"/>
            <a:ext cx="267473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Затоки</a:t>
            </a:r>
            <a:endParaRPr lang="ru-RU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87607" y="3436283"/>
            <a:ext cx="2674730" cy="1335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Arial Black" panose="020B0A04020102020204" pitchFamily="34" charset="0"/>
              </a:rPr>
              <a:t>Моря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15521" y="3436284"/>
            <a:ext cx="267473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anose="020B0A04020102020204" pitchFamily="34" charset="0"/>
              </a:rPr>
              <a:t>Протоки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83246" y="2529771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0873218">
            <a:off x="6881095" y="2529771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202422">
            <a:off x="3294421" y="4502476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0383987">
            <a:off x="5588573" y="4502709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86107" y="5301208"/>
            <a:ext cx="267473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Внутрішні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446469" y="5340157"/>
            <a:ext cx="267473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Окраїнні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93" y="3476935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1" y="1503221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568952" cy="23762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МОРЕ </a:t>
            </a:r>
            <a:r>
              <a:rPr lang="uk-UA" sz="2400" b="1" dirty="0" smtClean="0">
                <a:latin typeface="Arial Black" panose="020B0A04020102020204" pitchFamily="34" charset="0"/>
              </a:rPr>
              <a:t>- </a:t>
            </a:r>
            <a:r>
              <a:rPr lang="uk-UA" sz="2800" b="1" dirty="0">
                <a:latin typeface="Arial Black" panose="020B0A04020102020204" pitchFamily="34" charset="0"/>
              </a:rPr>
              <a:t>це частина океану, що відрізняється від нього властивостями, води, течіями, організмами та відокремлюється від океану суходолом або підвищеннями дна.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23528" y="2924944"/>
            <a:ext cx="3960440" cy="2232248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ВНУТРІШНІ  </a:t>
            </a:r>
            <a:r>
              <a:rPr lang="uk-UA" sz="2400" dirty="0"/>
              <a:t>- моря, які заходять далеко в суходоли й з’єднуються з океанами протоками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596054" y="2924944"/>
            <a:ext cx="4296426" cy="2232248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ОКРАЇННІ– </a:t>
            </a:r>
            <a:r>
              <a:rPr lang="uk-UA" dirty="0"/>
              <a:t>моря, які розміщуються по окраїнам материків і мало заглиблюються в суходіл і відокремлюються від океану островами чи нерівностями дна.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4519" y="5373216"/>
            <a:ext cx="267473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Чорне, Середземне море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95189" y="5373216"/>
            <a:ext cx="2674730" cy="12241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Берингове, Північне моря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779568" y="2636911"/>
            <a:ext cx="484632" cy="4320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79399" y="2636910"/>
            <a:ext cx="484632" cy="4320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28" y="2184280"/>
            <a:ext cx="636250" cy="11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1335</TotalTime>
  <Words>606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59</cp:revision>
  <dcterms:created xsi:type="dcterms:W3CDTF">2018-08-06T17:38:28Z</dcterms:created>
  <dcterms:modified xsi:type="dcterms:W3CDTF">2018-09-22T19:04:56Z</dcterms:modified>
</cp:coreProperties>
</file>