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3" r:id="rId2"/>
    <p:sldId id="260" r:id="rId3"/>
    <p:sldId id="296" r:id="rId4"/>
    <p:sldId id="269" r:id="rId5"/>
    <p:sldId id="283" r:id="rId6"/>
    <p:sldId id="271" r:id="rId7"/>
    <p:sldId id="274" r:id="rId8"/>
    <p:sldId id="277" r:id="rId9"/>
    <p:sldId id="276" r:id="rId10"/>
    <p:sldId id="285" r:id="rId11"/>
    <p:sldId id="282" r:id="rId12"/>
    <p:sldId id="291" r:id="rId13"/>
    <p:sldId id="280" r:id="rId14"/>
    <p:sldId id="279" r:id="rId15"/>
    <p:sldId id="288" r:id="rId16"/>
    <p:sldId id="289" r:id="rId17"/>
    <p:sldId id="284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98" autoAdjust="0"/>
  </p:normalViewPr>
  <p:slideViewPr>
    <p:cSldViewPr showGuides="1">
      <p:cViewPr varScale="1">
        <p:scale>
          <a:sx n="62" d="100"/>
          <a:sy n="62" d="100"/>
        </p:scale>
        <p:origin x="-1596" y="-72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ЗАПАСИ ПРІСНОЇ ВОДИ НА СУХОДОЛІ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ЗАПАСИ ПРІСНОЇ ВОДИ НА СУХОДОЛІ</c:v>
                </c:pt>
              </c:strCache>
            </c:strRef>
          </c:tx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69% льодовики</c:v>
                </c:pt>
                <c:pt idx="1">
                  <c:v>30% підземні води</c:v>
                </c:pt>
                <c:pt idx="2">
                  <c:v>1% річки, болота, прісні озера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0.69</c:v>
                </c:pt>
                <c:pt idx="1">
                  <c:v>0.3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hyperlink" Target="http://edufuture.biz/index.php?title=%D0%A4%D0%B0%D0%B9%D0%BB:As1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3176819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76967" cy="2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INetCache\IE\9Q4TLHWR\globe_PNG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87" y="5633863"/>
            <a:ext cx="1455713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57705" y="4725144"/>
            <a:ext cx="8428589" cy="18002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Співвідношення прісної та солоної води на Землі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90" y="234666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ÐÐ°ÑÑÐ¸Ð½ÐºÐ¸ Ð¿Ð¾ Ð·Ð°Ð¿ÑÐ¾ÑÑ Ð¡Ð¿ÑÐ²Ð²ÑÐ´Ð½Ð¾ÑÐµÐ½Ð½Ñ Ð¿ÑÑÑÐ½Ð¾Ñ ÑÐ° ÑÐ¾Ð»Ð¾Ð½Ð¾Ñ Ð²Ð¾Ð´Ð¸ Ð½Ð° ÐÐµÐ¼Ð»Ñ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1" y="83178"/>
            <a:ext cx="7433258" cy="464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0"/>
            <a:ext cx="1512168" cy="1697269"/>
          </a:xfrm>
          <a:prstGeom prst="rect">
            <a:avLst/>
          </a:prstGeom>
          <a:noFill/>
          <a:extLst/>
        </p:spPr>
      </p:pic>
      <p:pic>
        <p:nvPicPr>
          <p:cNvPr id="9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6" y="140513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" y="5085184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323528" y="378768"/>
            <a:ext cx="8503693" cy="597666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sovvcap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4664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507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80318863"/>
              </p:ext>
            </p:extLst>
          </p:nvPr>
        </p:nvGraphicFramePr>
        <p:xfrm>
          <a:off x="1655676" y="1097131"/>
          <a:ext cx="5832648" cy="448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49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95536" y="188640"/>
            <a:ext cx="8280921" cy="6430385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СТАНИ ВОДИ</a:t>
            </a:r>
            <a:r>
              <a:rPr lang="uk-UA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400" dirty="0" smtClean="0">
                <a:latin typeface="Arial Black" panose="020B0A04020102020204" pitchFamily="34" charset="0"/>
              </a:rPr>
              <a:t>рідкий – </a:t>
            </a:r>
            <a:r>
              <a:rPr lang="en-US" sz="4400" dirty="0" smtClean="0">
                <a:latin typeface="Arial Black" panose="020B0A04020102020204" pitchFamily="34" charset="0"/>
              </a:rPr>
              <a:t>t</a:t>
            </a:r>
            <a:r>
              <a:rPr lang="uk-UA" sz="4400" dirty="0" smtClean="0">
                <a:latin typeface="Arial Black" panose="020B0A04020102020204" pitchFamily="34" charset="0"/>
              </a:rPr>
              <a:t>  </a:t>
            </a:r>
            <a:r>
              <a:rPr lang="uk-UA" sz="3600" dirty="0" smtClean="0">
                <a:latin typeface="Arial Black" panose="020B0A04020102020204" pitchFamily="34" charset="0"/>
              </a:rPr>
              <a:t>від 0 - 100 </a:t>
            </a:r>
            <a:r>
              <a:rPr lang="uk-UA" sz="4400" dirty="0" smtClean="0">
                <a:latin typeface="Arial Black" panose="020B0A04020102020204" pitchFamily="34" charset="0"/>
              </a:rPr>
              <a:t>С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uk-UA" sz="4400" dirty="0" smtClean="0">
              <a:latin typeface="Arial Black" panose="020B0A040201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400" dirty="0" smtClean="0">
                <a:latin typeface="Arial Black" panose="020B0A04020102020204" pitchFamily="34" charset="0"/>
              </a:rPr>
              <a:t>твердий –</a:t>
            </a:r>
            <a:r>
              <a:rPr lang="en-US" sz="4400" dirty="0" smtClean="0">
                <a:latin typeface="Arial Black" panose="020B0A04020102020204" pitchFamily="34" charset="0"/>
              </a:rPr>
              <a:t>t</a:t>
            </a:r>
            <a:r>
              <a:rPr lang="uk-UA" sz="4400" dirty="0" smtClean="0">
                <a:latin typeface="Arial Black" panose="020B0A04020102020204" pitchFamily="34" charset="0"/>
              </a:rPr>
              <a:t>     0 С</a:t>
            </a:r>
          </a:p>
          <a:p>
            <a:r>
              <a:rPr lang="uk-UA" sz="4400" dirty="0" smtClean="0">
                <a:latin typeface="Arial Black" panose="020B0A040201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400" dirty="0">
                <a:latin typeface="Arial Black" panose="020B0A04020102020204" pitchFamily="34" charset="0"/>
              </a:rPr>
              <a:t>г</a:t>
            </a:r>
            <a:r>
              <a:rPr lang="uk-UA" sz="4400" dirty="0" smtClean="0">
                <a:latin typeface="Arial Black" panose="020B0A04020102020204" pitchFamily="34" charset="0"/>
              </a:rPr>
              <a:t>азоподібний –</a:t>
            </a:r>
            <a:r>
              <a:rPr lang="en-US" sz="4400" dirty="0" smtClean="0">
                <a:latin typeface="Arial Black" panose="020B0A04020102020204" pitchFamily="34" charset="0"/>
              </a:rPr>
              <a:t> t</a:t>
            </a:r>
            <a:r>
              <a:rPr lang="uk-UA" sz="4400" dirty="0" smtClean="0">
                <a:latin typeface="Arial Black" panose="020B0A04020102020204" pitchFamily="34" charset="0"/>
              </a:rPr>
              <a:t>    0 С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982906" y="3729488"/>
            <a:ext cx="39282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6704580" y="4725144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44824"/>
            <a:ext cx="65624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snowflake_cutie_mark___vector_by_grendopony-d4q9sqc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39" y="3199783"/>
            <a:ext cx="743893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97" y="5301208"/>
            <a:ext cx="1656184" cy="131781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8880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ий та великий кругообіг води в природі">
            <a:hlinkClick r:id="rId2" tooltip="&quot;Малий та великий кругообіг води в природі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4" y="548680"/>
            <a:ext cx="7848872" cy="526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67367"/>
            <a:ext cx="1656184" cy="1605849"/>
          </a:xfrm>
          <a:prstGeom prst="rect">
            <a:avLst/>
          </a:prstGeom>
          <a:noFill/>
          <a:extLst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387366" y="5351543"/>
            <a:ext cx="8428589" cy="122413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МАЛИЙ ТА ВЕЛИКИЙ КРУГООБІГ ВОДИ В ПРИРОДІ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ÐÐ¾ÑÐ¾Ð¶ÐµÐµ Ð¸Ð·Ð¾Ð±ÑÐ°Ð¶ÐµÐ½Ð¸Ð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40" y="-8781"/>
            <a:ext cx="1452880" cy="160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65624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94" y="3645024"/>
            <a:ext cx="65624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13" y="2689092"/>
            <a:ext cx="65624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69" y="4437112"/>
            <a:ext cx="65624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4" y="532892"/>
            <a:ext cx="65624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горь\AppData\Local\Microsoft\Windows\INetCache\IE\9Q4TLHWR\snowflake_cutie_mark___vector_by_grendopony-d4q9sqc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55" y="1938925"/>
            <a:ext cx="743893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Игорь\AppData\Local\Microsoft\Windows\INetCache\IE\9Q4TLHWR\snowflake_cutie_mark___vector_by_grendopony-d4q9sqc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54" y="2132856"/>
            <a:ext cx="743893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Игорь\AppData\Local\Microsoft\Windows\INetCache\IE\9Q4TLHWR\snowflake_cutie_mark___vector_by_grendopony-d4q9sqc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55" y="1907359"/>
            <a:ext cx="743893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Игорь\AppData\Local\Microsoft\Windows\INetCache\IE\9Q4TLHWR\snowflake_cutie_mark___vector_by_grendopony-d4q9sqc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03" y="2132856"/>
            <a:ext cx="743893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503548" y="3857992"/>
            <a:ext cx="8428589" cy="2568178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Схема малого кругообігу  води  </a:t>
            </a:r>
            <a:r>
              <a:rPr lang="uk-UA" sz="2800" dirty="0" smtClean="0"/>
              <a:t>- океан-атмосфера – океан;  атмосфера – суходіл – атмосфера.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Схема великого кругообігу води  </a:t>
            </a:r>
            <a:r>
              <a:rPr lang="uk-UA" sz="28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</a:t>
            </a:r>
          </a:p>
          <a:p>
            <a:r>
              <a:rPr lang="uk-UA" sz="2800" dirty="0" smtClean="0"/>
              <a:t>океан </a:t>
            </a:r>
            <a:r>
              <a:rPr lang="uk-UA" sz="2800" dirty="0"/>
              <a:t>– атмосфера – суходіл – океан.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sovvcap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55" y="4723242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2" y="5761027"/>
            <a:ext cx="43204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08256" y="478740"/>
            <a:ext cx="8428589" cy="316835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Світовий кругообіг води</a:t>
            </a:r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3600" dirty="0">
                <a:latin typeface="Arial Black" panose="020B0A04020102020204" pitchFamily="34" charset="0"/>
              </a:rPr>
              <a:t>– </a:t>
            </a:r>
            <a:r>
              <a:rPr lang="uk-UA" sz="2800" dirty="0">
                <a:latin typeface="Arial Black" panose="020B0A04020102020204" pitchFamily="34" charset="0"/>
              </a:rPr>
              <a:t>безперервний процес переміщення води із Світового океану на суходіл через атмосферу та із суходолу знову у Світовий океан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48" y="260647"/>
            <a:ext cx="731708" cy="14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59"/>
            <a:ext cx="648072" cy="11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ºÑÐ°ÑÐ¸Ð²ÑÐµ ÑÐ¾ÑÐ¾Ð³ÑÐ°ÑÐ¸Ð¸ Ð²Ð¾Ð´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324"/>
            <a:ext cx="8712968" cy="62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6673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uk-UA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3548" y="476673"/>
            <a:ext cx="8428589" cy="1224135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РОЛЬ ВОДИ ДЛЯ  ЖИТТЄДІЯЛЬНОСТІ ЛЮДИНИ:</a:t>
            </a:r>
          </a:p>
        </p:txBody>
      </p:sp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82" y="4293096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0" y="515577"/>
            <a:ext cx="731708" cy="14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929253"/>
            <a:ext cx="6030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Людина використовує воду для пиття, приготування їжі, в побуті, в сільському господарстві, в промисловості, для відпочинку.</a:t>
            </a:r>
          </a:p>
          <a:p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Без води все живе на Землі загине.</a:t>
            </a:r>
            <a:endParaRPr lang="uk-UA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Ð¾ÑÐµ ÑÑÐ³Ð°Ð½ÑÐºÐ¸Ð¹ Ð¼Ð°Ð»ÑÑÐ¸Ðº â ÑÑÐ¾ÐºÐ¾Ð²Ð¾Ðµ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40"/>
            <a:ext cx="8496944" cy="646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158" y="412577"/>
            <a:ext cx="7357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3"/>
            <a:ext cx="734481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головному мозку -71-85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%;</a:t>
            </a:r>
            <a:endParaRPr lang="uk-UA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 кістках -20-30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%;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крові – 83%;</a:t>
            </a:r>
            <a:endParaRPr lang="uk-UA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lvl="8" indent="-457200" algn="just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 серці, 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легенях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, нирках 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80%;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зубній емалі – 0,3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%.</a:t>
            </a:r>
          </a:p>
          <a:p>
            <a:pPr algn="just"/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Доросла людина складається на 70% із води</a:t>
            </a:r>
            <a:endParaRPr lang="uk-UA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uk-UA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uk-UA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indent="-457200" algn="r">
              <a:buFont typeface="Wingdings" panose="05000000000000000000" pitchFamily="2" charset="2"/>
              <a:buChar char="ü"/>
            </a:pPr>
            <a:endParaRPr lang="uk-UA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29093" y="260648"/>
            <a:ext cx="8003348" cy="122413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Як же розподілена вода в організмі людини?</a:t>
            </a:r>
          </a:p>
        </p:txBody>
      </p:sp>
      <p:pic>
        <p:nvPicPr>
          <p:cNvPr id="7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9" y="4941168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10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4" y="902452"/>
            <a:ext cx="731708" cy="14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57705" y="3284985"/>
            <a:ext cx="8428589" cy="3312367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изначив</a:t>
            </a:r>
            <a:r>
              <a:rPr lang="uk-UA" sz="2400" i="1" dirty="0" smtClean="0"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latin typeface="Arial Black" panose="020B0A04020102020204" pitchFamily="34" charset="0"/>
              </a:rPr>
              <a:t>особливості </a:t>
            </a:r>
            <a:r>
              <a:rPr lang="uk-UA" sz="2400" dirty="0">
                <a:latin typeface="Arial Black" panose="020B0A04020102020204" pitchFamily="34" charset="0"/>
              </a:rPr>
              <a:t>розподілу води між Світовим океаном і водами </a:t>
            </a:r>
            <a:r>
              <a:rPr lang="uk-UA" sz="2400" dirty="0" smtClean="0">
                <a:latin typeface="Arial Black" panose="020B0A04020102020204" pitchFamily="34" charset="0"/>
              </a:rPr>
              <a:t>суходолу; </a:t>
            </a:r>
            <a:r>
              <a:rPr lang="uk-UA" sz="2400" dirty="0">
                <a:latin typeface="Arial Black" panose="020B0A04020102020204" pitchFamily="34" charset="0"/>
              </a:rPr>
              <a:t>особливості розподілу води між частинами гідросфери; 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з'ясував</a:t>
            </a:r>
            <a:r>
              <a:rPr lang="uk-UA" sz="2400" dirty="0" smtClean="0">
                <a:latin typeface="Arial Black" panose="020B0A04020102020204" pitchFamily="34" charset="0"/>
              </a:rPr>
              <a:t> причини </a:t>
            </a:r>
            <a:r>
              <a:rPr lang="uk-UA" sz="2400" dirty="0">
                <a:latin typeface="Arial Black" panose="020B0A04020102020204" pitchFamily="34" charset="0"/>
              </a:rPr>
              <a:t>утворення світового кругообігу води в природі;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оцінив</a:t>
            </a:r>
            <a:r>
              <a:rPr lang="uk-UA" sz="2400" dirty="0" smtClean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роль води для життєдіяльності людини.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39449" y="404665"/>
            <a:ext cx="8428589" cy="2592288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Arial Black" panose="020B0A04020102020204" pitchFamily="34" charset="0"/>
              </a:rPr>
              <a:t>Підсумуємо нашу роботу, </a:t>
            </a:r>
          </a:p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</a:t>
            </a:r>
          </a:p>
          <a:p>
            <a:pPr algn="ctr"/>
            <a:r>
              <a:rPr lang="uk-UA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Сьогодні ти: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6" y="1397482"/>
            <a:ext cx="731708" cy="14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Игорь\AppData\Local\Microsoft\Windows\INetCache\IE\9Q4TLHWR\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2755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tworld.info/wp-content/uploads/2017/01/%D0%BA%D1%80%D0%B0%D0%BD-%D0%BD%D0%B0%D0%B4-%D0%BE%D0%B7%D0%B5%D1%80%D0%BE%D0%B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1403648" y="2971800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r"/>
            <a:r>
              <a:rPr lang="ru-RU" sz="5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1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496"/>
            <a:ext cx="8784976" cy="5936201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67644" y="979812"/>
            <a:ext cx="6408712" cy="388934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Урок </a:t>
            </a:r>
            <a:r>
              <a:rPr lang="uk-UA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1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Загальна кількість води 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на Землі, її розподіл між частинами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ºÑÐ°ÑÐ¸Ð²ÑÐµ ÑÐ¾ÑÐ¾Ð³ÑÐ°ÑÐ¸Ð¸ Ð²Ð¾Ð´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6" y="116632"/>
            <a:ext cx="89343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6673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uk-UA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1121" y="2276872"/>
            <a:ext cx="8706633" cy="432048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 </a:t>
            </a:r>
            <a:r>
              <a:rPr lang="uk-UA" sz="2800" i="1" dirty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особливості розподілу води між Світовим океаном і водами суходолу за діаграмою; особливості розподілу води між частинами гідросфери; 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800" i="1" dirty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причини утворення світового </a:t>
            </a:r>
            <a:r>
              <a:rPr lang="uk-UA" sz="2800" dirty="0" smtClean="0">
                <a:latin typeface="Arial Black" panose="020B0A04020102020204" pitchFamily="34" charset="0"/>
              </a:rPr>
              <a:t>кругообігу </a:t>
            </a:r>
            <a:r>
              <a:rPr lang="uk-UA" sz="2800" dirty="0">
                <a:latin typeface="Arial Black" panose="020B0A04020102020204" pitchFamily="34" charset="0"/>
              </a:rPr>
              <a:t>води в природі;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оцінювати </a:t>
            </a:r>
            <a:r>
              <a:rPr lang="uk-UA" sz="2800" dirty="0" smtClean="0">
                <a:latin typeface="Arial Black" panose="020B0A04020102020204" pitchFamily="34" charset="0"/>
              </a:rPr>
              <a:t> роль </a:t>
            </a:r>
            <a:r>
              <a:rPr lang="uk-UA" sz="2800" dirty="0">
                <a:latin typeface="Arial Black" panose="020B0A04020102020204" pitchFamily="34" charset="0"/>
              </a:rPr>
              <a:t>води </a:t>
            </a:r>
            <a:r>
              <a:rPr lang="uk-UA" sz="2800" dirty="0" smtClean="0">
                <a:latin typeface="Arial Black" panose="020B0A04020102020204" pitchFamily="34" charset="0"/>
              </a:rPr>
              <a:t>для життєдіяльності людини</a:t>
            </a:r>
            <a:r>
              <a:rPr lang="uk-UA" sz="2800" dirty="0">
                <a:latin typeface="Arial Black" panose="020B0A04020102020204" pitchFamily="34" charset="0"/>
              </a:rPr>
              <a:t>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6107" y="332657"/>
            <a:ext cx="8208912" cy="16561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	Любий </a:t>
            </a:r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На першому уроці теми </a:t>
            </a:r>
            <a:r>
              <a:rPr lang="uk-UA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«Гідросфера» </a:t>
            </a:r>
            <a:r>
              <a:rPr lang="uk-UA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ти навчишся…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21" y="332657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13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339">
            <a:off x="7984780" y="5154683"/>
            <a:ext cx="86409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89040"/>
            <a:ext cx="7543800" cy="2448272"/>
          </a:xfrm>
        </p:spPr>
        <p:txBody>
          <a:bodyPr/>
          <a:lstStyle/>
          <a:p>
            <a:r>
              <a:rPr lang="uk-UA" sz="3200" dirty="0">
                <a:latin typeface="Arial Black" panose="020B0A04020102020204" pitchFamily="34" charset="0"/>
              </a:rPr>
              <a:t>«… хіба вода - це тільки та безкольорова </a:t>
            </a:r>
            <a:r>
              <a:rPr lang="uk-UA" sz="3200" dirty="0" smtClean="0">
                <a:latin typeface="Arial Black" panose="020B0A04020102020204" pitchFamily="34" charset="0"/>
              </a:rPr>
              <a:t>рідина що налита в склянку?...» </a:t>
            </a:r>
            <a:br>
              <a:rPr lang="uk-UA" sz="3200" dirty="0" smtClean="0">
                <a:latin typeface="Arial Black" panose="020B0A04020102020204" pitchFamily="34" charset="0"/>
              </a:rPr>
            </a:br>
            <a:r>
              <a:rPr lang="uk-UA" sz="3200" dirty="0">
                <a:latin typeface="Arial Black" panose="020B0A04020102020204" pitchFamily="34" charset="0"/>
              </a:rPr>
              <a:t>	</a:t>
            </a:r>
            <a:r>
              <a:rPr lang="uk-UA" sz="3200" dirty="0" smtClean="0">
                <a:latin typeface="Arial Black" panose="020B0A04020102020204" pitchFamily="34" charset="0"/>
              </a:rPr>
              <a:t>	</a:t>
            </a:r>
            <a:r>
              <a:rPr lang="uk-UA" sz="3200" dirty="0" smtClean="0">
                <a:effectLst/>
              </a:rPr>
              <a:t>академік </a:t>
            </a:r>
            <a:r>
              <a:rPr lang="uk-UA" sz="3200" dirty="0">
                <a:effectLst/>
              </a:rPr>
              <a:t>І.В. </a:t>
            </a:r>
            <a:r>
              <a:rPr lang="uk-UA" sz="3200" dirty="0" err="1" smtClean="0">
                <a:effectLst/>
              </a:rPr>
              <a:t>Пестрянов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ÐÐ¸ÑÑ Ð²Ð¾Ð´Ñ Ð¸Ð· Ð±ÑÑÑÐ»ÐºÐ¸ Ð² ÑÑÐ°ÐºÐ°Ð½ Ð½Ð° ÑÐ¸Ð½ÐµÐ¼ ÑÐ¾Ð½Ðµ â ÑÑÐ¾ÐºÐ¾Ð²Ð¾Ðµ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2" y="188639"/>
            <a:ext cx="7822474" cy="40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10" y="3573016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2056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hef.bbci.co.uk/news/ws/624/amz/worldservice/live/assets/images/2015/05/29/150529090905_turtle_ocean_464x261_g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37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539552" y="4005064"/>
            <a:ext cx="8051959" cy="237626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ВОДА, ЯК ПОВІТРЯ, Є ОСНОВОЮ ЖИТТЯ НА ЗЕМЛІ!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46" y="2060848"/>
            <a:ext cx="1715254" cy="1944216"/>
          </a:xfrm>
          <a:prstGeom prst="rect">
            <a:avLst/>
          </a:prstGeom>
          <a:noFill/>
          <a:extLst/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4" y="502507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85341"/>
            <a:ext cx="7887188" cy="2740003"/>
          </a:xfrm>
        </p:spPr>
        <p:txBody>
          <a:bodyPr/>
          <a:lstStyle/>
          <a:p>
            <a:r>
              <a:rPr lang="uk-UA" sz="3600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 smtClean="0">
                <a:effectLst/>
                <a:latin typeface="Arial Black" panose="020B0A04020102020204" pitchFamily="34" charset="0"/>
              </a:rPr>
            </a:br>
            <a:r>
              <a:rPr lang="uk-UA" sz="3600" dirty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>
                <a:effectLst/>
                <a:latin typeface="Arial Black" panose="020B0A04020102020204" pitchFamily="34" charset="0"/>
              </a:rPr>
            </a:br>
            <a:r>
              <a:rPr lang="uk-UA" sz="3600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 smtClean="0">
                <a:effectLst/>
                <a:latin typeface="Arial Black" panose="020B0A04020102020204" pitchFamily="34" charset="0"/>
              </a:rPr>
            </a:br>
            <a:r>
              <a:rPr lang="uk-UA" sz="3600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 smtClean="0">
                <a:effectLst/>
                <a:latin typeface="Arial Black" panose="020B0A04020102020204" pitchFamily="34" charset="0"/>
              </a:rPr>
            </a:br>
            <a:r>
              <a:rPr lang="uk-UA" sz="3600" dirty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>
                <a:effectLst/>
                <a:latin typeface="Arial Black" panose="020B0A04020102020204" pitchFamily="34" charset="0"/>
              </a:rPr>
            </a:br>
            <a:r>
              <a:rPr lang="uk-UA" sz="3600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 smtClean="0">
                <a:effectLst/>
                <a:latin typeface="Arial Black" panose="020B0A04020102020204" pitchFamily="34" charset="0"/>
              </a:rPr>
            </a:br>
            <a:r>
              <a:rPr lang="uk-UA" sz="3600" dirty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>
                <a:effectLst/>
                <a:latin typeface="Arial Black" panose="020B0A04020102020204" pitchFamily="34" charset="0"/>
              </a:rPr>
            </a:br>
            <a:r>
              <a:rPr lang="uk-UA" sz="3600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 smtClean="0">
                <a:effectLst/>
                <a:latin typeface="Arial Black" panose="020B0A04020102020204" pitchFamily="34" charset="0"/>
              </a:rPr>
            </a:br>
            <a:r>
              <a:rPr lang="uk-UA" sz="3600" dirty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>
                <a:effectLst/>
                <a:latin typeface="Arial Black" panose="020B0A04020102020204" pitchFamily="34" charset="0"/>
              </a:rPr>
            </a:br>
            <a:r>
              <a:rPr lang="uk-UA" sz="3600" dirty="0">
                <a:effectLst/>
                <a:latin typeface="Arial Black" panose="020B0A04020102020204" pitchFamily="34" charset="0"/>
              </a:rPr>
              <a:t> </a:t>
            </a:r>
            <a:r>
              <a:rPr lang="uk-UA" sz="3600" dirty="0" smtClean="0">
                <a:effectLst/>
                <a:latin typeface="Arial Black" panose="020B0A04020102020204" pitchFamily="34" charset="0"/>
              </a:rPr>
              <a:t> </a:t>
            </a:r>
            <a:br>
              <a:rPr lang="uk-UA" sz="3600" dirty="0" smtClean="0">
                <a:effectLst/>
                <a:latin typeface="Arial Black" panose="020B0A04020102020204" pitchFamily="34" charset="0"/>
              </a:rPr>
            </a:br>
            <a:r>
              <a:rPr lang="uk-UA" sz="3600" dirty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>
                <a:effectLst/>
                <a:latin typeface="Arial Black" panose="020B0A04020102020204" pitchFamily="34" charset="0"/>
              </a:rPr>
            </a:br>
            <a:r>
              <a:rPr lang="uk-UA" sz="3600" dirty="0" smtClean="0">
                <a:effectLst/>
                <a:latin typeface="Arial Black" panose="020B0A04020102020204" pitchFamily="34" charset="0"/>
              </a:rPr>
              <a:t>	 Процес утворення води 	розпочався </a:t>
            </a:r>
            <a:r>
              <a:rPr lang="uk-UA" sz="3600" dirty="0">
                <a:effectLst/>
                <a:latin typeface="Arial Black" panose="020B0A04020102020204" pitchFamily="34" charset="0"/>
              </a:rPr>
              <a:t>4 млрд. років </a:t>
            </a:r>
            <a:r>
              <a:rPr lang="uk-UA" sz="3600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sz="3600" dirty="0" smtClean="0">
                <a:effectLst/>
                <a:latin typeface="Arial Black" panose="020B0A04020102020204" pitchFamily="34" charset="0"/>
              </a:rPr>
            </a:br>
            <a:r>
              <a:rPr lang="uk-UA" sz="3600" dirty="0" smtClean="0">
                <a:effectLst/>
                <a:latin typeface="Arial Black" panose="020B0A04020102020204" pitchFamily="34" charset="0"/>
              </a:rPr>
              <a:t>	тому </a:t>
            </a:r>
            <a:r>
              <a:rPr lang="uk-UA" sz="3600" dirty="0">
                <a:effectLst/>
                <a:latin typeface="Arial Black" panose="020B0A04020102020204" pitchFamily="34" charset="0"/>
              </a:rPr>
              <a:t>і триває й в наш час.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https://ichef.bbci.co.uk/news/ws/660/amz/worldservice/live/assets/images/2015/05/29/150529084245_earth_water_space_624x351_b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565"/>
            <a:ext cx="5616624" cy="37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chef.bbci.co.uk/news/ws/624/amz/worldservice/live/assets/images/2015/05/29/150529092039_water_drops_624x351_timgeersccby2.0_nocr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251564"/>
            <a:ext cx="4845287" cy="37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041" y="3690090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9" y="479715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57705" y="332656"/>
            <a:ext cx="8428589" cy="4032448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Гідросфера</a:t>
            </a:r>
            <a:r>
              <a:rPr lang="uk-UA" sz="36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3600" u="sng" dirty="0">
                <a:latin typeface="Arial Black" panose="020B0A04020102020204" pitchFamily="34" charset="0"/>
              </a:rPr>
              <a:t>(</a:t>
            </a:r>
            <a:r>
              <a:rPr lang="uk-UA" sz="3600" b="1" dirty="0">
                <a:latin typeface="Arial Black" panose="020B0A04020102020204" pitchFamily="34" charset="0"/>
              </a:rPr>
              <a:t>від грецького </a:t>
            </a:r>
            <a:r>
              <a:rPr lang="en-US" sz="3600" b="1" dirty="0" err="1">
                <a:latin typeface="Arial Black" panose="020B0A04020102020204" pitchFamily="34" charset="0"/>
              </a:rPr>
              <a:t>hydor</a:t>
            </a:r>
            <a:r>
              <a:rPr lang="en-US" sz="3600" b="1" dirty="0">
                <a:latin typeface="Arial Black" panose="020B0A04020102020204" pitchFamily="34" charset="0"/>
              </a:rPr>
              <a:t> – </a:t>
            </a:r>
            <a:r>
              <a:rPr lang="uk-UA" sz="3600" b="1" dirty="0">
                <a:latin typeface="Arial Black" panose="020B0A04020102020204" pitchFamily="34" charset="0"/>
              </a:rPr>
              <a:t>вода,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sphaira</a:t>
            </a:r>
            <a:r>
              <a:rPr lang="uk-UA" sz="3600" b="1" dirty="0">
                <a:latin typeface="Arial Black" panose="020B0A04020102020204" pitchFamily="34" charset="0"/>
              </a:rPr>
              <a:t> – куля) – водна оболонка Землі, яку утворюють Світовий океан, води суходолу, вода в </a:t>
            </a:r>
            <a:r>
              <a:rPr lang="uk-UA" sz="3600" b="1" dirty="0" smtClean="0">
                <a:latin typeface="Arial Black" panose="020B0A04020102020204" pitchFamily="34" charset="0"/>
              </a:rPr>
              <a:t>атмосфері.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4941168"/>
            <a:ext cx="8428589" cy="1728192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Гідросфера </a:t>
            </a:r>
            <a:r>
              <a:rPr lang="uk-UA" sz="3600" dirty="0" smtClean="0">
                <a:latin typeface="Arial Black" panose="020B0A04020102020204" pitchFamily="34" charset="0"/>
              </a:rPr>
              <a:t>займає близько </a:t>
            </a: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71%</a:t>
            </a:r>
            <a:r>
              <a:rPr lang="uk-UA" sz="3600" dirty="0" smtClean="0">
                <a:latin typeface="Arial Black" panose="020B0A04020102020204" pitchFamily="34" charset="0"/>
              </a:rPr>
              <a:t> поверхні Землі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55" y="2885809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467544" y="365722"/>
            <a:ext cx="8428589" cy="601560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Співвідношення складових гідросфери: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Arial Black" panose="020B0A04020102020204" pitchFamily="34" charset="0"/>
              </a:rPr>
              <a:t>96, 5% - вода Світового океану;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Arial Black" panose="020B0A04020102020204" pitchFamily="34" charset="0"/>
              </a:rPr>
              <a:t>3,5% - води суходолу й води атмосфери.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sovvcap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5722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9739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86268" y="211582"/>
            <a:ext cx="8428589" cy="6293862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sovvcap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211582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507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Ð¤Ð°Ð¹Ð»:As12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624735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1259632" y="5246618"/>
            <a:ext cx="6624735" cy="114108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СКЛАД ГІДРОСФЕРИ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2130</TotalTime>
  <Words>348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Презентация PowerPoint</vt:lpstr>
      <vt:lpstr>Презентация PowerPoint</vt:lpstr>
      <vt:lpstr>Презентация PowerPoint</vt:lpstr>
      <vt:lpstr>«… хіба вода - це тільки та безкольорова рідина що налита в склянку?...»    академік І.В. Пестрянов</vt:lpstr>
      <vt:lpstr>Презентация PowerPoint</vt:lpstr>
      <vt:lpstr>               Процес утворення води  розпочався 4 млрд. років   тому і триває й в наш час.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63</cp:revision>
  <dcterms:created xsi:type="dcterms:W3CDTF">2018-08-06T17:38:28Z</dcterms:created>
  <dcterms:modified xsi:type="dcterms:W3CDTF">2018-09-22T13:30:24Z</dcterms:modified>
</cp:coreProperties>
</file>