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sldIdLst>
    <p:sldId id="257" r:id="rId2"/>
    <p:sldId id="300" r:id="rId3"/>
    <p:sldId id="275" r:id="rId4"/>
    <p:sldId id="277" r:id="rId5"/>
    <p:sldId id="278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312" r:id="rId15"/>
    <p:sldId id="313" r:id="rId16"/>
    <p:sldId id="314" r:id="rId17"/>
    <p:sldId id="317" r:id="rId18"/>
    <p:sldId id="294" r:id="rId19"/>
    <p:sldId id="318" r:id="rId20"/>
    <p:sldId id="320" r:id="rId21"/>
    <p:sldId id="329" r:id="rId22"/>
    <p:sldId id="321" r:id="rId23"/>
    <p:sldId id="322" r:id="rId24"/>
    <p:sldId id="324" r:id="rId25"/>
    <p:sldId id="325" r:id="rId26"/>
    <p:sldId id="296" r:id="rId27"/>
    <p:sldId id="282" r:id="rId28"/>
    <p:sldId id="333" r:id="rId29"/>
    <p:sldId id="298" r:id="rId30"/>
    <p:sldId id="326" r:id="rId31"/>
    <p:sldId id="328" r:id="rId32"/>
    <p:sldId id="33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AAD51-EEBE-4658-8CB9-24C121F0F22F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900C8-DB95-4243-8F6B-98FEFFDA6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9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2852936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87696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горь\AppData\Local\Microsoft\Windows\INetCache\IE\MM4QZ0LQ\earth_PNG2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66550"/>
            <a:ext cx="1728192" cy="147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7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ocherk.info/images/news/022016/.thumbs/d2380cd063ffeb962a9ec1018e61916c_930_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ÑÐ¾ÑÐ¾ Ð²Ð¸ÐºÐ¾ÑÐ¸ÑÑÐ°Ð½Ð½Ñ Ð²Ð¾Ð´Ð¸  Ð²ÑÑÐ»ÑÑÑÐºÐ¾Ð¼Ñ Ð³Ð¾ÑÐ¿Ð¾Ð´Ð°ÑÑÑÐ²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65344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dirty="0" smtClean="0">
              <a:latin typeface="Arial Black" panose="020B0A04020102020204" pitchFamily="34" charset="0"/>
            </a:endParaRPr>
          </a:p>
          <a:p>
            <a:endParaRPr lang="uk-UA" sz="3600" dirty="0">
              <a:latin typeface="Arial Black" panose="020B0A04020102020204" pitchFamily="34" charset="0"/>
            </a:endParaRPr>
          </a:p>
          <a:p>
            <a:endParaRPr lang="uk-UA" sz="3600" dirty="0" smtClean="0">
              <a:latin typeface="Arial Black" panose="020B0A04020102020204" pitchFamily="34" charset="0"/>
            </a:endParaRPr>
          </a:p>
          <a:p>
            <a:endParaRPr lang="uk-UA" sz="3600" dirty="0">
              <a:latin typeface="Arial Black" panose="020B0A04020102020204" pitchFamily="34" charset="0"/>
            </a:endParaRPr>
          </a:p>
          <a:p>
            <a:endParaRPr lang="uk-UA" sz="3600" dirty="0" smtClean="0">
              <a:latin typeface="Arial Black" panose="020B0A04020102020204" pitchFamily="34" charset="0"/>
            </a:endParaRPr>
          </a:p>
          <a:p>
            <a:endParaRPr lang="uk-UA" sz="3600" dirty="0">
              <a:latin typeface="Arial Black" panose="020B0A04020102020204" pitchFamily="34" charset="0"/>
            </a:endParaRPr>
          </a:p>
          <a:p>
            <a:r>
              <a:rPr lang="uk-UA" sz="3600" dirty="0" smtClean="0">
                <a:latin typeface="Arial Black" panose="020B0A04020102020204" pitchFamily="34" charset="0"/>
              </a:rPr>
              <a:t>Вода </a:t>
            </a:r>
            <a:r>
              <a:rPr lang="uk-UA" sz="3600" dirty="0">
                <a:latin typeface="Arial Black" panose="020B0A04020102020204" pitchFamily="34" charset="0"/>
              </a:rPr>
              <a:t>використовується й у сільському господарстві для зрошування сільськогосподарських культур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4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Ð¾ÑÐ¾ Ð³ÑÐ´ÑÐ¾ÐµÐ»ÐµÐºÑÑÐ¾ÑÑÐ°Ð½ÑÑ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atin typeface="Arial Black" panose="020B0A04020102020204" pitchFamily="34" charset="0"/>
              </a:rPr>
              <a:t>Води річок люди навчилися використовувати </a:t>
            </a:r>
            <a:r>
              <a:rPr lang="uk-UA" sz="3200" dirty="0" smtClean="0">
                <a:latin typeface="Arial Black" panose="020B0A04020102020204" pitchFamily="34" charset="0"/>
              </a:rPr>
              <a:t>для </a:t>
            </a:r>
            <a:r>
              <a:rPr lang="uk-UA" sz="3200" dirty="0">
                <a:latin typeface="Arial Black" panose="020B0A04020102020204" pitchFamily="34" charset="0"/>
              </a:rPr>
              <a:t>отримання найдешевшої енергії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www.subject.com.ua/textbook/geography/6klas_1/6klas_1.files/image14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5445224"/>
            <a:ext cx="9144000" cy="14127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Arial Black" panose="020B0A04020102020204" pitchFamily="34" charset="0"/>
              </a:rPr>
              <a:t>Схема греблі на сучасних гідроелектростанціях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Ð°ÑÑÐ¸Ð½ÐºÐ¸ Ð¿Ð¾ Ð·Ð°Ð¿ÑÐ¾ÑÑ ÑÐ¾ÑÐ¾ Ð²Ð¾Ð´Ð° ÑÑÐ°Ð½ÑÐ¿Ð¾ÑÑÐ° Ð°ÑÑÐµÑÑÑ ÑÑÑÐºÐ° ÐÐ½ÑÐ¿Ñ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6"/>
            <a:ext cx="9144000" cy="68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Використання вод річок для транспортного сполучення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ÐÐ°ÑÑÐ¸Ð½ÐºÐ¸ Ð¿Ð¾ Ð·Ð°Ð¿ÑÐ¾ÑÑ ÑÐ¾ÑÐ¾  Ð²Ð¾Ð´Ð¸ ÑÑÑÐ¾Ðº Ð´Ð»Ñ ÑÐ¸Ð±Ð¾Ð»Ð¾Ð²ÑÑ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18864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М</a:t>
            </a:r>
            <a:r>
              <a:rPr lang="uk-UA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ісця 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для ловлі </a:t>
            </a:r>
            <a:r>
              <a:rPr lang="uk-UA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риби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Ð°ÑÑÐ¸Ð½ÐºÐ¸ Ð¿Ð¾ Ð·Ð°Ð¿ÑÐ¾ÑÑ ÐÐ¸ÐºÐ¾ÑÐ¸ÑÑÐ°Ð½Ð½Ñ Ð¿ÑÐ´Ð·ÐµÐ¼Ð½Ð¸Ñ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Arial Black" panose="020B0A04020102020204" pitchFamily="34" charset="0"/>
              </a:rPr>
              <a:t>Підземні </a:t>
            </a:r>
            <a:r>
              <a:rPr lang="uk-UA" sz="3600" dirty="0">
                <a:latin typeface="Arial Black" panose="020B0A04020102020204" pitchFamily="34" charset="0"/>
              </a:rPr>
              <a:t>джерела людина використовує для отримання питної і технічної води. Із термальних підземних вод видобувають глауберову сіль, йод, борну кислоту, різні метали. 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Ð°ÑÑÐ¸Ð½ÐºÐ¸ Ð¿Ð¾ Ð·Ð°Ð¿ÑÐ¾ÑÑ ÐÐ¸ÐºÐ¾ÑÐ¸ÑÑÐ°Ð½Ð½Ñ Ð¼ÑÐ½ÐµÑÐ°Ð»ÑÐ½Ð¸Ñ Ð²Ð¾Ð´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403503"/>
            <a:ext cx="576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Мінеральні </a:t>
            </a: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підземні </a:t>
            </a:r>
            <a:r>
              <a:rPr lang="uk-UA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води мають лікувальне значення </a:t>
            </a: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від різних </a:t>
            </a:r>
            <a:r>
              <a:rPr lang="uk-UA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хвороб </a:t>
            </a: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людини. Багата </a:t>
            </a:r>
            <a:r>
              <a:rPr lang="uk-UA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мінеральними </a:t>
            </a: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водами </a:t>
            </a:r>
            <a:r>
              <a:rPr lang="uk-UA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Україна</a:t>
            </a: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. 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Ð°ÑÑÐ¸Ð½ÐºÐ¸ Ð¿Ð¾ Ð·Ð°Ð¿ÑÐ¾ÑÑ Ð»Ð¾Ð³Ð¾ÑÐ¸Ð¿ Ð¼ÑÐ½ÐµÑÐ°Ð»ÑÐ½Ð° Ð²Ð¾Ð´Ð° Ð±ÐµÑÐµÐ·ÑÐ²ÑÑ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79"/>
            <a:ext cx="9144000" cy="45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ÐÐ°ÑÑÐ¸Ð½ÐºÐ¸ Ð¿Ð¾ Ð·Ð°Ð¿ÑÐ¾ÑÑ Ð»Ð¾Ð³Ð¾ÑÐ¸Ð¿ Ð¼ÑÐ½ÐµÑÐ°Ð»ÑÐ½Ð° Ð²Ð¾Ð´Ð° Ð±ÐµÑÐµÐ·ÑÐ²ÑÑÐºÐ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38" y="0"/>
            <a:ext cx="3113461" cy="2348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0"/>
            <a:ext cx="6030539" cy="23488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В 1963 році Березівська мінеральна вода визнана аналогом відомої карпатської води «Нафтуся». </a:t>
            </a:r>
            <a:endParaRPr lang="ru-RU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ÐÐ°ÑÑÐ¸Ð½ÐºÐ¸ Ð¿Ð¾ Ð·Ð°Ð¿ÑÐ¾ÑÑ ÑÐ°Ð¹Ð¾Ð½Ð¸  Ð²ÑÐ´Ð¿Ð¾ÑÐ¸Ð½ÐºÑ Ð½Ð° Ð¡ÐµÑÐµÐ´Ð·ÐµÐ¼Ð½Ð¾Ð¼ Ð¼Ð¾Ñ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6534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Arial Black" panose="020B0A04020102020204" pitchFamily="34" charset="0"/>
              </a:rPr>
              <a:t>Води річок, озер, морів, а саме їх береги – це улюблені місця відпочинку для </a:t>
            </a:r>
            <a:r>
              <a:rPr lang="uk-UA" sz="3600" dirty="0" smtClean="0">
                <a:latin typeface="Arial Black" panose="020B0A04020102020204" pitchFamily="34" charset="0"/>
              </a:rPr>
              <a:t>населення</a:t>
            </a:r>
            <a:r>
              <a:rPr lang="uk-UA" sz="3200" dirty="0" smtClean="0">
                <a:latin typeface="Arial Black" panose="020B0A04020102020204" pitchFamily="34" charset="0"/>
              </a:rPr>
              <a:t>.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8" y="288615"/>
            <a:ext cx="8784976" cy="6668777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692696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Урок 12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Значення 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вод суходолу для природи та людини. ОХОРОНА ВОД світового ОКЕАНУ ТА суходолу</a:t>
            </a:r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7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¤Ð¾ÑÐ¾ Ð³ÑÐ´ÑÐ¾Ð¿Ð°ÑÐºÑ Ð¥Ð°ÑÑÐºÐ¾Ð²Ð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" y="0"/>
            <a:ext cx="9127414" cy="6828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190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Arial Black" panose="020B0A04020102020204" pitchFamily="34" charset="0"/>
              </a:rPr>
              <a:t>Для відпочинку, купання, риболовлі, занять спортом обладнали природні та штучні водойми – гідропарки та аквапарки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ÑÐ¾ÑÐ¾ ÐºÑÑÐ¾ÑÑÑÐ² Ð¥Ð¾ÑÐ²Ð°ÑÑÑ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" y="387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1" y="116633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									</a:t>
            </a:r>
          </a:p>
          <a:p>
            <a:endParaRPr lang="uk-UA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Аквапарк </a:t>
            </a: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в Хорватії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66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013176"/>
            <a:ext cx="6364188" cy="1396752"/>
          </a:xfrm>
        </p:spPr>
        <p:txBody>
          <a:bodyPr>
            <a:normAutofit fontScale="90000"/>
          </a:bodyPr>
          <a:lstStyle/>
          <a:p>
            <a:pPr fontAlgn="base"/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uk-UA" sz="2000" dirty="0">
                <a:effectLst/>
              </a:rPr>
              <a:t/>
            </a:r>
            <a:br>
              <a:rPr lang="uk-UA" sz="2000" dirty="0">
                <a:effectLst/>
              </a:rPr>
            </a:br>
            <a:r>
              <a:rPr lang="uk-UA" sz="2000" dirty="0" smtClean="0">
                <a:effectLst/>
              </a:rPr>
              <a:t/>
            </a:r>
            <a:br>
              <a:rPr lang="uk-UA" sz="2000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uk-UA" sz="2200" dirty="0" smtClean="0">
                <a:effectLst/>
              </a:rPr>
              <a:t> </a:t>
            </a:r>
            <a:endParaRPr lang="ru-RU" sz="4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¤Ð¾ÑÐ¾ Ð³ÑÐ´ÑÐ¾Ð¿Ð°ÑÐºÑ Ð¥Ð°ÑÑÐºÐ¾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Літній відпочинок у Харківському гідропарку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76800"/>
            <a:ext cx="7488832" cy="280392"/>
          </a:xfrm>
        </p:spPr>
        <p:txBody>
          <a:bodyPr/>
          <a:lstStyle/>
          <a:p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ÐÐ°ÑÑÐ¸Ð½ÐºÐ¸ Ð¿Ð¾ Ð·Ð°Ð¿ÑÐ¾ÑÑ ÑÐ¾ÑÐ¾ ÑÐ¿Ð»Ð°Ð²Ñ Ð½Ð° ÑÑÑÑÑ Ð¡ÑÐ²ÐµÑÑÑÐºÐ¸Ð¹ ÐÐ¾Ð½ÐµÑ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18"/>
            <a:ext cx="9144000" cy="686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горь\AppData\Local\Microsoft\Windows\INetCache\IE\9Q4TLHWR\sovvcap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364116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3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 Black" panose="020B0A04020102020204" pitchFamily="34" charset="0"/>
              </a:rPr>
              <a:t>Води суходолу і Світового океану є умовами для розвитку водного спорту та туризму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22920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dirty="0" smtClean="0">
              <a:latin typeface="Arial Black" panose="020B0A04020102020204" pitchFamily="34" charset="0"/>
            </a:endParaRPr>
          </a:p>
          <a:p>
            <a:r>
              <a:rPr lang="uk-UA" sz="3200" dirty="0" smtClean="0">
                <a:latin typeface="Arial Black" panose="020B0A04020102020204" pitchFamily="34" charset="0"/>
              </a:rPr>
              <a:t>Сплав </a:t>
            </a:r>
            <a:r>
              <a:rPr lang="uk-UA" sz="3200" dirty="0">
                <a:latin typeface="Arial Black" panose="020B0A04020102020204" pitchFamily="34" charset="0"/>
              </a:rPr>
              <a:t>на річці Сіверський </a:t>
            </a:r>
            <a:r>
              <a:rPr lang="uk-UA" sz="3200" dirty="0" smtClean="0">
                <a:latin typeface="Arial Black" panose="020B0A04020102020204" pitchFamily="34" charset="0"/>
              </a:rPr>
              <a:t>Донець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367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Ð°ÑÑÐ¸Ð½ÐºÐ¸ Ð¿Ð¾ Ð·Ð°Ð¿ÑÐ¾ÑÑ ÑÐ¾ÑÐ¾ Ð·Ð°Ð±ÑÑÐ´Ð½ÐµÐ½Ð½Ñ Ð³ÑÐ´ÑÐ¾ÑÑÐµÑ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dirty="0" smtClean="0">
              <a:latin typeface="Arial Black" panose="020B0A04020102020204" pitchFamily="34" charset="0"/>
            </a:endParaRPr>
          </a:p>
          <a:p>
            <a:r>
              <a:rPr lang="uk-UA" sz="3600" dirty="0" smtClean="0">
                <a:latin typeface="Arial Black" panose="020B0A04020102020204" pitchFamily="34" charset="0"/>
              </a:rPr>
              <a:t>Складові </a:t>
            </a:r>
            <a:r>
              <a:rPr lang="uk-UA" sz="3600" dirty="0">
                <a:latin typeface="Arial Black" panose="020B0A04020102020204" pitchFamily="34" charset="0"/>
              </a:rPr>
              <a:t>гідросфери людина </a:t>
            </a:r>
            <a:endParaRPr lang="uk-UA" sz="3600" dirty="0" smtClean="0">
              <a:latin typeface="Arial Black" panose="020B0A04020102020204" pitchFamily="34" charset="0"/>
            </a:endParaRPr>
          </a:p>
          <a:p>
            <a:r>
              <a:rPr lang="uk-UA" sz="3600" dirty="0" smtClean="0">
                <a:latin typeface="Arial Black" panose="020B0A04020102020204" pitchFamily="34" charset="0"/>
              </a:rPr>
              <a:t>не </a:t>
            </a:r>
            <a:r>
              <a:rPr lang="uk-UA" sz="3600" dirty="0">
                <a:latin typeface="Arial Black" panose="020B0A04020102020204" pitchFamily="34" charset="0"/>
              </a:rPr>
              <a:t>тільки використовує, але ї забруднює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Ð°ÑÑÐ¸Ð½ÐºÐ¸ Ð¿Ð¾ Ð·Ð°Ð¿ÑÐ¾ÑÑ ÑÐ¾ÑÐ¾ Ð·Ð°Ð±ÑÑÐ´Ð½ÐµÐ½Ð½Ñ Ð³ÑÐ´ÑÐ¾ÑÑÐµÑ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27" y="0"/>
            <a:ext cx="918952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4365104"/>
            <a:ext cx="6552728" cy="24928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latin typeface="Arial Black" panose="020B0A04020102020204" pitchFamily="34" charset="0"/>
              </a:rPr>
              <a:t>Постійно у води суходолу й океанів потрапляє безліч шкідливих й отруйних речовин –добрива й отруйні речовини, стічні води з </a:t>
            </a:r>
            <a:r>
              <a:rPr lang="uk-UA" sz="2400" dirty="0" smtClean="0">
                <a:latin typeface="Arial Black" panose="020B0A04020102020204" pitchFamily="34" charset="0"/>
              </a:rPr>
              <a:t>полів, </a:t>
            </a:r>
            <a:r>
              <a:rPr lang="uk-UA" sz="2400" dirty="0">
                <a:latin typeface="Arial Black" panose="020B0A04020102020204" pitchFamily="34" charset="0"/>
              </a:rPr>
              <a:t>тваринницьких ферм, </a:t>
            </a:r>
            <a:r>
              <a:rPr lang="uk-UA" sz="2400" dirty="0" smtClean="0">
                <a:latin typeface="Arial Black" panose="020B0A04020102020204" pitchFamily="34" charset="0"/>
              </a:rPr>
              <a:t>промисловості, побутове сміття.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582341"/>
            <a:ext cx="66967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 </a:t>
            </a:r>
            <a:r>
              <a:rPr lang="ru-RU" sz="2400" dirty="0" err="1">
                <a:latin typeface="Arial Black" panose="020B0A04020102020204" pitchFamily="34" charset="0"/>
              </a:rPr>
              <a:t>Україні</a:t>
            </a:r>
            <a:r>
              <a:rPr lang="ru-RU" sz="2400" dirty="0">
                <a:latin typeface="Arial Black" panose="020B0A04020102020204" pitchFamily="34" charset="0"/>
              </a:rPr>
              <a:t> проблема води належить до найбільш </a:t>
            </a:r>
            <a:r>
              <a:rPr lang="ru-RU" sz="2400" dirty="0" err="1">
                <a:latin typeface="Arial Black" panose="020B0A04020102020204" pitchFamily="34" charset="0"/>
              </a:rPr>
              <a:t>гострих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оскільки</a:t>
            </a:r>
            <a:r>
              <a:rPr lang="ru-RU" sz="2400" dirty="0">
                <a:latin typeface="Arial Black" panose="020B0A04020102020204" pitchFamily="34" charset="0"/>
              </a:rPr>
              <a:t> за запасами </a:t>
            </a:r>
            <a:r>
              <a:rPr lang="ru-RU" sz="2400" dirty="0" err="1">
                <a:latin typeface="Arial Black" panose="020B0A04020102020204" pitchFamily="34" charset="0"/>
              </a:rPr>
              <a:t>місцевих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водних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ресурсів</a:t>
            </a:r>
            <a:r>
              <a:rPr lang="ru-RU" sz="2400" dirty="0">
                <a:latin typeface="Arial Black" panose="020B0A04020102020204" pitchFamily="34" charset="0"/>
              </a:rPr>
              <a:t> (1 тис. </a:t>
            </a:r>
            <a:r>
              <a:rPr lang="ru-RU" sz="2400" dirty="0" err="1">
                <a:latin typeface="Arial Black" panose="020B0A04020102020204" pitchFamily="34" charset="0"/>
              </a:rPr>
              <a:t>кубічних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метрів</a:t>
            </a:r>
            <a:r>
              <a:rPr lang="ru-RU" sz="2400" dirty="0">
                <a:latin typeface="Arial Black" panose="020B0A04020102020204" pitchFamily="34" charset="0"/>
              </a:rPr>
              <a:t> на 1 жителя) наша держава належить до </a:t>
            </a:r>
            <a:r>
              <a:rPr lang="ru-RU" sz="2400" dirty="0" err="1">
                <a:latin typeface="Arial Black" panose="020B0A04020102020204" pitchFamily="34" charset="0"/>
              </a:rPr>
              <a:t>малозабезпечених</a:t>
            </a:r>
            <a:r>
              <a:rPr lang="ru-RU" sz="2400" dirty="0">
                <a:latin typeface="Arial Black" panose="020B0A04020102020204" pitchFamily="34" charset="0"/>
              </a:rPr>
              <a:t> водою </a:t>
            </a:r>
            <a:r>
              <a:rPr lang="ru-RU" sz="2400" dirty="0" err="1">
                <a:latin typeface="Arial Black" panose="020B0A04020102020204" pitchFamily="34" charset="0"/>
              </a:rPr>
              <a:t>країн</a:t>
            </a:r>
            <a:r>
              <a:rPr lang="ru-RU" sz="2400" dirty="0">
                <a:latin typeface="Arial Black" panose="020B0A04020102020204" pitchFamily="34" charset="0"/>
              </a:rPr>
              <a:t> у </a:t>
            </a:r>
            <a:r>
              <a:rPr lang="ru-RU" sz="2400" dirty="0" err="1">
                <a:latin typeface="Arial Black" panose="020B0A04020102020204" pitchFamily="34" charset="0"/>
              </a:rPr>
              <a:t>світі</a:t>
            </a:r>
            <a:r>
              <a:rPr lang="ru-RU" sz="2400" dirty="0">
                <a:latin typeface="Arial Black" panose="020B0A04020102020204" pitchFamily="34" charset="0"/>
              </a:rPr>
              <a:t>, це у 15 </a:t>
            </a:r>
            <a:r>
              <a:rPr lang="ru-RU" sz="2400" dirty="0" err="1">
                <a:latin typeface="Arial Black" panose="020B0A04020102020204" pitchFamily="34" charset="0"/>
              </a:rPr>
              <a:t>разів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нижче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норми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latin typeface="Arial Black" panose="020B0A04020102020204" pitchFamily="34" charset="0"/>
              </a:rPr>
              <a:t>визначеної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Європейською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економічною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комісією</a:t>
            </a:r>
            <a:r>
              <a:rPr lang="ru-RU" sz="2400" dirty="0">
                <a:latin typeface="Arial Black" panose="020B0A04020102020204" pitchFamily="34" charset="0"/>
              </a:rPr>
              <a:t> ООН. </a:t>
            </a:r>
            <a:r>
              <a:rPr lang="ru-RU" sz="2400" dirty="0" err="1">
                <a:latin typeface="Arial Black" panose="020B0A04020102020204" pitchFamily="34" charset="0"/>
              </a:rPr>
              <a:t>Щоденна</a:t>
            </a:r>
            <a:r>
              <a:rPr lang="ru-RU" sz="2400" dirty="0">
                <a:latin typeface="Arial Black" panose="020B0A04020102020204" pitchFamily="34" charset="0"/>
              </a:rPr>
              <a:t> потреба  </a:t>
            </a:r>
            <a:r>
              <a:rPr lang="ru-RU" sz="2400" dirty="0" err="1">
                <a:latin typeface="Arial Black" panose="020B0A04020102020204" pitchFamily="34" charset="0"/>
              </a:rPr>
              <a:t>чистої</a:t>
            </a:r>
            <a:r>
              <a:rPr lang="ru-RU" sz="2400" dirty="0">
                <a:latin typeface="Arial Black" panose="020B0A04020102020204" pitchFamily="34" charset="0"/>
              </a:rPr>
              <a:t> води в </a:t>
            </a:r>
            <a:r>
              <a:rPr lang="ru-RU" sz="2400" dirty="0" err="1">
                <a:latin typeface="Arial Black" panose="020B0A04020102020204" pitchFamily="34" charset="0"/>
              </a:rPr>
              <a:t>Україні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складає</a:t>
            </a:r>
            <a:r>
              <a:rPr lang="ru-RU" sz="2400" dirty="0">
                <a:latin typeface="Arial Black" panose="020B0A04020102020204" pitchFamily="34" charset="0"/>
              </a:rPr>
              <a:t> 11,5 млрд. </a:t>
            </a:r>
            <a:r>
              <a:rPr lang="ru-RU" sz="2400" dirty="0" err="1">
                <a:latin typeface="Arial Black" panose="020B0A04020102020204" pitchFamily="34" charset="0"/>
              </a:rPr>
              <a:t>літрів</a:t>
            </a:r>
            <a:r>
              <a:rPr lang="ru-RU" sz="2400" dirty="0">
                <a:latin typeface="Arial Black" panose="020B0A04020102020204" pitchFamily="34" charset="0"/>
              </a:rPr>
              <a:t>. Це стільки, </a:t>
            </a:r>
            <a:r>
              <a:rPr lang="ru-RU" sz="2400" dirty="0" err="1">
                <a:latin typeface="Arial Black" panose="020B0A04020102020204" pitchFamily="34" charset="0"/>
              </a:rPr>
              <a:t>скільки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її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приблизно</a:t>
            </a:r>
            <a:r>
              <a:rPr lang="ru-RU" sz="2400" dirty="0">
                <a:latin typeface="Arial Black" panose="020B0A04020102020204" pitchFamily="34" charset="0"/>
              </a:rPr>
              <a:t> в 2-х </a:t>
            </a:r>
            <a:r>
              <a:rPr lang="ru-RU" sz="2400" dirty="0" err="1">
                <a:latin typeface="Arial Black" panose="020B0A04020102020204" pitchFamily="34" charset="0"/>
              </a:rPr>
              <a:t>кілометрах</a:t>
            </a:r>
            <a:r>
              <a:rPr lang="ru-RU" sz="2400" dirty="0">
                <a:latin typeface="Arial Black" panose="020B0A04020102020204" pitchFamily="34" charset="0"/>
              </a:rPr>
              <a:t> течії </a:t>
            </a:r>
            <a:r>
              <a:rPr lang="ru-RU" sz="2400" dirty="0" err="1">
                <a:latin typeface="Arial Black" panose="020B0A04020102020204" pitchFamily="34" charset="0"/>
              </a:rPr>
              <a:t>Дніпра</a:t>
            </a:r>
            <a:r>
              <a:rPr lang="ru-RU" sz="2400" dirty="0">
                <a:latin typeface="Arial Black" panose="020B0A04020102020204" pitchFamily="34" charset="0"/>
              </a:rPr>
              <a:t> (</a:t>
            </a:r>
            <a:r>
              <a:rPr lang="ru-RU" sz="2400" dirty="0" err="1">
                <a:latin typeface="Arial Black" panose="020B0A04020102020204" pitchFamily="34" charset="0"/>
              </a:rPr>
              <a:t>довжина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Дніпра</a:t>
            </a:r>
            <a:r>
              <a:rPr lang="ru-RU" sz="2400" dirty="0">
                <a:latin typeface="Arial Black" panose="020B0A04020102020204" pitchFamily="34" charset="0"/>
              </a:rPr>
              <a:t> в межах України </a:t>
            </a:r>
            <a:r>
              <a:rPr lang="ru-RU" dirty="0"/>
              <a:t>981км).</a:t>
            </a:r>
          </a:p>
        </p:txBody>
      </p:sp>
    </p:spTree>
    <p:extLst>
      <p:ext uri="{BB962C8B-B14F-4D97-AF65-F5344CB8AC3E}">
        <p14:creationId xmlns:p14="http://schemas.microsoft.com/office/powerpoint/2010/main" val="37769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¤Ð¾ÑÐ¾  Ð½ÐµÑÑÑÐ½Ð¾Ñ Ð²ÐµÐ¶Ñ Ð² Ð¾ÐºÐµÐ°Ð½Ñ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" y="4782"/>
            <a:ext cx="9200953" cy="6812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dirty="0" smtClean="0">
              <a:latin typeface="Arial Black" panose="020B0A04020102020204" pitchFamily="34" charset="0"/>
            </a:endParaRPr>
          </a:p>
          <a:p>
            <a:r>
              <a:rPr lang="uk-UA" sz="3600" dirty="0" smtClean="0">
                <a:latin typeface="Arial Black" panose="020B0A04020102020204" pitchFamily="34" charset="0"/>
              </a:rPr>
              <a:t>Пожежа </a:t>
            </a:r>
            <a:r>
              <a:rPr lang="uk-UA" sz="3600" dirty="0">
                <a:latin typeface="Arial Black" panose="020B0A04020102020204" pitchFamily="34" charset="0"/>
              </a:rPr>
              <a:t>на нафтовій платформі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6606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endParaRPr lang="uk-UA" sz="32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 algn="ctr" fontAlgn="base"/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ЗАХОДИ З ОХОРОНИ ВОД ГІДРОСФЕРИ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uk-UA" sz="2400" dirty="0" smtClean="0">
                <a:latin typeface="Arial Black" panose="020B0A04020102020204" pitchFamily="34" charset="0"/>
              </a:rPr>
              <a:t>ввести </a:t>
            </a:r>
            <a:r>
              <a:rPr lang="uk-UA" sz="2400" dirty="0">
                <a:latin typeface="Arial Black" panose="020B0A04020102020204" pitchFamily="34" charset="0"/>
              </a:rPr>
              <a:t>заборону на захоронення токсичних речовин в океані;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Arial Black" panose="020B0A04020102020204" pitchFamily="34" charset="0"/>
              </a:rPr>
              <a:t>будівництво сучасних очисних споруд;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Arial Black" panose="020B0A04020102020204" pitchFamily="34" charset="0"/>
              </a:rPr>
              <a:t>очищення стічних вод від забруднення за допомогою решіток, сит, жироловок тощо;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uk-UA" sz="2400" dirty="0">
                <a:latin typeface="Arial Black" panose="020B0A04020102020204" pitchFamily="34" charset="0"/>
              </a:rPr>
              <a:t>розробляти нові технології, спрямовані на зменшення витрат води;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uk-UA" sz="2400" dirty="0">
                <a:latin typeface="Arial Black" panose="020B0A04020102020204" pitchFamily="34" charset="0"/>
              </a:rPr>
              <a:t>влаштування заповідних та охоронних зон річок;</a:t>
            </a:r>
            <a:endParaRPr lang="ru-RU" sz="2400" dirty="0">
              <a:latin typeface="Arial Black" panose="020B0A04020102020204" pitchFamily="34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uk-UA" sz="2400" dirty="0">
                <a:latin typeface="Arial Black" panose="020B0A04020102020204" pitchFamily="34" charset="0"/>
              </a:rPr>
              <a:t>економити воду кожному із нас в житті і побуті</a:t>
            </a:r>
            <a:r>
              <a:rPr lang="uk-UA" sz="2400" dirty="0" smtClean="0">
                <a:latin typeface="Arial Black" panose="020B0A04020102020204" pitchFamily="34" charset="0"/>
              </a:rPr>
              <a:t>;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16632"/>
            <a:ext cx="8640960" cy="1800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Любий </a:t>
            </a:r>
            <a:r>
              <a:rPr lang="uk-UA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</a:t>
            </a: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uk-UA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На </a:t>
            </a:r>
            <a:r>
              <a:rPr lang="uk-UA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останньому уроці теми </a:t>
            </a:r>
            <a:r>
              <a:rPr lang="uk-UA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«Гідросфера» </a:t>
            </a:r>
            <a:r>
              <a:rPr lang="uk-UA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ти навчишся</a:t>
            </a:r>
            <a:r>
              <a:rPr lang="uk-UA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…</a:t>
            </a:r>
            <a:endParaRPr lang="ru-RU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2204864"/>
            <a:ext cx="8608745" cy="4248472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оцінювати </a:t>
            </a:r>
            <a:r>
              <a:rPr lang="uk-UA" sz="2800" dirty="0">
                <a:latin typeface="Arial Black" panose="020B0A04020102020204" pitchFamily="34" charset="0"/>
              </a:rPr>
              <a:t>роль води для життєдіяльності людини,  способи використання вод суходолу в господарській діяльності, вплив людини на складові гідросфери;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робити висновки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про вплив якості питної води на здоров’я людини;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800" dirty="0">
                <a:latin typeface="Arial Black" panose="020B0A04020102020204" pitchFamily="34" charset="0"/>
              </a:rPr>
              <a:t> необхідність охорони вод Світового океану і </a:t>
            </a:r>
            <a:r>
              <a:rPr lang="uk-UA" sz="2800" dirty="0" smtClean="0">
                <a:latin typeface="Arial Black" panose="020B0A04020102020204" pitchFamily="34" charset="0"/>
              </a:rPr>
              <a:t>суходолу.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3" y="18864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22 березня </a:t>
            </a:r>
            <a:r>
              <a:rPr lang="uk-UA" sz="4000" dirty="0" smtClean="0">
                <a:latin typeface="Arial Black" panose="020B0A04020102020204" pitchFamily="34" charset="0"/>
              </a:rPr>
              <a:t>–</a:t>
            </a:r>
          </a:p>
          <a:p>
            <a:pPr algn="ctr"/>
            <a:r>
              <a:rPr lang="uk-UA" sz="4000" dirty="0" smtClean="0">
                <a:latin typeface="Arial Black" panose="020B0A04020102020204" pitchFamily="34" charset="0"/>
              </a:rPr>
              <a:t>ВСЕСВІТНІЙ ДЕНЬ ВОДИ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177" y="260649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Arial Black" panose="020B0A04020102020204" pitchFamily="34" charset="0"/>
              </a:rPr>
              <a:t>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524" y="188640"/>
            <a:ext cx="8568952" cy="144015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 Black" panose="020B0A04020102020204" pitchFamily="34" charset="0"/>
              </a:rPr>
              <a:t>Підсумуємо нашу роботу,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географе!</a:t>
            </a:r>
          </a:p>
          <a:p>
            <a:pPr algn="ctr"/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Сьогодні ти навчився: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7672" y="2060848"/>
            <a:ext cx="8706633" cy="4536504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оцінювати </a:t>
            </a:r>
            <a:r>
              <a:rPr lang="uk-UA" sz="2800" dirty="0">
                <a:latin typeface="Arial Black" panose="020B0A04020102020204" pitchFamily="34" charset="0"/>
              </a:rPr>
              <a:t>роль води для життєдіяльності людини,  способи використання вод суходолу в господарській діяльності, вплив людини на складові гідросфери;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робити висновки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про вплив якості питної води на здоров’я людини;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800" dirty="0">
                <a:latin typeface="Arial Black" panose="020B0A04020102020204" pitchFamily="34" charset="0"/>
              </a:rPr>
              <a:t> необхідність охорони вод Світового океану і </a:t>
            </a:r>
            <a:r>
              <a:rPr lang="uk-UA" sz="2800" dirty="0" smtClean="0">
                <a:latin typeface="Arial Black" panose="020B0A04020102020204" pitchFamily="34" charset="0"/>
              </a:rPr>
              <a:t>суходолу.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5036" y="2967335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7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177" y="260649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Arial Black" panose="020B0A04020102020204" pitchFamily="34" charset="0"/>
              </a:rPr>
              <a:t> </a:t>
            </a: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географе, </a:t>
            </a:r>
            <a:r>
              <a:rPr lang="uk-UA" sz="3600" dirty="0" smtClean="0">
                <a:latin typeface="Arial Black" panose="020B0A04020102020204" pitchFamily="34" charset="0"/>
              </a:rPr>
              <a:t>давай визначимо, </a:t>
            </a:r>
            <a:r>
              <a:rPr lang="uk-UA" sz="3600" dirty="0">
                <a:latin typeface="Arial Black" panose="020B0A04020102020204" pitchFamily="34" charset="0"/>
              </a:rPr>
              <a:t>яке </a:t>
            </a:r>
            <a:r>
              <a:rPr lang="uk-UA" sz="3600" dirty="0" smtClean="0">
                <a:latin typeface="Arial Black" panose="020B0A04020102020204" pitchFamily="34" charset="0"/>
              </a:rPr>
              <a:t> </a:t>
            </a:r>
            <a:r>
              <a:rPr lang="uk-UA" sz="3600" dirty="0">
                <a:latin typeface="Arial Black" panose="020B0A04020102020204" pitchFamily="34" charset="0"/>
              </a:rPr>
              <a:t>значення мають води суходолу для </a:t>
            </a:r>
            <a:r>
              <a:rPr lang="uk-UA" sz="3600" dirty="0" smtClean="0">
                <a:latin typeface="Arial Black" panose="020B0A04020102020204" pitchFamily="34" charset="0"/>
              </a:rPr>
              <a:t>людини.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¾ÑÐ¾ÑÐ¾Ð½Ð° Ð²Ð¾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Arial Black" panose="020B0A04020102020204" pitchFamily="34" charset="0"/>
              </a:rPr>
              <a:t>Вода – необхідний компонент життя, вона необхідна для життєдіяльності рослин, тварин, людини</a:t>
            </a:r>
            <a:r>
              <a:rPr lang="uk-UA" sz="36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uk-UA" sz="3600" dirty="0" smtClean="0">
                <a:latin typeface="Arial Black" panose="020B0A04020102020204" pitchFamily="34" charset="0"/>
              </a:rPr>
              <a:t>Вода </a:t>
            </a:r>
            <a:r>
              <a:rPr lang="uk-UA" sz="3600" dirty="0">
                <a:latin typeface="Arial Black" panose="020B0A04020102020204" pitchFamily="34" charset="0"/>
              </a:rPr>
              <a:t>є одним із важливіших елементів біосфери. 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8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Ð¾Ð´Ñ, ÐÐ°Ð´ÐµÐ½Ð¸Ðµ, ÐÐ¸Ð´ÐºÐ¾ÑÑÑ, ÐÐ°ÑÑÐ°Ð²ÐºÐ°, ÐÐ¾ÐºÑÑÐ¹, Ð§Ð¸ÑÑÐ¾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7" y="116632"/>
            <a:ext cx="8805857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29092" y="404664"/>
            <a:ext cx="8428589" cy="1368152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endParaRPr lang="uk-UA" sz="3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3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3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3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3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400" dirty="0" smtClean="0">
              <a:latin typeface="Arial Black" panose="020B0A04020102020204" pitchFamily="34" charset="0"/>
            </a:endParaRPr>
          </a:p>
          <a:p>
            <a:endParaRPr lang="uk-UA" sz="2400" dirty="0">
              <a:latin typeface="Arial Black" panose="020B0A04020102020204" pitchFamily="34" charset="0"/>
            </a:endParaRPr>
          </a:p>
          <a:p>
            <a:r>
              <a:rPr lang="uk-UA" sz="2400" dirty="0" smtClean="0">
                <a:latin typeface="Arial Black" panose="020B0A04020102020204" pitchFamily="34" charset="0"/>
              </a:rPr>
              <a:t>Одна </a:t>
            </a:r>
            <a:r>
              <a:rPr lang="uk-UA" sz="2400" dirty="0">
                <a:latin typeface="Arial Black" panose="020B0A04020102020204" pitchFamily="34" charset="0"/>
              </a:rPr>
              <a:t>людина в середньому споживає близько 600т прісної води на рік, ще 200т їй необхідно для санітарних </a:t>
            </a:r>
            <a:r>
              <a:rPr lang="uk-UA" sz="2400" dirty="0" smtClean="0">
                <a:latin typeface="Arial Black" panose="020B0A04020102020204" pitchFamily="34" charset="0"/>
              </a:rPr>
              <a:t>потреб.</a:t>
            </a:r>
            <a:endParaRPr lang="uk-UA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3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3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sz="28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uk-U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Людина </a:t>
            </a:r>
            <a:r>
              <a:rPr lang="uk-UA" sz="3200" dirty="0">
                <a:solidFill>
                  <a:schemeClr val="tx1"/>
                </a:solidFill>
                <a:latin typeface="Arial Black" panose="020B0A04020102020204" pitchFamily="34" charset="0"/>
              </a:rPr>
              <a:t>використовує воду для пиття, </a:t>
            </a:r>
            <a:r>
              <a:rPr lang="uk-U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приготування </a:t>
            </a:r>
            <a:r>
              <a:rPr lang="uk-UA" sz="3200" dirty="0">
                <a:solidFill>
                  <a:schemeClr val="tx1"/>
                </a:solidFill>
                <a:latin typeface="Arial Black" panose="020B0A04020102020204" pitchFamily="34" charset="0"/>
              </a:rPr>
              <a:t>їжі, </a:t>
            </a:r>
            <a:r>
              <a:rPr lang="uk-U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 </a:t>
            </a:r>
            <a:r>
              <a:rPr lang="uk-UA" sz="3200" dirty="0">
                <a:solidFill>
                  <a:schemeClr val="tx1"/>
                </a:solidFill>
                <a:latin typeface="Arial Black" panose="020B0A04020102020204" pitchFamily="34" charset="0"/>
              </a:rPr>
              <a:t>побуті, </a:t>
            </a:r>
            <a:r>
              <a:rPr lang="uk-U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 сільському </a:t>
            </a:r>
            <a:r>
              <a:rPr lang="uk-UA" sz="3200" dirty="0">
                <a:solidFill>
                  <a:schemeClr val="tx1"/>
                </a:solidFill>
                <a:latin typeface="Arial Black" panose="020B0A04020102020204" pitchFamily="34" charset="0"/>
              </a:rPr>
              <a:t>господарстві, в </a:t>
            </a:r>
            <a:r>
              <a:rPr lang="uk-U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промисловості, для відпочинку.</a:t>
            </a:r>
          </a:p>
          <a:p>
            <a:r>
              <a:rPr lang="uk-U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Без </a:t>
            </a:r>
            <a:r>
              <a:rPr lang="uk-UA" sz="3200" dirty="0">
                <a:solidFill>
                  <a:schemeClr val="tx1"/>
                </a:solidFill>
                <a:latin typeface="Arial Black" panose="020B0A04020102020204" pitchFamily="34" charset="0"/>
              </a:rPr>
              <a:t>води все живе на Землі загине.</a:t>
            </a:r>
          </a:p>
          <a:p>
            <a:endParaRPr lang="uk-UA" sz="36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46" y="1153344"/>
            <a:ext cx="731708" cy="14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°ÑÑÐ¸Ð½ÐºÐ¸ Ð¿Ð¾ Ð·Ð°Ð¿ÑÐ¾ÑÑ ÑÐ¾ÑÐ¾ ÐºÑÐ°ÑÐ½Ð¸ ÑÐ²ÑÑÑ Ð´Ðµ Ñ Ð¿ÑÐ¾Ð±Ð»ÐµÐ¼Ð° Ð¿Ð¸ÑÐ½Ð¾Ñ Ð²Ð¾Ð´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27483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latin typeface="Arial Black" panose="020B0A04020102020204" pitchFamily="34" charset="0"/>
              </a:rPr>
              <a:t>Майже 60% усієї поверхні суходолу – це райони, де відсутня або відчувається нестача прісної </a:t>
            </a:r>
            <a:r>
              <a:rPr lang="uk-UA" sz="3600" dirty="0" smtClean="0">
                <a:latin typeface="Arial Black" panose="020B0A04020102020204" pitchFamily="34" charset="0"/>
              </a:rPr>
              <a:t>води. Майже 500млн людей страждають від хвороб, викликаних нестачею і поганою якістю питної води.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81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 Ð£ÐºÑÐ°ÑÐ½Ñ Ð¼Ð¾Ð¶ÑÑÑ Ð²Ð¸Ð½Ð¸ÐºÐ½ÑÑÐ¸ Ð¿ÑÐ¾Ð±Ð»ÐµÐ¼Ð¸ Ð· Ð¿Ð¸ÑÐ½Ð¾Ñ Ð²Ð¾Ð´Ð¾Ñ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Ð°ÑÑÐ¸Ð½ÐºÐ¸ Ð¿Ð¾ Ð·Ð°Ð¿ÑÐ¾ÑÑ ÑÐ¾ÑÐ¾ Ð²Ð¸ÐºÐ¾ÑÐ¸ÑÑÐ°Ð½Ð½Ñ Ð²Ð¾Ð´Ð¸  Ð½Ð° Ð¿ÑÐ´Ð¿ÑÐ¸ÑÐ¼ÑÑÐ²Ð°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66064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Вода </a:t>
            </a: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широко використовується на 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промислових підприємствах </a:t>
            </a: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для виробництва продукції</a:t>
            </a:r>
            <a:r>
              <a:rPr lang="uk-UA" sz="3600" dirty="0"/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29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1212</TotalTime>
  <Words>578</Words>
  <Application>Microsoft Office PowerPoint</Application>
  <PresentationFormat>Экран (4:3)</PresentationFormat>
  <Paragraphs>97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53</cp:revision>
  <dcterms:created xsi:type="dcterms:W3CDTF">2018-08-06T17:38:28Z</dcterms:created>
  <dcterms:modified xsi:type="dcterms:W3CDTF">2018-09-24T19:24:32Z</dcterms:modified>
</cp:coreProperties>
</file>