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72" r:id="rId3"/>
    <p:sldId id="295" r:id="rId4"/>
    <p:sldId id="274" r:id="rId5"/>
    <p:sldId id="276" r:id="rId6"/>
    <p:sldId id="297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307" r:id="rId15"/>
    <p:sldId id="299" r:id="rId16"/>
    <p:sldId id="285" r:id="rId17"/>
    <p:sldId id="314" r:id="rId18"/>
    <p:sldId id="308" r:id="rId19"/>
    <p:sldId id="288" r:id="rId20"/>
    <p:sldId id="310" r:id="rId21"/>
    <p:sldId id="312" r:id="rId22"/>
    <p:sldId id="30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07D66BF-14C1-497A-A420-166136D260E1}" type="datetimeFigureOut">
              <a:rPr lang="ru-RU" smtClean="0"/>
              <a:t>24.09.2018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08FB0E1-ED8B-43F6-9E3D-0D5358F5AA47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jpeg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¿Ð»Ð°Ð½ÐµÑÐ° ÐÐµÐ¼Ð»Ñ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40968"/>
            <a:ext cx="2304256" cy="25057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5575" y="3176819"/>
            <a:ext cx="8876967" cy="341632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ГЕОГРАФІЯ</a:t>
            </a:r>
          </a:p>
          <a:p>
            <a:pPr algn="ctr"/>
            <a:r>
              <a:rPr lang="uk-U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6клас</a:t>
            </a:r>
          </a:p>
          <a:p>
            <a:pPr algn="ctr"/>
            <a:r>
              <a:rPr lang="uk-UA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Гідросфера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AutoShape 4" descr="ÐÐ°ÑÑÐ¸Ð½ÐºÐ¸ Ð¿Ð¾ Ð·Ð°Ð¿ÑÐ¾ÑÑ ÑÐ¾ÑÐ¾ Ð½ÑÐ°Ð³Ð°ÑÑÑÐºÐ¾Ð³Ð¾ Ð²Ð¾Ð´Ð¾ÑÐ¿Ð°Ð´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0" name="Picture 6" descr="ÐÐ°ÑÑÐ¸Ð½ÐºÐ¸ Ð¿Ð¾ Ð·Ð°Ð¿ÑÐ¾ÑÑ ÑÐ¾ÑÐ¾ Ð½ÑÐ°Ð³Ð°ÑÑÑÐºÐ¾Ð³Ð¾ Ð²Ð¾Ð´Ð¾ÑÐ¿Ð°Ð´Ñ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8876967" cy="2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горь\AppData\Local\Microsoft\Windows\INetCache\IE\9Q4TLHWR\globe_PNG3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369002"/>
            <a:ext cx="1455713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87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Ð¾ÑÐ¾ Ð°ÑÑÐµÐ·Ð¸Ð°Ð½ÑÑÐºÐ¾Ð³Ð¾ Ð´Ð¶ÐµÑÐµ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05526" y="143786"/>
            <a:ext cx="8532948" cy="9701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Артезіанські басейни УКРАЇНИ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ÐÐ°ÑÑÐ¸Ð½ÐºÐ¸ Ð¿Ð¾ Ð·Ð°Ð¿ÑÐ¾ÑÑ ÐÑÑÐµÐ·ÑÐ°Ð½ÑÑÐºÑ Ð±Ð°ÑÐµÐ¹Ð½Ð¸ Ð£ÐºÑÐ°ÑÐ½Ð¸, ÑÐ¾ÑÐ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24710"/>
            <a:ext cx="8784975" cy="54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0551">
            <a:off x="7434498" y="4930721"/>
            <a:ext cx="864096" cy="12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43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Ð¾ÑÐ¾ Ð°ÑÑÐµÐ·Ð¸Ð°Ð½ÑÑÐºÐ¾Ð³Ð¾ Ð´Ð¶ÐµÑÐµ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174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31539" y="270637"/>
            <a:ext cx="8280920" cy="114214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ВИДИ ПІДЗЕМНИХ ВОД ЗА </a:t>
            </a:r>
            <a:r>
              <a:rPr lang="uk-UA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ТЕМПЕРАТУРОЮ:</a:t>
            </a:r>
            <a:endParaRPr lang="ru-RU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419358" y="1628800"/>
            <a:ext cx="3864610" cy="1908212"/>
          </a:xfrm>
          <a:prstGeom prst="wave">
            <a:avLst>
              <a:gd name="adj1" fmla="val 12500"/>
              <a:gd name="adj2" fmla="val -181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Arial Black" panose="020B0A04020102020204" pitchFamily="34" charset="0"/>
              </a:rPr>
              <a:t>п</a:t>
            </a:r>
            <a:r>
              <a:rPr lang="uk-UA" sz="2400" b="1" dirty="0" smtClean="0">
                <a:latin typeface="Arial Black" panose="020B0A04020102020204" pitchFamily="34" charset="0"/>
              </a:rPr>
              <a:t>ереохолоджені </a:t>
            </a:r>
            <a:r>
              <a:rPr lang="uk-UA" sz="2400" dirty="0">
                <a:latin typeface="Arial Black" panose="020B0A04020102020204" pitchFamily="34" charset="0"/>
              </a:rPr>
              <a:t>(нижче </a:t>
            </a:r>
            <a:r>
              <a:rPr lang="uk-UA" sz="2400" dirty="0" smtClean="0">
                <a:latin typeface="Arial Black" panose="020B0A04020102020204" pitchFamily="34" charset="0"/>
              </a:rPr>
              <a:t>0 </a:t>
            </a:r>
            <a:r>
              <a:rPr lang="ru-RU" sz="2400" baseline="30000" dirty="0">
                <a:latin typeface="Arial Black" panose="020B0A04020102020204" pitchFamily="34" charset="0"/>
              </a:rPr>
              <a:t>0</a:t>
            </a:r>
            <a:r>
              <a:rPr lang="uk-UA" sz="2400" dirty="0" smtClean="0">
                <a:latin typeface="Arial Black" panose="020B0A04020102020204" pitchFamily="34" charset="0"/>
              </a:rPr>
              <a:t>С)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4675988" y="1628800"/>
            <a:ext cx="3965173" cy="1908212"/>
          </a:xfrm>
          <a:prstGeom prst="wave">
            <a:avLst>
              <a:gd name="adj1" fmla="val 12500"/>
              <a:gd name="adj2" fmla="val -181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rial Black" panose="020B0A04020102020204" pitchFamily="34" charset="0"/>
              </a:rPr>
              <a:t>холодні (до  +20</a:t>
            </a:r>
            <a:r>
              <a:rPr lang="ru-RU" sz="2400" baseline="30000" dirty="0">
                <a:latin typeface="Arial Black" panose="020B0A04020102020204" pitchFamily="34" charset="0"/>
              </a:rPr>
              <a:t>0</a:t>
            </a:r>
            <a:r>
              <a:rPr lang="uk-UA" sz="2400" dirty="0">
                <a:latin typeface="Arial Black" panose="020B0A04020102020204" pitchFamily="34" charset="0"/>
              </a:rPr>
              <a:t> С</a:t>
            </a:r>
            <a:r>
              <a:rPr lang="uk-UA" sz="2400" dirty="0" smtClean="0">
                <a:latin typeface="Arial Black" panose="020B0A04020102020204" pitchFamily="34" charset="0"/>
              </a:rPr>
              <a:t>) 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453214" y="3861048"/>
            <a:ext cx="4008625" cy="2160240"/>
          </a:xfrm>
          <a:prstGeom prst="wave">
            <a:avLst>
              <a:gd name="adj1" fmla="val 12500"/>
              <a:gd name="adj2" fmla="val -181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Arial Black" panose="020B0A04020102020204" pitchFamily="34" charset="0"/>
              </a:rPr>
              <a:t>теплі</a:t>
            </a:r>
            <a:r>
              <a:rPr lang="uk-UA" sz="2400" dirty="0">
                <a:latin typeface="Arial Black" panose="020B0A04020102020204" pitchFamily="34" charset="0"/>
              </a:rPr>
              <a:t> (до + 37</a:t>
            </a:r>
            <a:r>
              <a:rPr lang="ru-RU" sz="2400" baseline="30000" dirty="0">
                <a:latin typeface="Arial Black" panose="020B0A04020102020204" pitchFamily="34" charset="0"/>
              </a:rPr>
              <a:t>0</a:t>
            </a:r>
            <a:r>
              <a:rPr lang="uk-UA" sz="2400" dirty="0">
                <a:latin typeface="Arial Black" panose="020B0A04020102020204" pitchFamily="34" charset="0"/>
              </a:rPr>
              <a:t>С)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4860031" y="4005064"/>
            <a:ext cx="3960441" cy="2097429"/>
          </a:xfrm>
          <a:prstGeom prst="wave">
            <a:avLst>
              <a:gd name="adj1" fmla="val 12500"/>
              <a:gd name="adj2" fmla="val -181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Arial Black" panose="020B0A04020102020204" pitchFamily="34" charset="0"/>
              </a:rPr>
              <a:t>термальні</a:t>
            </a:r>
            <a:r>
              <a:rPr lang="uk-UA" sz="2400" dirty="0">
                <a:latin typeface="Arial Black" panose="020B0A04020102020204" pitchFamily="34" charset="0"/>
              </a:rPr>
              <a:t> (понад + 37</a:t>
            </a:r>
            <a:r>
              <a:rPr lang="ru-RU" sz="2400" baseline="30000" dirty="0">
                <a:latin typeface="Arial Black" panose="020B0A04020102020204" pitchFamily="34" charset="0"/>
              </a:rPr>
              <a:t>0</a:t>
            </a:r>
            <a:r>
              <a:rPr lang="uk-UA" sz="2400" dirty="0">
                <a:latin typeface="Arial Black" panose="020B0A04020102020204" pitchFamily="34" charset="0"/>
              </a:rPr>
              <a:t> С). 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9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293">
            <a:off x="723424" y="682249"/>
            <a:ext cx="864096" cy="12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9918">
            <a:off x="8108832" y="3526972"/>
            <a:ext cx="864096" cy="12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43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Ð¾ÑÐ¾ Ð°ÑÑÐµÐ·Ð¸Ð°Ð½ÑÑÐºÐ¾Ð³Ð¾ Ð´Ð¶ÐµÑÐµ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ÐÐ°ÑÑÐ¸Ð½ÐºÐ¸ Ð¿Ð¾ Ð·Ð°Ð¿ÑÐ¾ÑÑ Ð¤Ð¾ÑÐ¾ ÐÐÐÐÐ ÐÐ¡Ð¢ÐÐÐÐ¯ Ð¢ÐÐ ÐÐÐÐ¬ÐÐÐ¥ ÐÐÐ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5733674"/>
            <a:ext cx="9144000" cy="11243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Утворення термальних вод</a:t>
            </a:r>
            <a:endParaRPr lang="ru-RU" sz="3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293">
            <a:off x="593738" y="4879215"/>
            <a:ext cx="864096" cy="12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49018">
            <a:off x="3662480" y="487252"/>
            <a:ext cx="864096" cy="12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43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Ð¾ÑÐ¾ Ð°ÑÑÐµÐ·Ð¸Ð°Ð½ÑÑÐºÐ¾Ð³Ð¾ Ð´Ð¶ÐµÑÐµ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161619"/>
            <a:ext cx="9144000" cy="14041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Використання термальних вод</a:t>
            </a:r>
            <a:endParaRPr lang="ru-RU" sz="3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843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158"/>
            <a:ext cx="9143999" cy="524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5" y="1772817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Закарпаття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293">
            <a:off x="900009" y="5478269"/>
            <a:ext cx="864096" cy="12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43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Ð¾ÑÐ¾ Ð°ÑÑÐµÐ·Ð¸Ð°Ð½ÑÑÐºÐ¾Ð³Ð¾ Ð´Ð¶ÐµÑÐµ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ÐÐ°ÑÑÐ¸Ð½ÐºÐ¸ Ð¿Ð¾ Ð·Ð°Ð¿ÑÐ¾ÑÑ Ð¢ÐµÑÐ¼Ð°Ð»ÑÐ½Ñ ÐµÐ»ÐµÐºÑÐ¾ÑÑÑÐ°Ð½ÑÑÑ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4" y="780"/>
            <a:ext cx="9161654" cy="685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6606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Arial Black" panose="020B0A04020102020204" pitchFamily="34" charset="0"/>
              </a:rPr>
              <a:t>Виробництво енергії на </a:t>
            </a:r>
          </a:p>
          <a:p>
            <a:r>
              <a:rPr lang="uk-UA" sz="2800" dirty="0" smtClean="0">
                <a:latin typeface="Arial Black" panose="020B0A04020102020204" pitchFamily="34" charset="0"/>
              </a:rPr>
              <a:t>термальних </a:t>
            </a:r>
            <a:r>
              <a:rPr lang="uk-UA" sz="2800" dirty="0">
                <a:latin typeface="Arial Black" panose="020B0A04020102020204" pitchFamily="34" charset="0"/>
              </a:rPr>
              <a:t>електростанціях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7783">
            <a:off x="7768811" y="108429"/>
            <a:ext cx="864096" cy="12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80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Ð¾ÑÐ¾ Ð°ÑÑÐµÐ·Ð¸Ð°Ð½ÑÑÐºÐ¾Ð³Ð¾ Ð´Ð¶ÐµÑÐµ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35966" y="332656"/>
            <a:ext cx="8280920" cy="172819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ВИДИ ПІДЗЕМНИХ ВОД ЗА ВМІСТОМ СОЛЕЙ</a:t>
            </a:r>
            <a:endParaRPr lang="ru-RU" sz="4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548582" y="2321369"/>
            <a:ext cx="3879402" cy="1694693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rial Black" panose="020B0A04020102020204" pitchFamily="34" charset="0"/>
              </a:rPr>
              <a:t>прісні (солей до1г/л</a:t>
            </a:r>
            <a:r>
              <a:rPr lang="uk-UA" sz="3200" dirty="0" smtClean="0">
                <a:latin typeface="Arial Black" panose="020B0A04020102020204" pitchFamily="34" charset="0"/>
              </a:rPr>
              <a:t>)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291364" y="4509118"/>
            <a:ext cx="4728908" cy="1728193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rial Black" panose="020B0A04020102020204" pitchFamily="34" charset="0"/>
              </a:rPr>
              <a:t>підземні розсоли (солей понад 50г/л</a:t>
            </a:r>
            <a:r>
              <a:rPr lang="uk-UA" sz="3200" dirty="0" smtClean="0">
                <a:latin typeface="Arial Black" panose="020B0A04020102020204" pitchFamily="34" charset="0"/>
              </a:rPr>
              <a:t>)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860032" y="2321369"/>
            <a:ext cx="3744416" cy="1711565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rial Black" panose="020B0A04020102020204" pitchFamily="34" charset="0"/>
              </a:rPr>
              <a:t>солонуваті (солей від 1г/л до 10г/л</a:t>
            </a:r>
            <a:r>
              <a:rPr lang="uk-UA" sz="3200" dirty="0" smtClean="0">
                <a:latin typeface="Arial Black" panose="020B0A04020102020204" pitchFamily="34" charset="0"/>
              </a:rPr>
              <a:t>)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293">
            <a:off x="953777" y="1191233"/>
            <a:ext cx="864096" cy="12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4331">
            <a:off x="2056235" y="5074737"/>
            <a:ext cx="864096" cy="12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33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Ð¾ÑÐ¾ Ð°ÑÑÐµÐ·Ð¸Ð°Ð½ÑÑÐºÐ¾Ð³Ð¾ Ð´Ð¶ÐµÑÐµ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611560" y="260647"/>
            <a:ext cx="7848872" cy="2852935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МІНЕРАЛЬНІ ВОДИ </a:t>
            </a:r>
            <a:r>
              <a:rPr lang="uk-UA" sz="2800" dirty="0" smtClean="0">
                <a:latin typeface="Arial Black" panose="020B0A04020102020204" pitchFamily="34" charset="0"/>
              </a:rPr>
              <a:t>–</a:t>
            </a:r>
          </a:p>
          <a:p>
            <a:pPr algn="ctr"/>
            <a:r>
              <a:rPr lang="uk-UA" sz="2800" dirty="0" smtClean="0">
                <a:latin typeface="Arial Black" panose="020B0A04020102020204" pitchFamily="34" charset="0"/>
              </a:rPr>
              <a:t> це солонуваті </a:t>
            </a:r>
            <a:r>
              <a:rPr lang="uk-UA" sz="2800" dirty="0">
                <a:latin typeface="Arial Black" panose="020B0A04020102020204" pitchFamily="34" charset="0"/>
              </a:rPr>
              <a:t>підземні води, що містять корисні речовини для </a:t>
            </a:r>
            <a:r>
              <a:rPr lang="uk-UA" sz="2800" dirty="0" smtClean="0">
                <a:latin typeface="Arial Black" panose="020B0A04020102020204" pitchFamily="34" charset="0"/>
              </a:rPr>
              <a:t>здоров’я людини. Мінеральні води </a:t>
            </a:r>
            <a:r>
              <a:rPr lang="uk-UA" sz="2800" dirty="0">
                <a:latin typeface="Arial Black" panose="020B0A04020102020204" pitchFamily="34" charset="0"/>
              </a:rPr>
              <a:t>використовують при  лікуванні різних хвороб. 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4" name="Picture 2" descr="ÐÐ°ÑÑÐ¸Ð½ÐºÐ¸ Ð¿Ð¾ Ð·Ð°Ð¿ÑÐ¾ÑÑ ÐÑÐ½ÐµÑÐ°Ð»ÑÐ½Ñ Ð²Ð¾Ð´Ð¸ - Ð¿Ð¾Ð½ÑÑÑ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" y="3230214"/>
            <a:ext cx="9143999" cy="362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293">
            <a:off x="593738" y="2266425"/>
            <a:ext cx="864096" cy="12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05986">
            <a:off x="7422694" y="2330654"/>
            <a:ext cx="864096" cy="12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43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Ð¾ÑÐ¾ Ð°ÑÑÐµÐ·Ð¸Ð°Ð½ÑÑÐºÐ¾Ð³Ð¾ Ð´Ð¶ÐµÑÐµ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4818" name="Picture 2" descr="http://restplace.com.ua/sites/default/files/styles/large/public/photos/sanatoriy_berezovskie_vody.jpg?itok=tFiRoN4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5633" cy="68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6534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БЕРЕЗІВСЬКІ МІНЕРАЛЬНІ ВОДИ- бальнеологічний курорт в Харківській області.</a:t>
            </a:r>
            <a:r>
              <a:rPr lang="vi-VN" sz="3200" dirty="0">
                <a:solidFill>
                  <a:srgbClr val="C00000"/>
                </a:solidFill>
              </a:rPr>
              <a:t> 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4820" name="Picture 4" descr="ÐÐ°ÑÑÐ¸Ð½ÐºÐ¸ Ð¿Ð¾ Ð·Ð°Ð¿ÑÐ¾ÑÑ ÑÐ¾ÑÐ¾ ÑÐ°Ð½Ð°ÑÐ¾ÑÑÐ¹ ÐºÑÑÐ¾ÑÑ Ð±ÐµÑÐµÐ·ÑÐ²ÑÑÐºÑ Ð¼ÑÐ½ÐµÑÐ°Ð»ÑÐ½Ñ Ð²Ð¾Ð´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92" y="2590179"/>
            <a:ext cx="3565029" cy="425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293">
            <a:off x="5562289" y="5453164"/>
            <a:ext cx="864096" cy="12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94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Ð¾ÑÐ¾ Ð°ÑÑÐµÐ·Ð¸Ð°Ð½ÑÑÐºÐ¾Ð³Ð¾ Ð´Ð¶ÐµÑÐµ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107504" y="116633"/>
            <a:ext cx="8856984" cy="2808312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rgbClr val="FF0000"/>
                </a:solidFill>
                <a:latin typeface="Arial Black" panose="020B0A04020102020204" pitchFamily="34" charset="0"/>
              </a:rPr>
              <a:t>Юний географе</a:t>
            </a:r>
            <a:r>
              <a:rPr lang="uk-UA" sz="2400" dirty="0">
                <a:latin typeface="Arial Black" panose="020B0A04020102020204" pitchFamily="34" charset="0"/>
              </a:rPr>
              <a:t>, підземна </a:t>
            </a:r>
            <a:r>
              <a:rPr lang="uk-UA" sz="2400" dirty="0" smtClean="0">
                <a:latin typeface="Arial Black" panose="020B0A04020102020204" pitchFamily="34" charset="0"/>
              </a:rPr>
              <a:t> </a:t>
            </a:r>
            <a:r>
              <a:rPr lang="uk-UA" sz="2400" dirty="0">
                <a:latin typeface="Arial Black" panose="020B0A04020102020204" pitchFamily="34" charset="0"/>
              </a:rPr>
              <a:t>трудівниця, не тільки просочується, накопичується, а </a:t>
            </a:r>
            <a:r>
              <a:rPr lang="uk-UA" sz="2400" dirty="0" smtClean="0">
                <a:latin typeface="Arial Black" panose="020B0A04020102020204" pitchFamily="34" charset="0"/>
              </a:rPr>
              <a:t>ще і </a:t>
            </a:r>
            <a:r>
              <a:rPr lang="uk-UA" sz="2400" dirty="0">
                <a:latin typeface="Arial Black" panose="020B0A04020102020204" pitchFamily="34" charset="0"/>
              </a:rPr>
              <a:t>розмиває, розчиняє гірські породи </a:t>
            </a:r>
            <a:r>
              <a:rPr lang="uk-UA" sz="2400" dirty="0" smtClean="0">
                <a:latin typeface="Arial Black" panose="020B0A04020102020204" pitchFamily="34" charset="0"/>
              </a:rPr>
              <a:t>в </a:t>
            </a:r>
            <a:r>
              <a:rPr lang="uk-UA" sz="2400" dirty="0">
                <a:latin typeface="Arial Black" panose="020B0A04020102020204" pitchFamily="34" charset="0"/>
              </a:rPr>
              <a:t>земній корі. В легкорозчинних гірських породах, таких як гіпси, солі, вапняки, підземна –трудівниця утворює – печери, підземні </a:t>
            </a:r>
            <a:r>
              <a:rPr lang="uk-UA" sz="2400" dirty="0" smtClean="0">
                <a:latin typeface="Arial Black" panose="020B0A04020102020204" pitchFamily="34" charset="0"/>
              </a:rPr>
              <a:t>борозни </a:t>
            </a:r>
            <a:r>
              <a:rPr lang="uk-UA" sz="2800" dirty="0" smtClean="0">
                <a:latin typeface="Arial Black" panose="020B0A04020102020204" pitchFamily="34" charset="0"/>
              </a:rPr>
              <a:t>тощо</a:t>
            </a:r>
            <a:r>
              <a:rPr lang="uk-UA" sz="2800" dirty="0"/>
              <a:t>.</a:t>
            </a:r>
            <a:endParaRPr lang="ru-RU" sz="2800" dirty="0"/>
          </a:p>
        </p:txBody>
      </p:sp>
      <p:pic>
        <p:nvPicPr>
          <p:cNvPr id="6" name="Picture 2" descr="ÐÐ°Ð¹Ð´Ð¾Ð²ÑÐ° Ð² Ð£ÐºÑÐ°ÑÐ½Ñ Ð¿ÐµÑÐµÑÐ° â ÐÐ¿ÑÐ¸Ð¼ÑÑÑÐ¸ÑÐ½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59"/>
            <a:ext cx="9144000" cy="378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293">
            <a:off x="437277" y="2659935"/>
            <a:ext cx="432048" cy="81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63821">
            <a:off x="7830184" y="5408539"/>
            <a:ext cx="864096" cy="12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46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Ð¾ÑÐ¾ Ð°ÑÑÐµÐ·Ð¸Ð°Ð½ÑÑÐºÐ¾Ð³Ð¾ Ð´Ð¶ÐµÑÐµ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31"/>
            <a:ext cx="925201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3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latin typeface="Arial Black" panose="020B0A04020102020204" pitchFamily="34" charset="0"/>
              </a:rPr>
              <a:t>Найдовша в Європі та друга в світі </a:t>
            </a:r>
            <a:r>
              <a:rPr lang="uk-UA" sz="3600" dirty="0" smtClean="0">
                <a:latin typeface="Arial Black" panose="020B0A04020102020204" pitchFamily="34" charset="0"/>
              </a:rPr>
              <a:t>Оптимістична печера </a:t>
            </a:r>
            <a:r>
              <a:rPr lang="uk-UA" sz="3600" dirty="0">
                <a:latin typeface="Arial Black" panose="020B0A04020102020204" pitchFamily="34" charset="0"/>
              </a:rPr>
              <a:t>(Україна)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293">
            <a:off x="984726" y="5205492"/>
            <a:ext cx="864096" cy="123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43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Ð¾ÑÐ¾ Ð°ÑÑÐµÐ·Ð¸Ð°Ð½ÑÑÐºÐ¾Ð³Ð¾ Ð´Ð¶ÐµÑÐµ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Игорь\Pictures\грамота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3999" cy="5976665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27584" y="836712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  <a:p>
            <a:pPr algn="ctr"/>
            <a:r>
              <a:rPr lang="uk-UA" sz="4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Урок </a:t>
            </a:r>
            <a:r>
              <a:rPr lang="en-US" sz="40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11</a:t>
            </a:r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/>
            </a:r>
            <a:b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</a:br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Підземні води, умови їх утворення і залягання в земній корі. Термальні і мінеральні води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09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¼Ð°Ð¼Ð¾Ð½ÑÐ¾Ð²Ð° Ð¿ÐµÑÐµÑÐ° Ð² Ð¿ÑÐ²Ð½ÑÑÐ½ÑÐ¹ Ð°Ð¼ÐµÑÐ¸Ñ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5"/>
            <a:ext cx="9184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60648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latin typeface="Arial Black" panose="020B0A04020102020204" pitchFamily="34" charset="0"/>
              </a:rPr>
              <a:t>В Північній Америці в США утворилася найглибша печера світу – Флінт – Рідж –</a:t>
            </a:r>
            <a:r>
              <a:rPr lang="uk-UA" sz="3600" dirty="0" smtClean="0">
                <a:latin typeface="Arial Black" panose="020B0A04020102020204" pitchFamily="34" charset="0"/>
              </a:rPr>
              <a:t>Мамонтова.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60254" flipV="1">
            <a:off x="5683545" y="4768749"/>
            <a:ext cx="432048" cy="50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3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Ð¾ÑÐ¾ Ð°ÑÑÐµÐ·Ð¸Ð°Ð½ÑÑÐºÐ¾Ð³Ð¾ Ð´Ð¶ÐµÑÐµ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339449" y="116633"/>
            <a:ext cx="8428589" cy="1872207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Arial Black" panose="020B0A04020102020204" pitchFamily="34" charset="0"/>
              </a:rPr>
              <a:t>Підсумуємо нашу роботу, </a:t>
            </a:r>
          </a:p>
          <a:p>
            <a:pPr algn="ctr"/>
            <a:r>
              <a:rPr lang="uk-UA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юний географе!</a:t>
            </a:r>
          </a:p>
          <a:p>
            <a:pPr algn="ctr"/>
            <a:r>
              <a:rPr lang="uk-UA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Сьогодні ти навчився:</a:t>
            </a:r>
            <a:endParaRPr lang="ru-RU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39448" y="2132857"/>
            <a:ext cx="8625039" cy="4464496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називати</a:t>
            </a:r>
            <a:r>
              <a:rPr lang="uk-UA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800" i="1" dirty="0" smtClean="0">
                <a:latin typeface="Arial Black" panose="020B0A04020102020204" pitchFamily="34" charset="0"/>
              </a:rPr>
              <a:t> </a:t>
            </a:r>
            <a:r>
              <a:rPr lang="uk-UA" sz="2800" dirty="0" smtClean="0">
                <a:latin typeface="Arial Black" panose="020B0A04020102020204" pitchFamily="34" charset="0"/>
              </a:rPr>
              <a:t>суттєві </a:t>
            </a:r>
            <a:r>
              <a:rPr lang="uk-UA" sz="2800" dirty="0">
                <a:latin typeface="Arial Black" panose="020B0A04020102020204" pitchFamily="34" charset="0"/>
              </a:rPr>
              <a:t>ознаки поняття «підземні води»;</a:t>
            </a:r>
            <a:endParaRPr lang="ru-RU" sz="2800" dirty="0">
              <a:latin typeface="Arial Black" panose="020B0A040201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пояснювати</a:t>
            </a:r>
            <a:r>
              <a:rPr lang="uk-UA" sz="2800" i="1" dirty="0">
                <a:latin typeface="Arial Black" panose="020B0A04020102020204" pitchFamily="34" charset="0"/>
              </a:rPr>
              <a:t> </a:t>
            </a:r>
            <a:r>
              <a:rPr lang="uk-UA" sz="2800" dirty="0">
                <a:latin typeface="Arial Black" panose="020B0A04020102020204" pitchFamily="34" charset="0"/>
              </a:rPr>
              <a:t>умови утворення та залягання підземних вод</a:t>
            </a:r>
            <a:r>
              <a:rPr lang="uk-UA" sz="2800" dirty="0" smtClean="0">
                <a:latin typeface="Arial Black" panose="020B0A04020102020204" pitchFamily="34" charset="0"/>
              </a:rPr>
              <a:t>;</a:t>
            </a:r>
            <a:endParaRPr lang="ru-RU" sz="2800" dirty="0">
              <a:latin typeface="Arial Black" panose="020B0A040201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в</a:t>
            </a:r>
            <a:r>
              <a:rPr lang="uk-UA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изначати</a:t>
            </a:r>
            <a:r>
              <a:rPr lang="uk-UA" sz="2800" b="1" i="1" dirty="0" smtClean="0">
                <a:latin typeface="Arial Black" panose="020B0A04020102020204" pitchFamily="34" charset="0"/>
              </a:rPr>
              <a:t> </a:t>
            </a:r>
            <a:r>
              <a:rPr lang="uk-UA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і розрізняти </a:t>
            </a:r>
            <a:r>
              <a:rPr lang="uk-UA" sz="2800" dirty="0" smtClean="0">
                <a:latin typeface="Arial Black" panose="020B0A04020102020204" pitchFamily="34" charset="0"/>
              </a:rPr>
              <a:t>типи </a:t>
            </a:r>
            <a:r>
              <a:rPr lang="uk-UA" sz="2800" dirty="0">
                <a:latin typeface="Arial Black" panose="020B0A04020102020204" pitchFamily="34" charset="0"/>
              </a:rPr>
              <a:t>підземних вод</a:t>
            </a:r>
            <a:r>
              <a:rPr lang="uk-UA" sz="2800" dirty="0" smtClean="0">
                <a:latin typeface="Arial Black" panose="020B0A04020102020204" pitchFamily="34" charset="0"/>
              </a:rPr>
              <a:t>;</a:t>
            </a:r>
            <a:r>
              <a:rPr lang="uk-UA" sz="2800" b="1" i="1" dirty="0" smtClean="0">
                <a:latin typeface="Arial Black" panose="020B0A04020102020204" pitchFamily="34" charset="0"/>
              </a:rPr>
              <a:t> </a:t>
            </a:r>
            <a:endParaRPr lang="ru-RU" sz="2800" dirty="0">
              <a:latin typeface="Arial Black" panose="020B0A040201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оцінювати</a:t>
            </a:r>
            <a:r>
              <a:rPr lang="uk-UA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800" i="1" dirty="0" smtClean="0">
                <a:latin typeface="Arial Black" panose="020B0A04020102020204" pitchFamily="34" charset="0"/>
              </a:rPr>
              <a:t> </a:t>
            </a:r>
            <a:r>
              <a:rPr lang="uk-UA" sz="2800" dirty="0">
                <a:latin typeface="Arial Black" panose="020B0A04020102020204" pitchFamily="34" charset="0"/>
              </a:rPr>
              <a:t>роль води для життєдіяльності людини та використання мінеральних і термальних вод у </a:t>
            </a:r>
            <a:r>
              <a:rPr lang="uk-UA" sz="2800" dirty="0" smtClean="0">
                <a:latin typeface="Arial Black" panose="020B0A04020102020204" pitchFamily="34" charset="0"/>
              </a:rPr>
              <a:t>господарстві. </a:t>
            </a:r>
            <a:endParaRPr lang="uk-UA" sz="28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293">
            <a:off x="609657" y="970281"/>
            <a:ext cx="864096" cy="12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5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Ð¾ÑÐ¾ Ð°ÑÑÐµÐ·Ð¸Ð°Ð½ÑÑÐºÐ¾Ð³Ð¾ Ð´Ð¶ÐµÑÐµ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" y="-20459"/>
            <a:ext cx="9130179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5036" y="2967335"/>
            <a:ext cx="6833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ДЯКУЮ ЗА УВАГУ</a:t>
            </a:r>
            <a:r>
              <a:rPr lang="uk-UA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293">
            <a:off x="4482169" y="3100904"/>
            <a:ext cx="864096" cy="12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57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Ð¾ÑÐ¾ Ð°ÑÑÐµÐ·Ð¸Ð°Ð½ÑÑÐºÐ¾Ð³Ð¾ Ð´Ð¶ÐµÑÐµ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218682" y="1628801"/>
            <a:ext cx="8706633" cy="5068340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називати</a:t>
            </a:r>
            <a:r>
              <a:rPr lang="uk-UA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800" i="1" dirty="0" smtClean="0">
                <a:latin typeface="Arial Black" panose="020B0A04020102020204" pitchFamily="34" charset="0"/>
              </a:rPr>
              <a:t> </a:t>
            </a:r>
            <a:r>
              <a:rPr lang="uk-UA" sz="2800" dirty="0" smtClean="0">
                <a:latin typeface="Arial Black" panose="020B0A04020102020204" pitchFamily="34" charset="0"/>
              </a:rPr>
              <a:t>суттєві </a:t>
            </a:r>
            <a:r>
              <a:rPr lang="uk-UA" sz="2800" dirty="0">
                <a:latin typeface="Arial Black" panose="020B0A04020102020204" pitchFamily="34" charset="0"/>
              </a:rPr>
              <a:t>ознаки поняття «підземні води»;</a:t>
            </a:r>
            <a:endParaRPr lang="ru-RU" sz="2800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пояснювати</a:t>
            </a:r>
            <a:r>
              <a:rPr lang="uk-UA" sz="2800" i="1" dirty="0">
                <a:latin typeface="Arial Black" panose="020B0A04020102020204" pitchFamily="34" charset="0"/>
              </a:rPr>
              <a:t> </a:t>
            </a:r>
            <a:r>
              <a:rPr lang="uk-UA" sz="2800" dirty="0">
                <a:latin typeface="Arial Black" panose="020B0A04020102020204" pitchFamily="34" charset="0"/>
              </a:rPr>
              <a:t>умови утворення та залягання підземних вод</a:t>
            </a:r>
            <a:r>
              <a:rPr lang="uk-UA" sz="2800" dirty="0" smtClean="0">
                <a:latin typeface="Arial Black" panose="020B0A04020102020204" pitchFamily="34" charset="0"/>
              </a:rPr>
              <a:t>;</a:t>
            </a:r>
            <a:endParaRPr lang="ru-RU" sz="2800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в</a:t>
            </a:r>
            <a:r>
              <a:rPr lang="uk-UA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изначати</a:t>
            </a:r>
            <a:r>
              <a:rPr lang="uk-UA" sz="2800" b="1" i="1" dirty="0" smtClean="0">
                <a:latin typeface="Arial Black" panose="020B0A04020102020204" pitchFamily="34" charset="0"/>
              </a:rPr>
              <a:t> </a:t>
            </a:r>
            <a:r>
              <a:rPr lang="uk-UA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і розрізняти </a:t>
            </a:r>
            <a:r>
              <a:rPr lang="uk-UA" sz="2800" dirty="0" smtClean="0">
                <a:latin typeface="Arial Black" panose="020B0A04020102020204" pitchFamily="34" charset="0"/>
              </a:rPr>
              <a:t>типи підземних </a:t>
            </a:r>
            <a:r>
              <a:rPr lang="uk-UA" sz="2800" dirty="0">
                <a:latin typeface="Arial Black" panose="020B0A04020102020204" pitchFamily="34" charset="0"/>
              </a:rPr>
              <a:t>вод</a:t>
            </a:r>
            <a:r>
              <a:rPr lang="uk-UA" sz="2800" dirty="0" smtClean="0">
                <a:latin typeface="Arial Black" panose="020B0A04020102020204" pitchFamily="34" charset="0"/>
              </a:rPr>
              <a:t>;</a:t>
            </a:r>
            <a:r>
              <a:rPr lang="uk-UA" sz="2800" b="1" i="1" dirty="0" smtClean="0">
                <a:latin typeface="Arial Black" panose="020B0A04020102020204" pitchFamily="34" charset="0"/>
              </a:rPr>
              <a:t> </a:t>
            </a:r>
            <a:endParaRPr lang="ru-RU" sz="2800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оцінювати</a:t>
            </a:r>
            <a:r>
              <a:rPr lang="uk-UA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800" i="1" dirty="0" smtClean="0">
                <a:latin typeface="Arial Black" panose="020B0A04020102020204" pitchFamily="34" charset="0"/>
              </a:rPr>
              <a:t> </a:t>
            </a:r>
            <a:r>
              <a:rPr lang="uk-UA" sz="2800" dirty="0">
                <a:latin typeface="Arial Black" panose="020B0A04020102020204" pitchFamily="34" charset="0"/>
              </a:rPr>
              <a:t>роль води для життєдіяльності людини та використання мінеральних і термальних вод у господарській </a:t>
            </a:r>
            <a:r>
              <a:rPr lang="uk-UA" sz="2800" dirty="0" smtClean="0">
                <a:latin typeface="Arial Black" panose="020B0A04020102020204" pitchFamily="34" charset="0"/>
              </a:rPr>
              <a:t>діяльності</a:t>
            </a:r>
            <a:r>
              <a:rPr lang="uk-UA" sz="2800" dirty="0">
                <a:latin typeface="Arial Black" panose="020B0A04020102020204" pitchFamily="34" charset="0"/>
              </a:rPr>
              <a:t>.</a:t>
            </a:r>
            <a:r>
              <a:rPr lang="uk-UA" sz="2800" dirty="0" smtClean="0">
                <a:latin typeface="Arial Black" panose="020B0A04020102020204" pitchFamily="34" charset="0"/>
              </a:rPr>
              <a:t> </a:t>
            </a:r>
            <a:endParaRPr lang="uk-UA" sz="28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1539" y="270637"/>
            <a:ext cx="8280920" cy="12141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Любий </a:t>
            </a:r>
            <a:r>
              <a:rPr lang="uk-UA" sz="32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юний географе</a:t>
            </a:r>
            <a:r>
              <a:rPr lang="uk-UA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endParaRPr lang="ru-RU" sz="32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На цьому уроці ти навчишся…</a:t>
            </a:r>
            <a:endParaRPr lang="ru-RU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07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Ð¾ÑÐ¾ Ð°ÑÑÐµÐ·Ð¸Ð°Ð½ÑÑÐºÐ¾Ð³Ð¾ Ð´Ð¶ÐµÑÐµ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16632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Юний </a:t>
            </a:r>
            <a:r>
              <a:rPr lang="uk-UA" sz="3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географе, </a:t>
            </a:r>
            <a:r>
              <a:rPr lang="uk-UA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згадай </a:t>
            </a:r>
            <a:r>
              <a:rPr lang="uk-UA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героїню </a:t>
            </a:r>
            <a:r>
              <a:rPr lang="uk-UA" sz="3600" dirty="0">
                <a:solidFill>
                  <a:srgbClr val="002060"/>
                </a:solidFill>
                <a:latin typeface="Arial Black" panose="020B0A04020102020204" pitchFamily="34" charset="0"/>
              </a:rPr>
              <a:t>- трудівницю світового кругообігу</a:t>
            </a:r>
            <a:r>
              <a:rPr lang="uk-UA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  <a:p>
            <a:endParaRPr lang="uk-UA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uk-UA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Сьогодні </a:t>
            </a:r>
            <a:r>
              <a:rPr lang="uk-UA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на уроці, вона буде працювати в порах, в товщах гірських порід.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8939">
            <a:off x="7524328" y="692696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061">
            <a:off x="673865" y="4906160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0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Ð¾ÑÐ¾ Ð°ÑÑÐµÐ·Ð¸Ð°Ð½ÑÑÐºÐ¾Ð³Ð¾ Ð´Ð¶ÐµÑÐµ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35966" y="692696"/>
            <a:ext cx="8280920" cy="525658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Підземні води </a:t>
            </a:r>
            <a:r>
              <a:rPr lang="uk-UA" sz="4000" b="1" dirty="0">
                <a:latin typeface="Arial Black" panose="020B0A04020102020204" pitchFamily="34" charset="0"/>
              </a:rPr>
              <a:t>– це води, які залягають в тріщинах та пустотах гірських порід до глибини 12-16км в рідкому, твердому та газоподібному стані.</a:t>
            </a:r>
            <a:endParaRPr lang="ru-RU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8939">
            <a:off x="1321937" y="-99392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8558">
            <a:off x="7744192" y="4401769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43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Ð¾ÑÐ¾ Ð°ÑÑÐµÐ·Ð¸Ð°Ð½ÑÑÐºÐ¾Ð³Ð¾ Ð´Ð¶ÐµÑÐµ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35966" y="260648"/>
            <a:ext cx="8280920" cy="208823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Юний географе, </a:t>
            </a:r>
            <a:r>
              <a:rPr lang="uk-UA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які головні умови утворення підземних вод?</a:t>
            </a:r>
            <a:endParaRPr lang="ru-RU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20072" y="2631725"/>
            <a:ext cx="3541936" cy="36724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Залягання </a:t>
            </a:r>
            <a:r>
              <a:rPr lang="uk-UA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водопрони-кних </a:t>
            </a:r>
            <a:r>
              <a:rPr lang="uk-UA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шарів гірських </a:t>
            </a:r>
            <a:r>
              <a:rPr lang="uk-UA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порід</a:t>
            </a:r>
            <a:r>
              <a:rPr lang="uk-UA" sz="32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2654860"/>
            <a:ext cx="3456384" cy="362613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Достатня кількість </a:t>
            </a:r>
            <a:r>
              <a:rPr lang="uk-UA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атмосфер-них </a:t>
            </a:r>
            <a:r>
              <a:rPr lang="uk-UA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опадів.</a:t>
            </a:r>
          </a:p>
        </p:txBody>
      </p:sp>
      <p:pic>
        <p:nvPicPr>
          <p:cNvPr id="8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8939">
            <a:off x="241816" y="1983417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9522">
            <a:off x="7293165" y="1082320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7526">
            <a:off x="5206176" y="4724782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43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Ð¾ÑÐ¾ Ð°ÑÑÐµÐ·Ð¸Ð°Ð½ÑÑÐºÐ¾Ð³Ð¾ Ð´Ð¶ÐµÑÐµ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40599" y="1772816"/>
            <a:ext cx="8280920" cy="48245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47" y="2060848"/>
            <a:ext cx="7416823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4593">
            <a:off x="7488507" y="945018"/>
            <a:ext cx="864096" cy="174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670">
            <a:off x="329098" y="5164815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72099" y="129777"/>
            <a:ext cx="8685501" cy="12473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ВИДИ ПІДЗЕМНИХ ВОД ЗА УМОВАМИ ЗАЛЯГАННЯ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5244">
            <a:off x="618382" y="-63384"/>
            <a:ext cx="864096" cy="174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43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Ð¾ÑÐ¾ Ð°ÑÑÐµÐ·Ð¸Ð°Ð½ÑÑÐºÐ¾Ð³Ð¾ Ð´Ð¶ÐµÑÐµ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89317" y="1439814"/>
            <a:ext cx="8565366" cy="5400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uk-UA" sz="2400" b="1" i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just"/>
            <a:endParaRPr lang="uk-UA" sz="2400" b="1" i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uk-UA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Верховодка </a:t>
            </a:r>
            <a:r>
              <a:rPr lang="uk-UA" sz="2400" dirty="0">
                <a:solidFill>
                  <a:srgbClr val="FF0000"/>
                </a:solidFill>
                <a:latin typeface="Arial Black" panose="020B0A04020102020204" pitchFamily="34" charset="0"/>
              </a:rPr>
              <a:t>– </a:t>
            </a:r>
            <a:r>
              <a:rPr lang="uk-UA" sz="2400" dirty="0">
                <a:latin typeface="Arial Black" panose="020B0A04020102020204" pitchFamily="34" charset="0"/>
              </a:rPr>
              <a:t>це сезонна вода, яка з’являється після сильних дощів і танення снігу, рівень якої протягом року змінюється, а в тривалу посуху зникає. </a:t>
            </a:r>
            <a:endParaRPr lang="uk-UA" sz="2400" dirty="0" smtClean="0">
              <a:latin typeface="Arial Black" panose="020B0A04020102020204" pitchFamily="34" charset="0"/>
            </a:endParaRPr>
          </a:p>
          <a:p>
            <a:pPr algn="just"/>
            <a:r>
              <a:rPr lang="uk-UA" sz="24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Ґрунтові води, </a:t>
            </a:r>
            <a:r>
              <a:rPr lang="uk-UA" sz="2400" dirty="0" smtClean="0">
                <a:latin typeface="Arial Black" panose="020B0A04020102020204" pitchFamily="34" charset="0"/>
              </a:rPr>
              <a:t>які залягають на першому водоносному шарі.</a:t>
            </a:r>
          </a:p>
          <a:p>
            <a:pPr algn="just"/>
            <a:r>
              <a:rPr lang="uk-UA" sz="2400" i="1" dirty="0" smtClean="0">
                <a:latin typeface="Arial Black" panose="020B0A04020102020204" pitchFamily="34" charset="0"/>
              </a:rPr>
              <a:t> </a:t>
            </a:r>
            <a:r>
              <a:rPr lang="uk-UA" sz="24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Міжпластові води </a:t>
            </a:r>
            <a:r>
              <a:rPr lang="uk-UA" sz="2400" dirty="0" smtClean="0">
                <a:latin typeface="Arial Black" panose="020B0A04020102020204" pitchFamily="34" charset="0"/>
              </a:rPr>
              <a:t>– води, які </a:t>
            </a:r>
            <a:r>
              <a:rPr lang="uk-UA" sz="2400" dirty="0">
                <a:latin typeface="Arial Black" panose="020B0A04020102020204" pitchFamily="34" charset="0"/>
              </a:rPr>
              <a:t>залягають у водоносному шарі між двома водотривкими </a:t>
            </a:r>
            <a:r>
              <a:rPr lang="uk-UA" sz="2400" dirty="0" smtClean="0">
                <a:latin typeface="Arial Black" panose="020B0A04020102020204" pitchFamily="34" charset="0"/>
              </a:rPr>
              <a:t>шарами. </a:t>
            </a:r>
            <a:r>
              <a:rPr lang="uk-UA" sz="2400" dirty="0">
                <a:latin typeface="Arial Black" panose="020B0A04020102020204" pitchFamily="34" charset="0"/>
              </a:rPr>
              <a:t>Ці води в природі є </a:t>
            </a:r>
            <a:r>
              <a:rPr lang="uk-UA" sz="2400" dirty="0" smtClean="0">
                <a:latin typeface="Arial Black" panose="020B0A04020102020204" pitchFamily="34" charset="0"/>
              </a:rPr>
              <a:t>найчистішими.</a:t>
            </a:r>
          </a:p>
          <a:p>
            <a:r>
              <a:rPr lang="uk-UA" sz="2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Артезіанські води </a:t>
            </a:r>
            <a:r>
              <a:rPr lang="uk-UA" sz="2400" b="1" dirty="0">
                <a:latin typeface="Arial Black" panose="020B0A04020102020204" pitchFamily="34" charset="0"/>
              </a:rPr>
              <a:t>–це напорні підземні води, які розташовані </a:t>
            </a:r>
            <a:r>
              <a:rPr lang="uk-UA" sz="2400" b="1" dirty="0" smtClean="0">
                <a:latin typeface="Arial Black" panose="020B0A04020102020204" pitchFamily="34" charset="0"/>
              </a:rPr>
              <a:t>у </a:t>
            </a:r>
            <a:r>
              <a:rPr lang="uk-UA" sz="2400" b="1" dirty="0">
                <a:latin typeface="Arial Black" panose="020B0A04020102020204" pitchFamily="34" charset="0"/>
              </a:rPr>
              <a:t>водоносних шарах ґрунту між водонепроникними </a:t>
            </a:r>
            <a:r>
              <a:rPr lang="uk-UA" sz="2400" b="1" dirty="0" smtClean="0">
                <a:latin typeface="Arial Black" panose="020B0A04020102020204" pitchFamily="34" charset="0"/>
              </a:rPr>
              <a:t>шарами</a:t>
            </a:r>
            <a:r>
              <a:rPr lang="uk-UA" sz="2400" b="1" dirty="0">
                <a:latin typeface="Arial Black" panose="020B0A04020102020204" pitchFamily="34" charset="0"/>
              </a:rPr>
              <a:t> </a:t>
            </a:r>
            <a:r>
              <a:rPr lang="uk-UA" sz="2400" b="1" dirty="0" smtClean="0">
                <a:latin typeface="Arial Black" panose="020B0A04020102020204" pitchFamily="34" charset="0"/>
              </a:rPr>
              <a:t>гірських порід.</a:t>
            </a:r>
            <a:endParaRPr lang="ru-RU" sz="2400" dirty="0">
              <a:latin typeface="Arial Black" panose="020B0A04020102020204" pitchFamily="34" charset="0"/>
            </a:endParaRPr>
          </a:p>
          <a:p>
            <a:endParaRPr lang="uk-UA" sz="2400" dirty="0">
              <a:latin typeface="Arial Black" panose="020B0A04020102020204" pitchFamily="34" charset="0"/>
            </a:endParaRPr>
          </a:p>
          <a:p>
            <a:r>
              <a:rPr lang="uk-UA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82" y="172750"/>
            <a:ext cx="8685501" cy="102400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ВИДИ ПІДЗЕМНИХ ВОД ЗА УМОВАМИ ЗАЛЯГАННЯ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293">
            <a:off x="657735" y="381568"/>
            <a:ext cx="864096" cy="12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7626">
            <a:off x="8002807" y="5634025"/>
            <a:ext cx="594663" cy="116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43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Ð¾ÑÐ¾ Ð°ÑÑÐµÐ·Ð¸Ð°Ð½ÑÑÐºÐ¾Ð³Ð¾ Ð´Ð¶ÐµÑÐµ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7504" y="116633"/>
            <a:ext cx="8784976" cy="144016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 Джерело </a:t>
            </a:r>
            <a:r>
              <a:rPr lang="uk-UA" sz="2800" b="1" dirty="0">
                <a:latin typeface="Arial Black" panose="020B0A04020102020204" pitchFamily="34" charset="0"/>
              </a:rPr>
              <a:t>– </a:t>
            </a:r>
            <a:r>
              <a:rPr lang="uk-UA" sz="2800" dirty="0">
                <a:latin typeface="Arial Black" panose="020B0A04020102020204" pitchFamily="34" charset="0"/>
              </a:rPr>
              <a:t>природний, самочинний  сконцентрований вихід підземних вод на земну поверхню</a:t>
            </a:r>
            <a:r>
              <a:rPr lang="uk-UA" sz="2800" dirty="0"/>
              <a:t>.</a:t>
            </a:r>
            <a:endParaRPr lang="ru-RU" sz="2800" dirty="0"/>
          </a:p>
        </p:txBody>
      </p:sp>
      <p:pic>
        <p:nvPicPr>
          <p:cNvPr id="2253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0" y="1556793"/>
            <a:ext cx="4574410" cy="530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7290">
            <a:off x="8015780" y="1153532"/>
            <a:ext cx="864096" cy="12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3"/>
            <a:ext cx="4572000" cy="530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932">
            <a:off x="745874" y="4762145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293">
            <a:off x="7578512" y="1170198"/>
            <a:ext cx="864096" cy="12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43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731</TotalTime>
  <Words>474</Words>
  <Application>Microsoft Office PowerPoint</Application>
  <PresentationFormat>Экран (4:3)</PresentationFormat>
  <Paragraphs>61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50</cp:revision>
  <dcterms:created xsi:type="dcterms:W3CDTF">2018-08-06T17:38:28Z</dcterms:created>
  <dcterms:modified xsi:type="dcterms:W3CDTF">2018-09-24T17:37:12Z</dcterms:modified>
</cp:coreProperties>
</file>