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323" r:id="rId2"/>
    <p:sldId id="294" r:id="rId3"/>
    <p:sldId id="293" r:id="rId4"/>
    <p:sldId id="297" r:id="rId5"/>
    <p:sldId id="290" r:id="rId6"/>
    <p:sldId id="295" r:id="rId7"/>
    <p:sldId id="296" r:id="rId8"/>
    <p:sldId id="301" r:id="rId9"/>
    <p:sldId id="310" r:id="rId10"/>
    <p:sldId id="311" r:id="rId11"/>
    <p:sldId id="308" r:id="rId12"/>
    <p:sldId id="313" r:id="rId13"/>
    <p:sldId id="306" r:id="rId14"/>
    <p:sldId id="304" r:id="rId15"/>
    <p:sldId id="316" r:id="rId16"/>
    <p:sldId id="320" r:id="rId17"/>
    <p:sldId id="307" r:id="rId18"/>
    <p:sldId id="314" r:id="rId19"/>
    <p:sldId id="317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s://uk.wikipedia.org/wiki/%D0%A4%D0%B0%D0%B9%D0%BB:Frozenground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Ð»Ð°Ð½ÐµÑÐ° ÐÐµÐ¼Ð»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2304256" cy="2505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5575" y="3176819"/>
            <a:ext cx="8876967" cy="34163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ГЕОГРАФІЯ</a:t>
            </a:r>
          </a:p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6клас</a:t>
            </a:r>
          </a:p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Гідросфера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4" descr="ÐÐ°ÑÑÐ¸Ð½ÐºÐ¸ Ð¿Ð¾ Ð·Ð°Ð¿ÑÐ¾ÑÑ ÑÐ¾ÑÐ¾ Ð½ÑÐ°Ð³Ð°ÑÑÑÐºÐ¾Ð³Ð¾ Ð²Ð¾Ð´Ð¾ÑÐ¿Ð°Ð´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ÑÐ¾ÑÐ¾ Ð½ÑÐ°Ð³Ð°ÑÑÑÐºÐ¾Ð³Ð¾ Ð²Ð¾Ð´Ð¾ÑÐ¿Ð°Ð´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76967" cy="2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AppData\Local\Microsoft\Windows\INetCache\IE\9Q4TLHWR\globe_PNG3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87" y="5633863"/>
            <a:ext cx="1455713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2"/>
            <a:ext cx="9216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Гірський льодовик під дією власної маси сповзає вниз долиною. </a:t>
            </a:r>
            <a:endParaRPr lang="uk-UA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результаті руху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виконує 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три роботи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руйнує;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переносе;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відкладає 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нижче снігової лінії 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морену –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льодовикові відклади. </a:t>
            </a:r>
            <a:endParaRPr lang="uk-UA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5" descr="0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>
            <a:fillRect/>
          </a:stretch>
        </p:blipFill>
        <p:spPr bwMode="auto">
          <a:xfrm>
            <a:off x="72197" y="3429000"/>
            <a:ext cx="59766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 rot="1290730">
            <a:off x="1181076" y="5224144"/>
            <a:ext cx="733175" cy="252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6408">
            <a:off x="5772985" y="5600903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34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" y="0"/>
            <a:ext cx="920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Покривні 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льодовики утворюються на 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рівнинах – Антарктида, Гренландія. 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Покривні 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льодовики покривають поверхню суходолу, утворюються у полярних широтах, мають форму куполу, товщиною більше 3000м.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0" descr="Северный Ледовитый океан 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2" t="34755" r="49568" b="17377"/>
          <a:stretch>
            <a:fillRect/>
          </a:stretch>
        </p:blipFill>
        <p:spPr bwMode="auto">
          <a:xfrm>
            <a:off x="4283968" y="2938304"/>
            <a:ext cx="4752528" cy="387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131">
            <a:off x="172727" y="5439103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79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tarkt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17"/>
          <a:stretch>
            <a:fillRect/>
          </a:stretch>
        </p:blipFill>
        <p:spPr>
          <a:xfrm>
            <a:off x="0" y="1628775"/>
            <a:ext cx="3347864" cy="5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3" descr="A1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688206"/>
            <a:ext cx="6120258" cy="516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828513" y="3251572"/>
            <a:ext cx="4409112" cy="9584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07504" y="116633"/>
            <a:ext cx="8928992" cy="18722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АНТАРКТИЧНА УКРАЇНСЬКА СТАНЦІЯ «АКАДЕМІК ВЕРНАДСЬКИЙ»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382">
            <a:off x="7778194" y="5488910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4" name="Picture 2" descr="ÐÐ°ÑÑÐ¸Ð½ÐºÐ¸ Ð¿Ð¾ Ð·Ð°Ð¿ÑÐ¾ÑÑ ÐÑÑÑÑÐºÐ¸Ð¹ Ð»ÑÐ¾Ð´Ð¾Ð²Ð¸Ðº Ñ ÑÑÐµÐ¼Ð° Ð¹Ð¾Ð³Ð¾ ÑÑÑÑ,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ШЕЛЬФОВІ ЛЬОДОВИКИ, СПОВЗАЮЧИ У НАВКОЛИШНІ ВОДИ АНТАРКТИКИ, </a:t>
            </a:r>
            <a:r>
              <a:rPr lang="uk-UA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УТВОРЮЮТЬ АЙ</a:t>
            </a:r>
            <a:r>
              <a:rPr lang="en-US" alt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C</a:t>
            </a:r>
            <a:r>
              <a:rPr lang="uk-UA" alt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БЕРГИ</a:t>
            </a:r>
          </a:p>
          <a:p>
            <a:r>
              <a:rPr lang="uk-UA" sz="2800" dirty="0" smtClean="0">
                <a:latin typeface="Arial Black" panose="020B0A04020102020204" pitchFamily="34" charset="0"/>
              </a:rPr>
              <a:t>														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510287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uk-UA" altLang="ru-RU" sz="2800" dirty="0" smtClean="0"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uk-UA" altLang="ru-RU" sz="2800" dirty="0"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uk-UA" altLang="ru-RU" sz="2800" dirty="0" smtClean="0"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uk-UA" altLang="ru-RU" sz="2800" dirty="0" smtClean="0">
                <a:latin typeface="Arial Black" panose="020B0A04020102020204" pitchFamily="34" charset="0"/>
              </a:rPr>
              <a:t>АРКТИЧНІ </a:t>
            </a:r>
            <a:r>
              <a:rPr lang="uk-UA" altLang="ru-RU" sz="2800" dirty="0">
                <a:latin typeface="Arial Black" panose="020B0A04020102020204" pitchFamily="34" charset="0"/>
              </a:rPr>
              <a:t>АЙСБЕРГИ МАЮТЬ ПІРАМІДАЛЬНУ  ФОРМУ, АНТАРКТИЧНІ – </a:t>
            </a:r>
            <a:r>
              <a:rPr lang="uk-UA" altLang="ru-RU" sz="2800" dirty="0" smtClean="0">
                <a:latin typeface="Arial Black" panose="020B0A04020102020204" pitchFamily="34" charset="0"/>
              </a:rPr>
              <a:t>ПЛОСКІ.</a:t>
            </a:r>
            <a:endParaRPr lang="uk-UA" altLang="ru-RU" sz="2800" dirty="0"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uk-UA" altLang="ru-RU" sz="2800" dirty="0">
                <a:latin typeface="Arial Black" panose="020B0A04020102020204" pitchFamily="34" charset="0"/>
              </a:rPr>
              <a:t>НАПРЯМ ДРЕЙФУ АЙСБЕРГА ЗАЛЕЖИТЬ ВІД ОКЕАНІЧНИХ ТЕЧІЙ, ТОМУ ВОНИ ЧАСТО РУХАЮТЬСЯ ПРОТИ </a:t>
            </a:r>
            <a:r>
              <a:rPr lang="uk-UA" altLang="ru-RU" sz="2800" dirty="0" smtClean="0">
                <a:latin typeface="Arial Black" panose="020B0A04020102020204" pitchFamily="34" charset="0"/>
              </a:rPr>
              <a:t>ВІТРУ.</a:t>
            </a:r>
            <a:endParaRPr lang="ru-RU" alt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66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покривні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–на рівнинах – Антарктида, Гренландія. </a:t>
            </a:r>
            <a:endParaRPr lang="ru-RU" dirty="0"/>
          </a:p>
        </p:txBody>
      </p:sp>
      <p:pic>
        <p:nvPicPr>
          <p:cNvPr id="3" name="Picture 2" descr="ÐÐ°ÑÑÐ¸Ð½ÐºÐ¸ Ð¿Ð¾ Ð·Ð°Ð¿ÑÐ¾ÑÑ ÐÑÑÑÑÐºÐ¸Ð¹ Ð»ÑÐ¾Ð´Ð¾Ð²Ð¸Ðº Ñ ÑÑÐµÐ¼Ð° Ð¹Ð¾Ð³Ð¾ ÑÑÑÑ,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7344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uk-UA" altLang="ru-RU" sz="3200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uk-UA" altLang="ru-RU" sz="3200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uk-UA" altLang="ru-RU" sz="3200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uk-UA" altLang="ru-RU" sz="3200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uk-UA" altLang="ru-RU" sz="3200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uk-UA" altLang="ru-RU" sz="3200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uk-UA" altLang="ru-RU" sz="3200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uk-UA" altLang="ru-RU" sz="3200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uk-UA" altLang="ru-RU" sz="3200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uk-UA" altLang="ru-RU" sz="3200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uk-UA" altLang="ru-RU" sz="3200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uk-UA" altLang="ru-RU" sz="3200" dirty="0" smtClean="0">
                <a:latin typeface="Arial Black" panose="020B0A04020102020204" pitchFamily="34" charset="0"/>
              </a:rPr>
              <a:t>НАДВОДНА </a:t>
            </a:r>
            <a:r>
              <a:rPr lang="uk-UA" altLang="ru-RU" sz="3200" dirty="0">
                <a:latin typeface="Arial Black" panose="020B0A04020102020204" pitchFamily="34" charset="0"/>
              </a:rPr>
              <a:t>ЧАСТИНА АЙСБЕРГА СТАНОВИТЬ ВІД 1</a:t>
            </a:r>
            <a:r>
              <a:rPr lang="en-US" altLang="ru-RU" sz="3200" dirty="0">
                <a:latin typeface="Arial Black" panose="020B0A04020102020204" pitchFamily="34" charset="0"/>
              </a:rPr>
              <a:t>/5 </a:t>
            </a:r>
            <a:r>
              <a:rPr lang="uk-UA" altLang="ru-RU" sz="3200" dirty="0">
                <a:latin typeface="Arial Black" panose="020B0A04020102020204" pitchFamily="34" charset="0"/>
              </a:rPr>
              <a:t>ДО </a:t>
            </a:r>
            <a:r>
              <a:rPr lang="en-US" altLang="ru-RU" sz="3200" dirty="0">
                <a:latin typeface="Arial Black" panose="020B0A04020102020204" pitchFamily="34" charset="0"/>
              </a:rPr>
              <a:t>1/6</a:t>
            </a:r>
            <a:r>
              <a:rPr lang="uk-UA" altLang="ru-RU" sz="3200" dirty="0">
                <a:latin typeface="Arial Black" panose="020B0A04020102020204" pitchFamily="34" charset="0"/>
              </a:rPr>
              <a:t> ПІДВОДНОЇ ЧАСТИНИ</a:t>
            </a:r>
            <a:endParaRPr lang="ru-RU" altLang="ru-RU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10" descr="Ice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68" y="153085"/>
            <a:ext cx="41052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31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ÐÐ°ÑÑÐ¸Ð½ÐºÐ¸ Ð¿Ð¾ Ð·Ð°Ð¿ÑÐ¾ÑÑ ÐÑÑÑÑÐºÐ¸Ð¹ Ð»ÑÐ¾Ð´Ð¾Ð²Ð¸Ðº Ñ ÑÑÐµÐ¼Ð° Ð¹Ð¾Ð³Ð¾ ÑÑÑÑ, ÑÐ¾ÑÐ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20080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753233" y="324433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Arial Black" panose="020B0A04020102020204" pitchFamily="34" charset="0"/>
              </a:rPr>
              <a:t>і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5334463"/>
            <a:ext cx="8064896" cy="10468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latin typeface="Arial Black" panose="020B0A04020102020204" pitchFamily="34" charset="0"/>
              </a:rPr>
              <a:t>Позначення льодовиків на карті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2406">
            <a:off x="7842212" y="361928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1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ÑÐ¾ Ð°Ð¹ÑÐ±ÐµÑÐ³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5050"/>
            <a:ext cx="9144000" cy="712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bear_cu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21899"/>
            <a:ext cx="3847792" cy="293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pingw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69" y="81354"/>
            <a:ext cx="4139763" cy="28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410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8" y="3573016"/>
            <a:ext cx="3978152" cy="29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33808" y="81353"/>
            <a:ext cx="3816424" cy="27363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 Black" panose="020B0A04020102020204" pitchFamily="34" charset="0"/>
              </a:rPr>
              <a:t>Мешканці берегової частини покривних льодовиків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8" name="Picture 2" descr="C:\Users\Игорь\AppData\Local\Microsoft\Windows\INetCache\IE\DRH1OI5A\10[1]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20" y="2564904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36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9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Льодовики мають значення як для природи так і для </a:t>
            </a: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людини: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772816"/>
            <a:ext cx="8424936" cy="43924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3600" dirty="0" smtClean="0">
                <a:latin typeface="Arial Black" panose="020B0A04020102020204" pitchFamily="34" charset="0"/>
              </a:rPr>
              <a:t>впливають </a:t>
            </a:r>
            <a:r>
              <a:rPr lang="uk-UA" sz="3600" dirty="0">
                <a:latin typeface="Arial Black" panose="020B0A04020102020204" pitchFamily="34" charset="0"/>
              </a:rPr>
              <a:t>на клімат;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3600" dirty="0">
                <a:latin typeface="Arial Black" panose="020B0A04020102020204" pitchFamily="34" charset="0"/>
              </a:rPr>
              <a:t> створюють неповторні за красою, високогірні льодові парки;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3600" dirty="0">
                <a:latin typeface="Arial Black" panose="020B0A04020102020204" pitchFamily="34" charset="0"/>
              </a:rPr>
              <a:t>служать сховищами прісної </a:t>
            </a:r>
            <a:r>
              <a:rPr lang="uk-UA" sz="3600" dirty="0" smtClean="0">
                <a:latin typeface="Arial Black" panose="020B0A04020102020204" pitchFamily="34" charset="0"/>
              </a:rPr>
              <a:t>води;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chemeClr val="tx1"/>
                </a:solidFill>
                <a:latin typeface="Arial Black" panose="020B0A04020102020204" pitchFamily="34" charset="0"/>
              </a:rPr>
              <a:t>д</a:t>
            </a:r>
            <a:r>
              <a:rPr lang="uk-UA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жерело для поповнення річок.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66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4/4b/Frozenground.gif/200px-Frozenground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244517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	БАГАТОРІЧНА </a:t>
            </a:r>
            <a:r>
              <a:rPr lang="uk-UA" alt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МЕРЗЛОТА </a:t>
            </a:r>
            <a:r>
              <a:rPr lang="uk-UA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ЦЕ ШАР 	ЗЕМНОЇ КОРИ, ЩО МАЄ ТЕМПЕРАТУРУ 	НИЖЧЕ НІЖ 0 і МІСТИТЬ ПІДЗЕМНИЙ ШАР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60977"/>
            <a:ext cx="8280920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uk-UA" altLang="ru-RU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uk-UA" altLang="ru-RU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uk-UA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ПОТУЖНІСТЬ  </a:t>
            </a:r>
            <a:r>
              <a:rPr lang="uk-UA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ШАРУ  МЕРЗЛОТИ  СТАНОВИТЬ  ВІД  КІЛЬКОХ  МЕТРІВ  </a:t>
            </a:r>
            <a:endParaRPr lang="uk-UA" altLang="ru-RU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uk-UA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  </a:t>
            </a:r>
            <a:r>
              <a:rPr lang="uk-UA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1  </a:t>
            </a:r>
            <a:r>
              <a:rPr lang="uk-UA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КМ.</a:t>
            </a:r>
            <a:endParaRPr lang="uk-UA" alt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uk-UA" alt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uk-UA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 БАГАТОРІЧНІЙ  МЕРЗЛОТІ  ЗУСТРІЧАЮТЬСЯ  ТОВЩІ  ЛЬОДУ  ДО  60 М  -  ВИКОПНИЙ  </a:t>
            </a:r>
            <a:r>
              <a:rPr lang="uk-UA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ЛІД.</a:t>
            </a:r>
            <a:endParaRPr lang="uk-UA" alt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uk-UA" alt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uk-UA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МЕРЗЛОТА  ПОШИРЕНА  В  ПІВНІЧНІЙ  ПІВКУЛІ  (ПІВНІЧНА  АМЕРИКА,  ЄВРАЗІЯ),  ЗАЙМАЄ  25</a:t>
            </a:r>
            <a:r>
              <a:rPr lang="uk-UA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%.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ю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uk-UA" alt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8607">
            <a:off x="7873314" y="5342002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7" descr="lav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7524" y="188640"/>
            <a:ext cx="8568952" cy="14401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 Black" panose="020B0A04020102020204" pitchFamily="34" charset="0"/>
              </a:rPr>
              <a:t>Підсумуємо нашу роботу, 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географе!</a:t>
            </a:r>
          </a:p>
          <a:p>
            <a:pPr algn="ctr"/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Сьогодні ти навчився: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7672" y="2060848"/>
            <a:ext cx="8706633" cy="453650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називати</a:t>
            </a:r>
            <a:r>
              <a:rPr lang="uk-UA" sz="3200" b="1" dirty="0" smtClean="0">
                <a:latin typeface="Arial Black" panose="020B0A04020102020204" pitchFamily="34" charset="0"/>
              </a:rPr>
              <a:t> </a:t>
            </a:r>
            <a:r>
              <a:rPr lang="uk-UA" sz="3200" dirty="0" smtClean="0">
                <a:latin typeface="Arial Black" panose="020B0A04020102020204" pitchFamily="34" charset="0"/>
              </a:rPr>
              <a:t>суттєві </a:t>
            </a:r>
            <a:r>
              <a:rPr lang="uk-UA" sz="3200" dirty="0">
                <a:latin typeface="Arial Black" panose="020B0A04020102020204" pitchFamily="34" charset="0"/>
              </a:rPr>
              <a:t>ознаки понять  «льодовик», «багаторічна мерзлота», </a:t>
            </a:r>
            <a:endParaRPr lang="ru-RU" sz="3200" dirty="0"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3200" i="1" dirty="0">
                <a:latin typeface="Arial Black" panose="020B0A04020102020204" pitchFamily="34" charset="0"/>
              </a:rPr>
              <a:t> </a:t>
            </a:r>
            <a:r>
              <a:rPr lang="uk-UA" sz="3200" b="1" dirty="0">
                <a:latin typeface="Arial Black" panose="020B0A04020102020204" pitchFamily="34" charset="0"/>
              </a:rPr>
              <a:t> </a:t>
            </a:r>
            <a:r>
              <a:rPr lang="uk-UA" sz="3200" dirty="0">
                <a:latin typeface="Arial Black" panose="020B0A04020102020204" pitchFamily="34" charset="0"/>
              </a:rPr>
              <a:t>причини утворення льодовиків;</a:t>
            </a:r>
            <a:endParaRPr lang="ru-RU" sz="3200" dirty="0"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розрізняти</a:t>
            </a:r>
            <a:r>
              <a:rPr lang="uk-UA" sz="3200" i="1" dirty="0">
                <a:latin typeface="Arial Black" panose="020B0A04020102020204" pitchFamily="34" charset="0"/>
              </a:rPr>
              <a:t> </a:t>
            </a:r>
            <a:r>
              <a:rPr lang="uk-UA" sz="3200" dirty="0">
                <a:latin typeface="Arial Black" panose="020B0A04020102020204" pitchFamily="34" charset="0"/>
              </a:rPr>
              <a:t>способи зображення покривних та гірських льодовиків на </a:t>
            </a:r>
            <a:r>
              <a:rPr lang="uk-UA" sz="3200" dirty="0" smtClean="0">
                <a:latin typeface="Arial Black" panose="020B0A04020102020204" pitchFamily="34" charset="0"/>
              </a:rPr>
              <a:t>карті</a:t>
            </a:r>
            <a:r>
              <a:rPr lang="uk-UA" sz="2800" dirty="0" smtClean="0"/>
              <a:t>.</a:t>
            </a:r>
            <a:endParaRPr lang="ru-RU" sz="28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uk-UA" sz="2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DRH1OI5A\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487">
            <a:off x="519586" y="493706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ÑÐ¾ Ð»ÑÐ¾Ð´Ð¾Ð²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горь\Pictures\грамота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7" y="284494"/>
            <a:ext cx="8784976" cy="6384866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692696"/>
            <a:ext cx="67687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600" i="1" cap="all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3600" i="1" cap="all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Урок 10</a:t>
            </a:r>
            <a:endParaRPr lang="uk-UA" sz="3600" b="1" i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4000" b="1" i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Льодовики – багаторічні</a:t>
            </a:r>
            <a:br>
              <a:rPr lang="uk-UA" sz="4000" b="1" i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uk-UA" sz="4000" b="1" i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природні скупчення льоду. Багаторічна </a:t>
            </a:r>
            <a:r>
              <a:rPr lang="uk-UA" sz="4000" b="1" i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мерзлота.</a:t>
            </a:r>
            <a:endParaRPr lang="ru-RU" sz="4000" i="1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495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°Ð¹ÑÐ±ÐµÑÐ³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18508"/>
            <a:ext cx="9144000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5036" y="2967335"/>
            <a:ext cx="6833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3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ÑÐ¾ Ð»ÑÐ¾Ð´Ð¾Ð²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270636"/>
            <a:ext cx="8064896" cy="15121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Любий </a:t>
            </a:r>
            <a:r>
              <a:rPr lang="uk-UA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</a:t>
            </a:r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цьому уроці ти навчишся…</a:t>
            </a:r>
            <a:endParaRPr lang="ru-RU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7672" y="2060848"/>
            <a:ext cx="8706633" cy="453650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називати</a:t>
            </a:r>
            <a:r>
              <a:rPr lang="uk-UA" sz="3200" b="1" dirty="0" smtClean="0">
                <a:latin typeface="Arial Black" panose="020B0A04020102020204" pitchFamily="34" charset="0"/>
              </a:rPr>
              <a:t> </a:t>
            </a:r>
            <a:r>
              <a:rPr lang="uk-UA" sz="3200" dirty="0" smtClean="0">
                <a:latin typeface="Arial Black" panose="020B0A04020102020204" pitchFamily="34" charset="0"/>
              </a:rPr>
              <a:t>суттєві </a:t>
            </a:r>
            <a:r>
              <a:rPr lang="uk-UA" sz="3200" dirty="0">
                <a:latin typeface="Arial Black" panose="020B0A04020102020204" pitchFamily="34" charset="0"/>
              </a:rPr>
              <a:t>ознаки понять  «льодовик», «багаторічна мерзлота</a:t>
            </a:r>
            <a:r>
              <a:rPr lang="uk-UA" sz="3200" dirty="0" smtClean="0">
                <a:latin typeface="Arial Black" panose="020B0A04020102020204" pitchFamily="34" charset="0"/>
              </a:rPr>
              <a:t>»; </a:t>
            </a:r>
            <a:endParaRPr lang="ru-RU" sz="3200" dirty="0"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3200" i="1" dirty="0">
                <a:latin typeface="Arial Black" panose="020B0A04020102020204" pitchFamily="34" charset="0"/>
              </a:rPr>
              <a:t> </a:t>
            </a:r>
            <a:r>
              <a:rPr lang="uk-UA" sz="3200" b="1" dirty="0">
                <a:latin typeface="Arial Black" panose="020B0A04020102020204" pitchFamily="34" charset="0"/>
              </a:rPr>
              <a:t> </a:t>
            </a:r>
            <a:r>
              <a:rPr lang="uk-UA" sz="3200" dirty="0">
                <a:latin typeface="Arial Black" panose="020B0A04020102020204" pitchFamily="34" charset="0"/>
              </a:rPr>
              <a:t>причини утворення льодовиків;</a:t>
            </a:r>
            <a:endParaRPr lang="ru-RU" sz="3200" dirty="0"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розрізняти</a:t>
            </a:r>
            <a:r>
              <a:rPr lang="uk-UA" sz="3200" i="1" dirty="0">
                <a:latin typeface="Arial Black" panose="020B0A04020102020204" pitchFamily="34" charset="0"/>
              </a:rPr>
              <a:t> </a:t>
            </a:r>
            <a:r>
              <a:rPr lang="uk-UA" sz="3200" dirty="0">
                <a:latin typeface="Arial Black" panose="020B0A04020102020204" pitchFamily="34" charset="0"/>
              </a:rPr>
              <a:t>способи зображення покривних та гірських льодовиків на </a:t>
            </a:r>
            <a:r>
              <a:rPr lang="uk-UA" sz="3200" dirty="0" smtClean="0">
                <a:latin typeface="Arial Black" panose="020B0A04020102020204" pitchFamily="34" charset="0"/>
              </a:rPr>
              <a:t>карті</a:t>
            </a:r>
            <a:r>
              <a:rPr lang="uk-UA" sz="2800" dirty="0" smtClean="0"/>
              <a:t>.</a:t>
            </a:r>
            <a:endParaRPr lang="ru-RU" sz="28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uk-UA" sz="2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DRH1OI5A\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204">
            <a:off x="7723376" y="1010706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95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97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1296" y="3068960"/>
            <a:ext cx="8424936" cy="26642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ЛЬОДОВИКИ</a:t>
            </a:r>
            <a:r>
              <a:rPr lang="uk-UA" sz="3200" b="1" dirty="0" smtClean="0">
                <a:latin typeface="Arial Black" panose="020B0A04020102020204" pitchFamily="34" charset="0"/>
              </a:rPr>
              <a:t> </a:t>
            </a:r>
            <a:r>
              <a:rPr lang="uk-UA" sz="3200" b="1" dirty="0">
                <a:latin typeface="Arial Black" panose="020B0A04020102020204" pitchFamily="34" charset="0"/>
              </a:rPr>
              <a:t>– це природні багаторічні скупчення льоду </a:t>
            </a:r>
            <a:r>
              <a:rPr lang="uk-UA" sz="3200" b="1" dirty="0" smtClean="0">
                <a:latin typeface="Arial Black" panose="020B0A04020102020204" pitchFamily="34" charset="0"/>
              </a:rPr>
              <a:t>на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r>
              <a:rPr lang="uk-UA" sz="3200" b="1" dirty="0" smtClean="0">
                <a:latin typeface="Arial Black" panose="020B0A04020102020204" pitchFamily="34" charset="0"/>
              </a:rPr>
              <a:t>земній </a:t>
            </a:r>
            <a:r>
              <a:rPr lang="uk-UA" sz="3200" b="1" dirty="0">
                <a:latin typeface="Arial Black" panose="020B0A04020102020204" pitchFamily="34" charset="0"/>
              </a:rPr>
              <a:t>поверхні, які утворюються з твердих атмосферних </a:t>
            </a:r>
            <a:r>
              <a:rPr lang="uk-UA" sz="3200" b="1" dirty="0" smtClean="0">
                <a:latin typeface="Arial Black" panose="020B0A04020102020204" pitchFamily="34" charset="0"/>
              </a:rPr>
              <a:t>опадів </a:t>
            </a:r>
            <a:r>
              <a:rPr lang="uk-UA" sz="3200" b="1" dirty="0">
                <a:latin typeface="Arial Black" panose="020B0A04020102020204" pitchFamily="34" charset="0"/>
              </a:rPr>
              <a:t>із низькими температурами повітря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DRH1OI5A\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146">
            <a:off x="7992413" y="5545392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8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ÑÐ¾ Ð»ÑÐ¾Ð´Ð¾Ð²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uk-UA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ЛЬОДОВИКИ </a:t>
            </a:r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МАЙЖЕ ВКРИВАЮТЬ 11% ПОВЕРХНІ ЗЕМНОЇ КУЛІ;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У  ЛЬОДОВИКАХ  МІСТИТЬСЯ  69 % ЗАПАСІВ  ПРІСНОЇ  ВОДИ  ПЛАНЕТИ;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uk-UA" altLang="ru-RU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 </a:t>
            </a:r>
            <a:r>
              <a:rPr lang="uk-UA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МАТЕРИКУ  АНТАРКТИДА  90 %  ЛЬОДУ  ВСІЄЇ </a:t>
            </a:r>
            <a:r>
              <a:rPr lang="uk-UA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ЗЕМЛІ.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Игорь\AppData\Local\Microsoft\Windows\INetCache\IE\DRH1OI5A\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487">
            <a:off x="398135" y="5246232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57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ÑÐ¾ Ð»ÑÐ¾Ð´Ð¾Ð²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-335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ЛЬОДОВИКИ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виникають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у горах і приполярних областях, де зафіксовані низькі температури й випадає багато снігу. У горах льодовики утворюються за сніговою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лінією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828836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uk-UA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uk-UA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uk-UA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uk-UA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uk-UA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uk-UA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СНІГОВА ЛІНІЯ</a:t>
            </a:r>
            <a:r>
              <a:rPr lang="uk-UA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  <a:r>
              <a:rPr lang="uk-UA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це умовна межа, вище якої температура повітря від’ємна і снігу випадає більше, ніж устигає розтанути протягом </a:t>
            </a:r>
            <a:r>
              <a:rPr lang="uk-UA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року</a:t>
            </a:r>
            <a:r>
              <a:rPr lang="uk-UA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95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ÑÐ¾ Ð»ÑÐ¾Ð´Ð¾Ð²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2636912"/>
            <a:ext cx="8424936" cy="40324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ÐÐ°ÑÑÐ¸Ð½ÐºÐ¸ Ð¿Ð¾ Ð·Ð°Ð¿ÑÐ¾ÑÑ Ð¡Ð½ÑÐ³Ð¾Ð²Ð° Ð»ÑÐ½ÑÑ ÑÐ¾ÑÐ¾ Ð² Ð³Ð¾ÑÐ°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6984776" cy="328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4107"/>
            <a:ext cx="8424936" cy="28388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Висота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розташування</a:t>
            </a:r>
          </a:p>
          <a:p>
            <a:pPr algn="ctr"/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снігової лінії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горах залежить: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від кліматичних </a:t>
            </a:r>
            <a:r>
              <a:rPr lang="uk-UA" sz="2800" dirty="0">
                <a:solidFill>
                  <a:schemeClr val="tx1"/>
                </a:solidFill>
                <a:latin typeface="Arial Black" panose="020B0A04020102020204" pitchFamily="34" charset="0"/>
              </a:rPr>
              <a:t>особливостей </a:t>
            </a:r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місцевості;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географічного </a:t>
            </a:r>
            <a:r>
              <a:rPr lang="uk-UA" sz="2800" dirty="0">
                <a:solidFill>
                  <a:schemeClr val="tx1"/>
                </a:solidFill>
                <a:latin typeface="Arial Black" panose="020B0A04020102020204" pitchFamily="34" charset="0"/>
              </a:rPr>
              <a:t>положення місцевості, де утворюються </a:t>
            </a:r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льодовики.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95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13796" y="1748562"/>
            <a:ext cx="2574028" cy="1441450"/>
          </a:xfrm>
          <a:prstGeom prst="foldedCorner">
            <a:avLst>
              <a:gd name="adj" fmla="val 4014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ПОКРИВНІ</a:t>
            </a:r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372200" y="1748562"/>
            <a:ext cx="2159000" cy="1441450"/>
          </a:xfrm>
          <a:prstGeom prst="foldedCorner">
            <a:avLst>
              <a:gd name="adj" fmla="val 4014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ГІРСЬКІ</a:t>
            </a:r>
            <a:endParaRPr lang="ru-RU" alt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311466" y="2672271"/>
            <a:ext cx="2574028" cy="1441450"/>
          </a:xfrm>
          <a:prstGeom prst="foldedCorner">
            <a:avLst>
              <a:gd name="adj" fmla="val 4014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ШЕЛЬФОВІ</a:t>
            </a:r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28" descr="0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4"/>
          <a:stretch>
            <a:fillRect/>
          </a:stretch>
        </p:blipFill>
        <p:spPr bwMode="auto">
          <a:xfrm>
            <a:off x="6405838" y="3190012"/>
            <a:ext cx="21590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 descr="imag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45" y="3190012"/>
            <a:ext cx="22320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9" descr="antarkti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57" y="4049712"/>
            <a:ext cx="25209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Круговая стрелка 16"/>
          <p:cNvSpPr/>
          <p:nvPr/>
        </p:nvSpPr>
        <p:spPr>
          <a:xfrm>
            <a:off x="3880781" y="4797152"/>
            <a:ext cx="720080" cy="43204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Круговая стрелка 18"/>
          <p:cNvSpPr/>
          <p:nvPr/>
        </p:nvSpPr>
        <p:spPr>
          <a:xfrm rot="11348086">
            <a:off x="3835518" y="4979100"/>
            <a:ext cx="720080" cy="59773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руговая стрелка 19"/>
          <p:cNvSpPr/>
          <p:nvPr/>
        </p:nvSpPr>
        <p:spPr>
          <a:xfrm>
            <a:off x="4463988" y="5657425"/>
            <a:ext cx="720080" cy="59773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 rot="11159684">
            <a:off x="4493231" y="5693393"/>
            <a:ext cx="720080" cy="59773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1150916" y="116632"/>
            <a:ext cx="6842167" cy="1152128"/>
          </a:xfrm>
          <a:prstGeom prst="foldedCorner">
            <a:avLst>
              <a:gd name="adj" fmla="val 4014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ru-RU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uk-UA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ВИДИ </a:t>
            </a:r>
            <a:r>
              <a:rPr lang="uk-UA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ЛЬОДОВИКІВ ЗА </a:t>
            </a:r>
            <a:endParaRPr lang="uk-UA" altLang="ru-RU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uk-UA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МІСЦЕМ РОЗТАШУВАННЯ:</a:t>
            </a:r>
            <a:endParaRPr lang="ru-RU" alt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46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9033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6673"/>
            <a:ext cx="6606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Гірські льодовики утворюються на вершинах високих гір у всіх широтах</a:t>
            </a:r>
            <a:r>
              <a:rPr lang="uk-UA" dirty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17" descr="09SC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15" y="1861668"/>
            <a:ext cx="6858000" cy="46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1988840"/>
            <a:ext cx="4930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3200" b="1" dirty="0">
                <a:latin typeface="Arial Black" panose="020B0A04020102020204" pitchFamily="34" charset="0"/>
              </a:rPr>
              <a:t>ГОРИ  ГІМАЛАЇ</a:t>
            </a:r>
            <a:endParaRPr lang="ru-RU" altLang="ru-RU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69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898</TotalTime>
  <Words>439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49</cp:revision>
  <dcterms:created xsi:type="dcterms:W3CDTF">2018-08-06T17:38:28Z</dcterms:created>
  <dcterms:modified xsi:type="dcterms:W3CDTF">2018-09-24T13:29:31Z</dcterms:modified>
</cp:coreProperties>
</file>