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303" r:id="rId2"/>
    <p:sldId id="273" r:id="rId3"/>
    <p:sldId id="272" r:id="rId4"/>
    <p:sldId id="265" r:id="rId5"/>
    <p:sldId id="284" r:id="rId6"/>
    <p:sldId id="283" r:id="rId7"/>
    <p:sldId id="281" r:id="rId8"/>
    <p:sldId id="280" r:id="rId9"/>
    <p:sldId id="285" r:id="rId10"/>
    <p:sldId id="291" r:id="rId11"/>
    <p:sldId id="287" r:id="rId12"/>
    <p:sldId id="290" r:id="rId13"/>
    <p:sldId id="288" r:id="rId14"/>
    <p:sldId id="296" r:id="rId15"/>
    <p:sldId id="298" r:id="rId16"/>
    <p:sldId id="276" r:id="rId17"/>
    <p:sldId id="300" r:id="rId18"/>
    <p:sldId id="29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-1446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23.09.2018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23.09.2018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23.09.2018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23.09.2018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23.09.2018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23.09.2018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23.09.2018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23.09.2018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23.09.2018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07D66BF-14C1-497A-A420-166136D260E1}" type="datetimeFigureOut">
              <a:rPr lang="ru-RU" smtClean="0"/>
              <a:t>23.09.2018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wmf"/><Relationship Id="rId7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Ð°ÑÑÐ¸Ð½ÐºÐ¸ Ð¿Ð¾ Ð·Ð°Ð¿ÑÐ¾ÑÑ Ð¿Ð»Ð°Ð½ÐµÑÐ° ÐÐµÐ¼Ð»Ñ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140968"/>
            <a:ext cx="2304256" cy="25057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55575" y="3176819"/>
            <a:ext cx="8876967" cy="3416320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7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ГЕОГРАФІЯ</a:t>
            </a:r>
          </a:p>
          <a:p>
            <a:pPr algn="ctr"/>
            <a:r>
              <a:rPr lang="uk-UA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6клас</a:t>
            </a:r>
          </a:p>
          <a:p>
            <a:pPr algn="ctr"/>
            <a:r>
              <a:rPr lang="uk-UA" sz="7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Гідросфера</a:t>
            </a:r>
            <a:endParaRPr lang="ru-RU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AutoShape 4" descr="ÐÐ°ÑÑÐ¸Ð½ÐºÐ¸ Ð¿Ð¾ Ð·Ð°Ð¿ÑÐ¾ÑÑ ÑÐ¾ÑÐ¾ Ð½ÑÐ°Ð³Ð°ÑÑÑÐºÐ¾Ð³Ð¾ Ð²Ð¾Ð´Ð¾ÑÐ¿Ð°Ð´Ñ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ÐÐ°ÑÑÐ¸Ð½ÐºÐ¸ Ð¿Ð¾ Ð·Ð°Ð¿ÑÐ¾ÑÑ ÑÐ¾ÑÐ¾ Ð½ÑÐ°Ð³Ð°ÑÑÑÐºÐ¾Ð³Ð¾ Ð²Ð¾Ð´Ð¾ÑÐ¿Ð°Ð´Ñ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0338"/>
            <a:ext cx="8876967" cy="298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Игорь\AppData\Local\Microsoft\Windows\INetCache\IE\9Q4TLHWR\globe_PNG32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287" y="5633863"/>
            <a:ext cx="1455713" cy="122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25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 Ð¾Ð·Ð»Ð¸Ð²  ÑÐ¾ÑÐ¾: oster-v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5" y="188640"/>
            <a:ext cx="57733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>
                <a:solidFill>
                  <a:srgbClr val="FF0000"/>
                </a:solidFill>
                <a:latin typeface="Arial Black" panose="020B0A04020102020204" pitchFamily="34" charset="0"/>
              </a:rPr>
              <a:t>ПОВІНЬ</a:t>
            </a:r>
            <a:r>
              <a:rPr lang="uk-UA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endParaRPr lang="ru-RU" dirty="0"/>
          </a:p>
        </p:txBody>
      </p:sp>
      <p:pic>
        <p:nvPicPr>
          <p:cNvPr id="4" name="Picture 2" descr="C:\Users\Игорь\AppData\Local\Microsoft\Windows\INetCache\IE\9Q4TLHWR\sovvcap[1]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52887">
            <a:off x="7507571" y="310907"/>
            <a:ext cx="1139190" cy="1384935"/>
          </a:xfrm>
          <a:prstGeom prst="rect">
            <a:avLst/>
          </a:prstGeom>
          <a:noFill/>
          <a:extLst/>
        </p:spPr>
      </p:pic>
      <p:pic>
        <p:nvPicPr>
          <p:cNvPr id="5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36198">
            <a:off x="700182" y="5215478"/>
            <a:ext cx="86409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39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Ð¾ÑÐ¾Ð¶ÐµÐµ Ð¸Ð·Ð¾Ð±ÑÐ°Ð¶ÐµÐ½Ð¸Ð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104" y="-80465"/>
            <a:ext cx="11484768" cy="71734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403648" y="0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>
                <a:solidFill>
                  <a:srgbClr val="002060"/>
                </a:solidFill>
                <a:latin typeface="Arial Black" panose="020B0A04020102020204" pitchFamily="34" charset="0"/>
              </a:rPr>
              <a:t>Паводок на Закарпатті, </a:t>
            </a:r>
            <a:r>
              <a:rPr lang="uk-UA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2017рік</a:t>
            </a:r>
            <a:endParaRPr lang="ru-RU" sz="3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88640"/>
            <a:ext cx="1076468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4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uk-UA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</a:t>
            </a:r>
            <a:r>
              <a:rPr lang="uk-UA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АВОДОК </a:t>
            </a:r>
            <a:r>
              <a:rPr lang="uk-UA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-   раптове </a:t>
            </a:r>
            <a:r>
              <a:rPr lang="uk-UA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короткочасне підняття рівня води в річці, через тривалі великі дощі чи швидке танення снігу в будь який сезон року 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2" descr="C:\Users\Игорь\AppData\Local\Microsoft\Windows\INetCache\IE\9Q4TLHWR\sovvcap[1]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49670">
            <a:off x="1152841" y="3339094"/>
            <a:ext cx="1139190" cy="1384935"/>
          </a:xfrm>
          <a:prstGeom prst="rect">
            <a:avLst/>
          </a:prstGeom>
          <a:noFill/>
          <a:extLst/>
        </p:spPr>
      </p:pic>
      <p:pic>
        <p:nvPicPr>
          <p:cNvPr id="7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124" y="-20052"/>
            <a:ext cx="86409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6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¤Ð¾ÑÐ¾ Ð¿Ð°Ð²Ð¾Ð´ÐºÑÐ² Ð½Ð° ÐÑÑÑÑÑÑÐ¿Ñ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38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16632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>
                <a:latin typeface="Arial Black" panose="020B0A04020102020204" pitchFamily="34" charset="0"/>
              </a:rPr>
              <a:t>Руйнівні </a:t>
            </a:r>
            <a:r>
              <a:rPr lang="uk-UA" sz="3200" dirty="0" smtClean="0">
                <a:latin typeface="Arial Black" panose="020B0A04020102020204" pitchFamily="34" charset="0"/>
              </a:rPr>
              <a:t>паводки на найбільшій річці Північної </a:t>
            </a:r>
            <a:r>
              <a:rPr lang="uk-UA" sz="3200" dirty="0">
                <a:latin typeface="Arial Black" panose="020B0A04020102020204" pitchFamily="34" charset="0"/>
              </a:rPr>
              <a:t>Америки – </a:t>
            </a:r>
            <a:r>
              <a:rPr lang="uk-UA" sz="3200" dirty="0" smtClean="0">
                <a:latin typeface="Arial Black" panose="020B0A04020102020204" pitchFamily="34" charset="0"/>
              </a:rPr>
              <a:t>Міссісіпі 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pic>
        <p:nvPicPr>
          <p:cNvPr id="4" name="Picture 2" descr="C:\Users\Игорь\AppData\Local\Microsoft\Windows\INetCache\IE\9Q4TLHWR\sovvcap[1]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28156">
            <a:off x="7136531" y="1152586"/>
            <a:ext cx="1139190" cy="1384935"/>
          </a:xfrm>
          <a:prstGeom prst="rect">
            <a:avLst/>
          </a:prstGeom>
          <a:noFill/>
          <a:extLst/>
        </p:spPr>
      </p:pic>
      <p:pic>
        <p:nvPicPr>
          <p:cNvPr id="5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58396">
            <a:off x="901695" y="5094404"/>
            <a:ext cx="86409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0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cdn.photocentra.ru/images/main9/90363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46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188640"/>
            <a:ext cx="61926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МЕЖІНЬ - найнижчий </a:t>
            </a:r>
            <a:r>
              <a:rPr lang="uk-UA" sz="3200" dirty="0">
                <a:solidFill>
                  <a:srgbClr val="FF0000"/>
                </a:solidFill>
                <a:latin typeface="Arial Black" panose="020B0A04020102020204" pitchFamily="34" charset="0"/>
              </a:rPr>
              <a:t>рівень води в річці, шо відбувається в певні сезони року 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 descr="C:\Users\Игорь\AppData\Local\Microsoft\Windows\INetCache\IE\9Q4TLHWR\sovvcap[1]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4554">
            <a:off x="6526136" y="1970660"/>
            <a:ext cx="1139190" cy="1384935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184378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krain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23528" y="782630"/>
            <a:ext cx="8568952" cy="122413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Льодостав </a:t>
            </a:r>
            <a:r>
              <a:rPr lang="uk-UA" sz="3200" dirty="0">
                <a:latin typeface="Arial Black" panose="020B0A04020102020204" pitchFamily="34" charset="0"/>
              </a:rPr>
              <a:t>– період нерухомого льодового покриву на річці</a:t>
            </a:r>
            <a:endParaRPr lang="ru-RU" sz="32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2293391"/>
            <a:ext cx="8424936" cy="424847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4" descr="http://sp.bdpu.org/files/images/MKT_i_termodinamika/termodinamika/02_01_03_05.jpg/image_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80938"/>
            <a:ext cx="6264696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Игорь\AppData\Local\Microsoft\Windows\INetCache\IE\9Q4TLHWR\sovvcap[1]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9189">
            <a:off x="7663694" y="5161845"/>
            <a:ext cx="1139190" cy="1384935"/>
          </a:xfrm>
          <a:prstGeom prst="rect">
            <a:avLst/>
          </a:prstGeom>
          <a:noFill/>
          <a:extLst/>
        </p:spPr>
      </p:pic>
      <p:pic>
        <p:nvPicPr>
          <p:cNvPr id="8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65276">
            <a:off x="323528" y="1214677"/>
            <a:ext cx="86409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93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krain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95536" y="332656"/>
            <a:ext cx="8568952" cy="122413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Arial Black" panose="020B0A04020102020204" pitchFamily="34" charset="0"/>
              </a:rPr>
              <a:t>ЛЬОДОХІД   </a:t>
            </a:r>
            <a:r>
              <a:rPr lang="uk-UA" sz="3200" b="1" dirty="0">
                <a:latin typeface="Arial Black" panose="020B0A04020102020204" pitchFamily="34" charset="0"/>
              </a:rPr>
              <a:t>- схід льоду з </a:t>
            </a:r>
            <a:r>
              <a:rPr lang="uk-UA" sz="3200" b="1" dirty="0" smtClean="0">
                <a:latin typeface="Arial Black" panose="020B0A04020102020204" pitchFamily="34" charset="0"/>
              </a:rPr>
              <a:t>річки</a:t>
            </a:r>
            <a:endParaRPr lang="ru-RU" sz="32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1916832"/>
            <a:ext cx="8064896" cy="462503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6146" name="Picture 2" descr="ÐÐ°ÑÑÐ¸Ð½ÐºÐ¸ Ð¿Ð¾ Ð·Ð°Ð¿ÑÐ¾ÑÑ Ð»ÑÐ¾Ð´Ð¾ÑÑÐ´ Ð½Ð°Ð²ÐµÑÐ½Ñ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76872"/>
            <a:ext cx="6768752" cy="384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40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krain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827584" y="318410"/>
            <a:ext cx="8064896" cy="597666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rgbClr val="FF0000"/>
                </a:solidFill>
                <a:latin typeface="Arial Black" panose="020B0A04020102020204" pitchFamily="34" charset="0"/>
              </a:rPr>
              <a:t>Юний </a:t>
            </a:r>
            <a:r>
              <a:rPr lang="uk-UA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географе!</a:t>
            </a:r>
          </a:p>
          <a:p>
            <a:r>
              <a:rPr lang="uk-UA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uk-UA" sz="2400" dirty="0" smtClean="0">
                <a:latin typeface="Arial Black" panose="020B0A04020102020204" pitchFamily="34" charset="0"/>
              </a:rPr>
              <a:t>Тобі </a:t>
            </a:r>
            <a:r>
              <a:rPr lang="uk-UA" sz="2400" dirty="0">
                <a:latin typeface="Arial Black" panose="020B0A04020102020204" pitchFamily="34" charset="0"/>
              </a:rPr>
              <a:t>вже зараз необхідно знати як себе поводити під час </a:t>
            </a:r>
            <a:r>
              <a:rPr lang="uk-UA" sz="2400" dirty="0" smtClean="0">
                <a:latin typeface="Arial Black" panose="020B0A04020102020204" pitchFamily="34" charset="0"/>
              </a:rPr>
              <a:t>небезпечних </a:t>
            </a:r>
            <a:r>
              <a:rPr lang="uk-UA" sz="2400" dirty="0">
                <a:latin typeface="Arial Black" panose="020B0A04020102020204" pitchFamily="34" charset="0"/>
              </a:rPr>
              <a:t>природних явищ як повінь, паводок. </a:t>
            </a:r>
            <a:endParaRPr lang="uk-UA" sz="2400" dirty="0" smtClean="0"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dirty="0" smtClean="0">
                <a:latin typeface="Arial Black" panose="020B0A04020102020204" pitchFamily="34" charset="0"/>
              </a:rPr>
              <a:t>Якщо </a:t>
            </a:r>
            <a:r>
              <a:rPr lang="uk-UA" sz="2400" dirty="0">
                <a:latin typeface="Arial Black" panose="020B0A04020102020204" pitchFamily="34" charset="0"/>
              </a:rPr>
              <a:t>ти, </a:t>
            </a:r>
            <a:r>
              <a:rPr lang="uk-UA" sz="2400" dirty="0">
                <a:solidFill>
                  <a:srgbClr val="FF0000"/>
                </a:solidFill>
                <a:latin typeface="Arial Black" panose="020B0A04020102020204" pitchFamily="34" charset="0"/>
              </a:rPr>
              <a:t>юний географе</a:t>
            </a:r>
            <a:r>
              <a:rPr lang="uk-UA" sz="2400" dirty="0">
                <a:latin typeface="Arial Black" panose="020B0A04020102020204" pitchFamily="34" charset="0"/>
              </a:rPr>
              <a:t>, перебуваєш на першому поверсі, піднімися вище, а якщо в одноповерховому будинку, то піднімися на горище чи дах; </a:t>
            </a:r>
            <a:endParaRPr lang="uk-UA" sz="2400" dirty="0" smtClean="0"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dirty="0" smtClean="0">
                <a:latin typeface="Arial Black" panose="020B0A04020102020204" pitchFamily="34" charset="0"/>
              </a:rPr>
              <a:t>якщо </a:t>
            </a:r>
            <a:r>
              <a:rPr lang="uk-UA" sz="2400" dirty="0">
                <a:latin typeface="Arial Black" panose="020B0A04020102020204" pitchFamily="34" charset="0"/>
              </a:rPr>
              <a:t>опинився в лісі, знайди підвищене місце, залізь на дерево; </a:t>
            </a:r>
            <a:endParaRPr lang="uk-UA" sz="2400" dirty="0" smtClean="0"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dirty="0" smtClean="0">
                <a:latin typeface="Arial Black" panose="020B0A04020102020204" pitchFamily="34" charset="0"/>
              </a:rPr>
              <a:t>якщо </a:t>
            </a:r>
            <a:r>
              <a:rPr lang="uk-UA" sz="2400" dirty="0">
                <a:latin typeface="Arial Black" panose="020B0A04020102020204" pitchFamily="34" charset="0"/>
              </a:rPr>
              <a:t>ти опинився у воді, пливи за течією до найближчої незатопленої ділянки. Використовуй при цьому дошки, колоди, палки інші предмети.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pic>
        <p:nvPicPr>
          <p:cNvPr id="4" name="Picture 2" descr="C:\Users\Игорь\AppData\Local\Microsoft\Windows\INetCache\IE\9Q4TLHWR\sovvcap[1]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06791">
            <a:off x="7702359" y="-32053"/>
            <a:ext cx="1139190" cy="1329277"/>
          </a:xfrm>
          <a:prstGeom prst="rect">
            <a:avLst/>
          </a:prstGeom>
          <a:noFill/>
          <a:extLst/>
        </p:spPr>
      </p:pic>
      <p:pic>
        <p:nvPicPr>
          <p:cNvPr id="5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99" y="5085184"/>
            <a:ext cx="86409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45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krain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23528" y="188641"/>
            <a:ext cx="8568952" cy="122413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latin typeface="Arial Black" panose="020B0A04020102020204" pitchFamily="34" charset="0"/>
              </a:rPr>
              <a:t>Підсумуємо нашу роботу, </a:t>
            </a:r>
            <a:endParaRPr lang="uk-UA" sz="2800" dirty="0" smtClean="0">
              <a:latin typeface="Arial Black" panose="020B0A04020102020204" pitchFamily="34" charset="0"/>
            </a:endParaRPr>
          </a:p>
          <a:p>
            <a:pPr algn="ctr"/>
            <a:r>
              <a:rPr lang="uk-UA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юний </a:t>
            </a:r>
            <a:r>
              <a:rPr lang="uk-UA" sz="2800" dirty="0">
                <a:solidFill>
                  <a:srgbClr val="FF0000"/>
                </a:solidFill>
                <a:latin typeface="Arial Black" panose="020B0A04020102020204" pitchFamily="34" charset="0"/>
              </a:rPr>
              <a:t>географе!</a:t>
            </a:r>
          </a:p>
          <a:p>
            <a:pPr algn="ctr"/>
            <a:r>
              <a:rPr lang="uk-UA" sz="2800" dirty="0">
                <a:solidFill>
                  <a:srgbClr val="FF0000"/>
                </a:solidFill>
                <a:latin typeface="Arial Black" panose="020B0A04020102020204" pitchFamily="34" charset="0"/>
              </a:rPr>
              <a:t>Сьогодні ти навчився: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7" y="1556792"/>
            <a:ext cx="8568953" cy="513896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називати</a:t>
            </a:r>
            <a:r>
              <a:rPr lang="uk-UA" sz="2400" dirty="0">
                <a:latin typeface="Arial Black" panose="020B0A04020102020204" pitchFamily="34" charset="0"/>
              </a:rPr>
              <a:t> суттєві ознаки понять «робота річки</a:t>
            </a:r>
            <a:r>
              <a:rPr lang="uk-UA" sz="2400" dirty="0" smtClean="0">
                <a:latin typeface="Arial Black" panose="020B0A04020102020204" pitchFamily="34" charset="0"/>
              </a:rPr>
              <a:t>»;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uk-UA" sz="2400" dirty="0" smtClean="0">
                <a:latin typeface="Arial Black" panose="020B0A04020102020204" pitchFamily="34" charset="0"/>
              </a:rPr>
              <a:t>«</a:t>
            </a:r>
            <a:r>
              <a:rPr lang="uk-UA" sz="2400" dirty="0">
                <a:latin typeface="Arial Black" panose="020B0A04020102020204" pitchFamily="34" charset="0"/>
              </a:rPr>
              <a:t>живлення річок»;   «водний режим </a:t>
            </a:r>
            <a:r>
              <a:rPr lang="uk-UA" sz="2400" dirty="0" smtClean="0">
                <a:latin typeface="Arial Black" panose="020B0A04020102020204" pitchFamily="34" charset="0"/>
              </a:rPr>
              <a:t>річок»;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пояснювати</a:t>
            </a:r>
            <a:r>
              <a:rPr lang="uk-UA" sz="2400" b="1" dirty="0" smtClean="0">
                <a:latin typeface="Arial Black" panose="020B0A04020102020204" pitchFamily="34" charset="0"/>
              </a:rPr>
              <a:t> </a:t>
            </a:r>
            <a:r>
              <a:rPr lang="uk-UA" sz="2400" dirty="0">
                <a:latin typeface="Arial Black" panose="020B0A04020102020204" pitchFamily="34" charset="0"/>
              </a:rPr>
              <a:t>особливості живлення і режиму річок; </a:t>
            </a:r>
            <a:endParaRPr lang="ru-RU" sz="2400" dirty="0">
              <a:latin typeface="Arial Black" panose="020B0A040201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4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визначати</a:t>
            </a:r>
            <a:r>
              <a:rPr lang="uk-UA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uk-UA" sz="2400" b="1" dirty="0" smtClean="0">
                <a:latin typeface="Arial Black" panose="020B0A04020102020204" pitchFamily="34" charset="0"/>
              </a:rPr>
              <a:t> </a:t>
            </a:r>
            <a:r>
              <a:rPr lang="uk-UA" sz="2400" dirty="0">
                <a:latin typeface="Arial Black" panose="020B0A04020102020204" pitchFamily="34" charset="0"/>
              </a:rPr>
              <a:t>особливості роботи </a:t>
            </a:r>
            <a:r>
              <a:rPr lang="uk-UA" sz="2400" dirty="0" smtClean="0">
                <a:latin typeface="Arial Black" panose="020B0A04020102020204" pitchFamily="34" charset="0"/>
              </a:rPr>
              <a:t>річок</a:t>
            </a:r>
            <a:r>
              <a:rPr lang="uk-UA" sz="2400" b="1" dirty="0" smtClean="0">
                <a:latin typeface="Arial Black" panose="020B0A04020102020204" pitchFamily="34" charset="0"/>
              </a:rPr>
              <a:t>; </a:t>
            </a:r>
            <a:r>
              <a:rPr lang="uk-UA" sz="2400" dirty="0">
                <a:latin typeface="Arial Black" panose="020B0A04020102020204" pitchFamily="34" charset="0"/>
              </a:rPr>
              <a:t>види живлення та </a:t>
            </a:r>
            <a:r>
              <a:rPr lang="uk-UA" sz="2400" dirty="0" smtClean="0">
                <a:latin typeface="Arial Black" panose="020B0A04020102020204" pitchFamily="34" charset="0"/>
              </a:rPr>
              <a:t>залежності режиму </a:t>
            </a:r>
            <a:r>
              <a:rPr lang="uk-UA" sz="2400" dirty="0">
                <a:latin typeface="Arial Black" panose="020B0A04020102020204" pitchFamily="34" charset="0"/>
              </a:rPr>
              <a:t>річок від клімату</a:t>
            </a:r>
            <a:r>
              <a:rPr lang="uk-UA" sz="2400" dirty="0" smtClean="0">
                <a:latin typeface="Arial Black" panose="020B0A04020102020204" pitchFamily="34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розуміти </a:t>
            </a:r>
            <a:r>
              <a:rPr lang="uk-UA" sz="2400" dirty="0">
                <a:latin typeface="Arial Black" panose="020B0A04020102020204" pitchFamily="34" charset="0"/>
              </a:rPr>
              <a:t> негативні наслідки паводків, повеней;</a:t>
            </a:r>
            <a:endParaRPr lang="ru-RU" sz="2400" dirty="0">
              <a:latin typeface="Arial Black" panose="020B0A040201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4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дотримуватися </a:t>
            </a:r>
            <a:r>
              <a:rPr lang="uk-UA" sz="2400" dirty="0" smtClean="0">
                <a:latin typeface="Arial Black" panose="020B0A04020102020204" pitchFamily="34" charset="0"/>
              </a:rPr>
              <a:t> </a:t>
            </a:r>
            <a:r>
              <a:rPr lang="uk-UA" sz="2400" dirty="0">
                <a:latin typeface="Arial Black" panose="020B0A04020102020204" pitchFamily="34" charset="0"/>
              </a:rPr>
              <a:t>правил безпечної поведінки під час </a:t>
            </a:r>
            <a:r>
              <a:rPr lang="uk-UA" sz="2400" dirty="0" smtClean="0">
                <a:latin typeface="Arial Black" panose="020B0A04020102020204" pitchFamily="34" charset="0"/>
              </a:rPr>
              <a:t>повеней, паводків.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pic>
        <p:nvPicPr>
          <p:cNvPr id="5" name="Picture 2" descr="C:\Users\Игорь\AppData\Local\Microsoft\Windows\INetCache\IE\9Q4TLHWR\sovvcap[1]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3871">
            <a:off x="7877554" y="5190263"/>
            <a:ext cx="1139190" cy="1384935"/>
          </a:xfrm>
          <a:prstGeom prst="rect">
            <a:avLst/>
          </a:prstGeom>
          <a:noFill/>
          <a:extLst/>
        </p:spPr>
      </p:pic>
      <p:pic>
        <p:nvPicPr>
          <p:cNvPr id="6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5511">
            <a:off x="483499" y="76621"/>
            <a:ext cx="86409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37347">
            <a:off x="7602276" y="298868"/>
            <a:ext cx="86409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30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krain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3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06954" y="2967335"/>
            <a:ext cx="6930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ДЯКУЮ ЗА УВАГУ!</a:t>
            </a:r>
            <a:endParaRPr lang="ru-RU" sz="5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611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krain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Игорь\Pictures\грамота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640960" cy="5936201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50800" dir="5400000" algn="ctr" rotWithShape="0">
              <a:schemeClr val="bg1"/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47564" y="1074509"/>
            <a:ext cx="712879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	Урок 7</a:t>
            </a:r>
            <a:r>
              <a:rPr lang="uk-UA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/>
            </a:r>
            <a:br>
              <a:rPr lang="uk-UA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</a:br>
            <a:r>
              <a:rPr lang="uk-UA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 </a:t>
            </a:r>
            <a:r>
              <a:rPr lang="uk-UA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 </a:t>
            </a:r>
            <a:r>
              <a:rPr lang="uk-UA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Живлення</a:t>
            </a:r>
            <a:r>
              <a:rPr lang="uk-UA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, водний режим і робота річок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96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krain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23528" y="188641"/>
            <a:ext cx="8568952" cy="122413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Любий юний географе!</a:t>
            </a:r>
            <a:endParaRPr lang="ru-RU" sz="32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uk-UA" sz="32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На </a:t>
            </a:r>
            <a:r>
              <a:rPr lang="uk-UA" sz="3200" b="1" dirty="0">
                <a:solidFill>
                  <a:schemeClr val="tx1"/>
                </a:solidFill>
                <a:latin typeface="Arial Black" panose="020B0A04020102020204" pitchFamily="34" charset="0"/>
              </a:rPr>
              <a:t>цьому уроці </a:t>
            </a:r>
            <a:r>
              <a:rPr lang="uk-UA" sz="32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ти </a:t>
            </a:r>
            <a:r>
              <a:rPr lang="uk-UA" sz="3200" b="1" dirty="0">
                <a:solidFill>
                  <a:schemeClr val="tx1"/>
                </a:solidFill>
                <a:latin typeface="Arial Black" panose="020B0A04020102020204" pitchFamily="34" charset="0"/>
              </a:rPr>
              <a:t>навчишся</a:t>
            </a:r>
            <a:r>
              <a:rPr lang="uk-UA" b="1" dirty="0">
                <a:solidFill>
                  <a:schemeClr val="tx1"/>
                </a:solidFill>
                <a:latin typeface="Arial Black" panose="020B0A04020102020204" pitchFamily="34" charset="0"/>
              </a:rPr>
              <a:t>…</a:t>
            </a:r>
            <a:endParaRPr lang="ru-RU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7523" y="1509648"/>
            <a:ext cx="8568953" cy="513896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4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називати</a:t>
            </a:r>
            <a:r>
              <a:rPr lang="uk-UA" sz="2400" dirty="0">
                <a:latin typeface="Arial Black" panose="020B0A04020102020204" pitchFamily="34" charset="0"/>
              </a:rPr>
              <a:t> суттєві ознаки понять «живлення річок»;   «водний режим річок», «робота річки»;</a:t>
            </a:r>
            <a:endParaRPr lang="ru-RU" sz="2400" dirty="0">
              <a:latin typeface="Arial Black" panose="020B0A040201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4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пояснювати</a:t>
            </a:r>
            <a:r>
              <a:rPr lang="uk-UA" sz="2400" b="1" dirty="0">
                <a:latin typeface="Arial Black" panose="020B0A04020102020204" pitchFamily="34" charset="0"/>
              </a:rPr>
              <a:t> </a:t>
            </a:r>
            <a:r>
              <a:rPr lang="uk-UA" sz="2400" dirty="0">
                <a:latin typeface="Arial Black" panose="020B0A04020102020204" pitchFamily="34" charset="0"/>
              </a:rPr>
              <a:t>особливості живлення і режиму річок; </a:t>
            </a:r>
            <a:endParaRPr lang="ru-RU" sz="2400" dirty="0">
              <a:latin typeface="Arial Black" panose="020B0A040201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4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визначати</a:t>
            </a:r>
            <a:r>
              <a:rPr lang="uk-UA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uk-UA" sz="2400" b="1" dirty="0" smtClean="0">
                <a:latin typeface="Arial Black" panose="020B0A04020102020204" pitchFamily="34" charset="0"/>
              </a:rPr>
              <a:t> </a:t>
            </a:r>
            <a:r>
              <a:rPr lang="uk-UA" sz="2400" dirty="0">
                <a:latin typeface="Arial Black" panose="020B0A04020102020204" pitchFamily="34" charset="0"/>
              </a:rPr>
              <a:t>особливості роботи </a:t>
            </a:r>
            <a:r>
              <a:rPr lang="uk-UA" sz="2400" dirty="0" smtClean="0">
                <a:latin typeface="Arial Black" panose="020B0A04020102020204" pitchFamily="34" charset="0"/>
              </a:rPr>
              <a:t>річок</a:t>
            </a:r>
            <a:r>
              <a:rPr lang="uk-UA" sz="2400" b="1" dirty="0" smtClean="0">
                <a:latin typeface="Arial Black" panose="020B0A04020102020204" pitchFamily="34" charset="0"/>
              </a:rPr>
              <a:t>; </a:t>
            </a:r>
            <a:r>
              <a:rPr lang="uk-UA" sz="2400" dirty="0">
                <a:latin typeface="Arial Black" panose="020B0A04020102020204" pitchFamily="34" charset="0"/>
              </a:rPr>
              <a:t>види живлення та </a:t>
            </a:r>
            <a:r>
              <a:rPr lang="uk-UA" sz="2400" dirty="0" smtClean="0">
                <a:latin typeface="Arial Black" panose="020B0A04020102020204" pitchFamily="34" charset="0"/>
              </a:rPr>
              <a:t>залежності режиму </a:t>
            </a:r>
            <a:r>
              <a:rPr lang="uk-UA" sz="2400" dirty="0">
                <a:latin typeface="Arial Black" panose="020B0A04020102020204" pitchFamily="34" charset="0"/>
              </a:rPr>
              <a:t>річок від клімату</a:t>
            </a:r>
            <a:r>
              <a:rPr lang="uk-UA" sz="2400" dirty="0" smtClean="0">
                <a:latin typeface="Arial Black" panose="020B0A04020102020204" pitchFamily="34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розуміти </a:t>
            </a:r>
            <a:r>
              <a:rPr lang="uk-UA" sz="2400" dirty="0">
                <a:latin typeface="Arial Black" panose="020B0A04020102020204" pitchFamily="34" charset="0"/>
              </a:rPr>
              <a:t> негативні наслідки паводків, повеней;</a:t>
            </a:r>
            <a:endParaRPr lang="ru-RU" sz="2400" dirty="0">
              <a:latin typeface="Arial Black" panose="020B0A040201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4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дотримуватися </a:t>
            </a:r>
            <a:r>
              <a:rPr lang="uk-UA" sz="2400" dirty="0" smtClean="0">
                <a:latin typeface="Arial Black" panose="020B0A04020102020204" pitchFamily="34" charset="0"/>
              </a:rPr>
              <a:t> </a:t>
            </a:r>
            <a:r>
              <a:rPr lang="uk-UA" sz="2400" dirty="0">
                <a:latin typeface="Arial Black" panose="020B0A04020102020204" pitchFamily="34" charset="0"/>
              </a:rPr>
              <a:t>правил безпечної поведінки під час </a:t>
            </a:r>
            <a:r>
              <a:rPr lang="uk-UA" sz="2400" dirty="0" smtClean="0">
                <a:latin typeface="Arial Black" panose="020B0A04020102020204" pitchFamily="34" charset="0"/>
              </a:rPr>
              <a:t>повеней</a:t>
            </a:r>
            <a:r>
              <a:rPr lang="uk-UA" sz="2400" dirty="0">
                <a:latin typeface="Arial Black" panose="020B0A04020102020204" pitchFamily="34" charset="0"/>
              </a:rPr>
              <a:t>.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pic>
        <p:nvPicPr>
          <p:cNvPr id="6" name="Picture 2" descr="C:\Users\Игорь\AppData\Local\Microsoft\Windows\INetCache\IE\9Q4TLHWR\sovvcap[1]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3871">
            <a:off x="7663695" y="4763205"/>
            <a:ext cx="1139190" cy="1384935"/>
          </a:xfrm>
          <a:prstGeom prst="rect">
            <a:avLst/>
          </a:prstGeom>
          <a:noFill/>
          <a:extLst/>
        </p:spPr>
      </p:pic>
      <p:pic>
        <p:nvPicPr>
          <p:cNvPr id="7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415">
            <a:off x="378209" y="29697"/>
            <a:ext cx="86409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96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krain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899592" y="188640"/>
            <a:ext cx="7056784" cy="1289298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000" b="1" dirty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/>
                <a:cs typeface="Times New Roman"/>
              </a:rPr>
              <a:t>РОБОТА РІЧОК</a:t>
            </a:r>
            <a:endParaRPr lang="ru-RU" sz="4000" dirty="0">
              <a:solidFill>
                <a:schemeClr val="tx1"/>
              </a:solidFill>
              <a:effectLst/>
              <a:latin typeface="Arial Black" panose="020B0A04020102020204" pitchFamily="34" charset="0"/>
              <a:ea typeface="Calibri"/>
              <a:cs typeface="Times New Roman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1612" y="2132856"/>
            <a:ext cx="3528392" cy="144016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800" b="1" dirty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/>
                <a:cs typeface="Times New Roman"/>
              </a:rPr>
              <a:t>Руйнування (річкова </a:t>
            </a:r>
            <a:r>
              <a:rPr lang="uk-UA" sz="2800" b="1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/>
                <a:cs typeface="Times New Roman"/>
              </a:rPr>
              <a:t>ерозія</a:t>
            </a:r>
            <a:r>
              <a:rPr lang="uk-UA" sz="2400" b="1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)</a:t>
            </a:r>
            <a:endParaRPr lang="ru-RU" sz="2400" dirty="0">
              <a:solidFill>
                <a:schemeClr val="tx1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60032" y="2135770"/>
            <a:ext cx="3528392" cy="144016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800" b="1" dirty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/>
                <a:cs typeface="Times New Roman"/>
              </a:rPr>
              <a:t>Руйнування (річкова </a:t>
            </a:r>
            <a:r>
              <a:rPr lang="uk-UA" sz="2800" b="1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/>
                <a:cs typeface="Times New Roman"/>
              </a:rPr>
              <a:t>ерозія</a:t>
            </a:r>
            <a:r>
              <a:rPr lang="uk-UA" sz="2400" b="1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)</a:t>
            </a:r>
            <a:endParaRPr lang="ru-RU" sz="2400" dirty="0">
              <a:solidFill>
                <a:schemeClr val="tx1"/>
              </a:solidFill>
              <a:effectLst/>
              <a:ea typeface="Calibri"/>
              <a:cs typeface="Times New Roman"/>
            </a:endParaRPr>
          </a:p>
        </p:txBody>
      </p:sp>
      <p:pic>
        <p:nvPicPr>
          <p:cNvPr id="6" name="Picture 2" descr="ukrain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49" y="-18466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467544" y="-184666"/>
            <a:ext cx="8424936" cy="217928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3200" dirty="0" smtClean="0">
                <a:latin typeface="Arial Black" panose="020B0A04020102020204" pitchFamily="34" charset="0"/>
              </a:rPr>
              <a:t>РОБОТА РІЧОК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Річки </a:t>
            </a:r>
            <a:r>
              <a:rPr lang="uk-UA" sz="3200" dirty="0">
                <a:solidFill>
                  <a:srgbClr val="FF0000"/>
                </a:solidFill>
                <a:latin typeface="Arial Black" panose="020B0A04020102020204" pitchFamily="34" charset="0"/>
              </a:rPr>
              <a:t>– могутні зовнішні сили Землі</a:t>
            </a:r>
            <a:endParaRPr lang="ru-RU" sz="3200" dirty="0">
              <a:solidFill>
                <a:srgbClr val="FF0000"/>
              </a:solidFill>
              <a:effectLst/>
              <a:latin typeface="Arial Black" panose="020B0A04020102020204" pitchFamily="34" charset="0"/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13944" y="3244334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у</a:t>
            </a:r>
            <a:endParaRPr lang="ru-RU" dirty="0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1691680" y="3068960"/>
            <a:ext cx="45719" cy="4571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512" y="2455010"/>
            <a:ext cx="4040728" cy="227013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Arial Black" panose="020B0A04020102020204" pitchFamily="34" charset="0"/>
              </a:rPr>
              <a:t>РУЙНУВАННЯ (РІЧКОВА ЕРОЗІЯ – розмиває, поглиблює, поширює річкову долину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63782" y="4725144"/>
            <a:ext cx="6120585" cy="194713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atin typeface="Arial Black" panose="020B0A04020102020204" pitchFamily="34" charset="0"/>
              </a:rPr>
              <a:t>ВІДКЛАДЕННЯ (акумуляція – у деяких річках у гирлі через значні наноси утворюється дельта)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139784" y="2455010"/>
            <a:ext cx="4004216" cy="227013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Arial Black" panose="020B0A04020102020204" pitchFamily="34" charset="0"/>
              </a:rPr>
              <a:t>ПЕРЕНЕСЕННЯ – по всій течії відбувається перенесення піску, дрібних уламків гірських порід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6407341" y="1844824"/>
            <a:ext cx="919544" cy="647648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220240" y="1994617"/>
            <a:ext cx="919544" cy="2730528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1916182" y="1882286"/>
            <a:ext cx="919544" cy="610186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C:\Users\Игорь\AppData\Local\Microsoft\Windows\INetCache\IE\9Q4TLHWR\sovvcap[1]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3871">
            <a:off x="7818828" y="702314"/>
            <a:ext cx="1139190" cy="1384935"/>
          </a:xfrm>
          <a:prstGeom prst="rect">
            <a:avLst/>
          </a:prstGeom>
          <a:noFill/>
          <a:extLst/>
        </p:spPr>
      </p:pic>
      <p:pic>
        <p:nvPicPr>
          <p:cNvPr id="21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38294">
            <a:off x="808564" y="310639"/>
            <a:ext cx="86409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67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Ð°ÑÑÐ¸Ð½ÐºÐ¸ Ð¿Ð¾ Ð·Ð°Ð¿ÑÐ¾ÑÑ ÑÐ¾ÑÐ¾ Ð´ÐµÐ»ÑÑÐ¸ ÐÐ¼Ð°Ð·Ð¾Ð½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0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04601" y="0"/>
            <a:ext cx="78278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ДЕЛЬТА АМАЗОНКИ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100" name="Picture 4" descr="ÐÐ°ÑÑÐ¸Ð½ÐºÐ¸ Ð¿Ð¾ Ð·Ð°Ð¿ÑÐ¾ÑÑ ÑÐ¾ÑÐ¾ Ð´ÐµÐ»ÑÑÐ¸ ÐÐ¼Ð°Ð·Ð¾Ð½Ðº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692" y="1772816"/>
            <a:ext cx="612068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Игорь\AppData\Local\Microsoft\Windows\INetCache\IE\9Q4TLHWR\sovvcap[1]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1302">
            <a:off x="6454983" y="1841382"/>
            <a:ext cx="1139190" cy="1384935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11748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krain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005" cy="690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Рисунок 56" descr="j02938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417" y="3688100"/>
            <a:ext cx="5048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Рисунок 54" descr="j029958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587" y="3445093"/>
            <a:ext cx="58102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Рисунок 58" descr="ÐÐ°ÑÑÐ¸Ð½ÐºÐ¸ Ð¿Ð¾ Ð·Ð°Ð¿ÑÐ¾ÑÑ Ð¼Ð°Ð»ÑÐ½Ð¾Ðº Ð»ÑÐ¾Ð´Ð¾Ð²Ð¸ÐºÐ° Ð² Ð³Ð¾ÑÐ°Ñ Ð¼Ð°Ð»ÐµÐ½ÑÐºÐ¾Ð³Ð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196" y="6326188"/>
            <a:ext cx="77152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низ 53"/>
          <p:cNvSpPr>
            <a:spLocks noChangeArrowheads="1"/>
          </p:cNvSpPr>
          <p:nvPr/>
        </p:nvSpPr>
        <p:spPr bwMode="auto">
          <a:xfrm rot="14036043">
            <a:off x="3344361" y="4786244"/>
            <a:ext cx="447675" cy="238125"/>
          </a:xfrm>
          <a:prstGeom prst="downArrow">
            <a:avLst>
              <a:gd name="adj1" fmla="val 50000"/>
              <a:gd name="adj2" fmla="val 41426"/>
            </a:avLst>
          </a:prstGeom>
          <a:solidFill>
            <a:srgbClr val="FFC000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7721600" y="6764338"/>
            <a:ext cx="457200" cy="171450"/>
          </a:xfrm>
          <a:custGeom>
            <a:avLst/>
            <a:gdLst>
              <a:gd name="connsiteX0" fmla="*/ 208 w 514558"/>
              <a:gd name="connsiteY0" fmla="*/ 19456 h 200431"/>
              <a:gd name="connsiteX1" fmla="*/ 47833 w 514558"/>
              <a:gd name="connsiteY1" fmla="*/ 406 h 200431"/>
              <a:gd name="connsiteX2" fmla="*/ 57358 w 514558"/>
              <a:gd name="connsiteY2" fmla="*/ 28981 h 200431"/>
              <a:gd name="connsiteX3" fmla="*/ 114508 w 514558"/>
              <a:gd name="connsiteY3" fmla="*/ 86131 h 200431"/>
              <a:gd name="connsiteX4" fmla="*/ 152608 w 514558"/>
              <a:gd name="connsiteY4" fmla="*/ 162331 h 200431"/>
              <a:gd name="connsiteX5" fmla="*/ 219283 w 514558"/>
              <a:gd name="connsiteY5" fmla="*/ 190906 h 200431"/>
              <a:gd name="connsiteX6" fmla="*/ 514558 w 514558"/>
              <a:gd name="connsiteY6" fmla="*/ 200431 h 200431"/>
              <a:gd name="connsiteX7" fmla="*/ 495508 w 514558"/>
              <a:gd name="connsiteY7" fmla="*/ 171856 h 200431"/>
              <a:gd name="connsiteX8" fmla="*/ 457408 w 514558"/>
              <a:gd name="connsiteY8" fmla="*/ 152806 h 200431"/>
              <a:gd name="connsiteX9" fmla="*/ 200233 w 514558"/>
              <a:gd name="connsiteY9" fmla="*/ 124231 h 200431"/>
              <a:gd name="connsiteX10" fmla="*/ 162133 w 514558"/>
              <a:gd name="connsiteY10" fmla="*/ 105181 h 200431"/>
              <a:gd name="connsiteX11" fmla="*/ 124033 w 514558"/>
              <a:gd name="connsiteY11" fmla="*/ 95656 h 200431"/>
              <a:gd name="connsiteX12" fmla="*/ 66883 w 514558"/>
              <a:gd name="connsiteY12" fmla="*/ 57556 h 200431"/>
              <a:gd name="connsiteX13" fmla="*/ 208 w 514558"/>
              <a:gd name="connsiteY13" fmla="*/ 19456 h 20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4558" h="200431">
                <a:moveTo>
                  <a:pt x="208" y="19456"/>
                </a:moveTo>
                <a:cubicBezTo>
                  <a:pt x="-2967" y="9931"/>
                  <a:pt x="30968" y="-2405"/>
                  <a:pt x="47833" y="406"/>
                </a:cubicBezTo>
                <a:cubicBezTo>
                  <a:pt x="57737" y="2057"/>
                  <a:pt x="51194" y="21056"/>
                  <a:pt x="57358" y="28981"/>
                </a:cubicBezTo>
                <a:cubicBezTo>
                  <a:pt x="73898" y="50247"/>
                  <a:pt x="114508" y="86131"/>
                  <a:pt x="114508" y="86131"/>
                </a:cubicBezTo>
                <a:cubicBezTo>
                  <a:pt x="123604" y="108870"/>
                  <a:pt x="133585" y="143308"/>
                  <a:pt x="152608" y="162331"/>
                </a:cubicBezTo>
                <a:cubicBezTo>
                  <a:pt x="169321" y="179044"/>
                  <a:pt x="196098" y="189581"/>
                  <a:pt x="219283" y="190906"/>
                </a:cubicBezTo>
                <a:cubicBezTo>
                  <a:pt x="317599" y="196524"/>
                  <a:pt x="416133" y="197256"/>
                  <a:pt x="514558" y="200431"/>
                </a:cubicBezTo>
                <a:cubicBezTo>
                  <a:pt x="508208" y="190906"/>
                  <a:pt x="504302" y="179185"/>
                  <a:pt x="495508" y="171856"/>
                </a:cubicBezTo>
                <a:cubicBezTo>
                  <a:pt x="484600" y="162766"/>
                  <a:pt x="469736" y="159851"/>
                  <a:pt x="457408" y="152806"/>
                </a:cubicBezTo>
                <a:cubicBezTo>
                  <a:pt x="348831" y="90762"/>
                  <a:pt x="550497" y="138825"/>
                  <a:pt x="200233" y="124231"/>
                </a:cubicBezTo>
                <a:cubicBezTo>
                  <a:pt x="187533" y="117881"/>
                  <a:pt x="175428" y="110167"/>
                  <a:pt x="162133" y="105181"/>
                </a:cubicBezTo>
                <a:cubicBezTo>
                  <a:pt x="149876" y="100584"/>
                  <a:pt x="135742" y="101510"/>
                  <a:pt x="124033" y="95656"/>
                </a:cubicBezTo>
                <a:cubicBezTo>
                  <a:pt x="103555" y="85417"/>
                  <a:pt x="66883" y="57556"/>
                  <a:pt x="66883" y="57556"/>
                </a:cubicBezTo>
                <a:cubicBezTo>
                  <a:pt x="56354" y="25969"/>
                  <a:pt x="3383" y="28981"/>
                  <a:pt x="208" y="19456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81048" y="314578"/>
            <a:ext cx="7407376" cy="15841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Живлення ріки</a:t>
            </a:r>
            <a:r>
              <a:rPr lang="uk-UA" sz="32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uk-UA" sz="3200" dirty="0">
                <a:latin typeface="Arial Black" panose="020B0A04020102020204" pitchFamily="34" charset="0"/>
              </a:rPr>
              <a:t>–це постійне поповнення річки водами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3013003" y="1844824"/>
            <a:ext cx="3138084" cy="1264002"/>
          </a:xfrm>
          <a:prstGeom prst="downArrow">
            <a:avLst>
              <a:gd name="adj1" fmla="val 47335"/>
              <a:gd name="adj2" fmla="val 39291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ТИПИ</a:t>
            </a:r>
            <a:endParaRPr lang="ru-RU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269372" y="3115389"/>
            <a:ext cx="2830727" cy="204094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МІШАНЕ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272704" y="2116278"/>
            <a:ext cx="2907301" cy="238075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Arial Black" panose="020B0A04020102020204" pitchFamily="34" charset="0"/>
              </a:rPr>
              <a:t>ТАЛИМИ СНІГОВИМИ ВОДАМИ (Об, </a:t>
            </a:r>
            <a:r>
              <a:rPr lang="uk-UA" sz="2000" dirty="0" err="1" smtClean="0">
                <a:latin typeface="Arial Black" panose="020B0A04020102020204" pitchFamily="34" charset="0"/>
              </a:rPr>
              <a:t>Енисей</a:t>
            </a:r>
            <a:r>
              <a:rPr lang="uk-UA" sz="2000" dirty="0" smtClean="0">
                <a:latin typeface="Arial Black" panose="020B0A04020102020204" pitchFamily="34" charset="0"/>
              </a:rPr>
              <a:t>)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89370" y="2076632"/>
            <a:ext cx="2867020" cy="241948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Arial Black" panose="020B0A04020102020204" pitchFamily="34" charset="0"/>
              </a:rPr>
              <a:t>ДОЩОВЕ </a:t>
            </a:r>
          </a:p>
          <a:p>
            <a:pPr algn="ctr"/>
            <a:r>
              <a:rPr lang="uk-UA" sz="2000" dirty="0" smtClean="0">
                <a:latin typeface="Arial Black" panose="020B0A04020102020204" pitchFamily="34" charset="0"/>
              </a:rPr>
              <a:t>(Амазонка, Ніл, Конго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072457" y="4497029"/>
            <a:ext cx="2649615" cy="234567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 dirty="0" smtClean="0">
                <a:latin typeface="Arial Black" panose="020B0A04020102020204" pitchFamily="34" charset="0"/>
              </a:rPr>
              <a:t>ПІДЗЕМНИМИ ВОДАМИ</a:t>
            </a:r>
            <a:endParaRPr lang="ru-RU" sz="2000" b="1" dirty="0">
              <a:latin typeface="Arial Black" panose="020B0A04020102020204" pitchFamily="34" charset="0"/>
            </a:endParaRPr>
          </a:p>
          <a:p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16" name="Рисунок 15" descr="C:\Program Files\Microsoft Office\MEDIA\CAGCAT10\j0293828.w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68" y="2476825"/>
            <a:ext cx="1668538" cy="505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2" descr="C:\Users\Игорь\AppData\Local\Microsoft\Windows\INetCache\IE\9Q4TLHWR\snowflake_cutie_mark___vector_by_grendopony-d4q9sqc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099" y="3902411"/>
            <a:ext cx="655503" cy="46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трелка вниз 19"/>
          <p:cNvSpPr/>
          <p:nvPr/>
        </p:nvSpPr>
        <p:spPr>
          <a:xfrm rot="17385574">
            <a:off x="3156635" y="3488965"/>
            <a:ext cx="447675" cy="238125"/>
          </a:xfrm>
          <a:prstGeom prst="downArrow">
            <a:avLst>
              <a:gd name="adj1" fmla="val 50000"/>
              <a:gd name="adj2" fmla="val 41428"/>
            </a:avLst>
          </a:prstGeom>
          <a:solidFill>
            <a:srgbClr val="FFC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22" name="Овал 21"/>
          <p:cNvSpPr/>
          <p:nvPr/>
        </p:nvSpPr>
        <p:spPr>
          <a:xfrm>
            <a:off x="755576" y="4496118"/>
            <a:ext cx="2877894" cy="226822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 dirty="0">
                <a:latin typeface="Arial Black" panose="020B0A04020102020204" pitchFamily="34" charset="0"/>
              </a:rPr>
              <a:t>ТАЛИМИ </a:t>
            </a:r>
            <a:r>
              <a:rPr lang="uk-UA" sz="2000" b="1" dirty="0" smtClean="0">
                <a:latin typeface="Arial Black" panose="020B0A04020102020204" pitchFamily="34" charset="0"/>
              </a:rPr>
              <a:t>ЛЬОДОВИКОВИМИ (Колорадо, Янцзи)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23" name="Стрелка вниз 53"/>
          <p:cNvSpPr>
            <a:spLocks noChangeArrowheads="1"/>
          </p:cNvSpPr>
          <p:nvPr/>
        </p:nvSpPr>
        <p:spPr bwMode="auto">
          <a:xfrm rot="8134992">
            <a:off x="5927249" y="4773496"/>
            <a:ext cx="447675" cy="238125"/>
          </a:xfrm>
          <a:prstGeom prst="downArrow">
            <a:avLst>
              <a:gd name="adj1" fmla="val 50000"/>
              <a:gd name="adj2" fmla="val 41426"/>
            </a:avLst>
          </a:prstGeom>
          <a:solidFill>
            <a:srgbClr val="FFC000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 rot="4048752">
            <a:off x="5988311" y="3685391"/>
            <a:ext cx="447675" cy="262355"/>
          </a:xfrm>
          <a:prstGeom prst="downArrow">
            <a:avLst>
              <a:gd name="adj1" fmla="val 50000"/>
              <a:gd name="adj2" fmla="val 28858"/>
            </a:avLst>
          </a:prstGeom>
          <a:solidFill>
            <a:srgbClr val="FFC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pic>
        <p:nvPicPr>
          <p:cNvPr id="25" name="Рисунок 24" descr="ÐÐ°ÑÑÐ¸Ð½ÐºÐ¸ Ð¿Ð¾ Ð·Ð°Ð¿ÑÐ¾ÑÑ Ð¼Ð°Ð»ÑÐ½Ð¾Ðº Ð»ÑÐ¾Ð´Ð¾Ð²Ð¸ÐºÐ° Ð² Ð³Ð¾ÑÐ°Ñ Ð¼Ð°Ð»ÐµÐ½ÑÐºÐ¾Ð³Ð¾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241" y="5531575"/>
            <a:ext cx="771525" cy="373698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Полилиния 25"/>
          <p:cNvSpPr/>
          <p:nvPr/>
        </p:nvSpPr>
        <p:spPr>
          <a:xfrm>
            <a:off x="6419056" y="6041742"/>
            <a:ext cx="457200" cy="157608"/>
          </a:xfrm>
          <a:custGeom>
            <a:avLst/>
            <a:gdLst>
              <a:gd name="connsiteX0" fmla="*/ 208 w 514558"/>
              <a:gd name="connsiteY0" fmla="*/ 19456 h 200431"/>
              <a:gd name="connsiteX1" fmla="*/ 47833 w 514558"/>
              <a:gd name="connsiteY1" fmla="*/ 406 h 200431"/>
              <a:gd name="connsiteX2" fmla="*/ 57358 w 514558"/>
              <a:gd name="connsiteY2" fmla="*/ 28981 h 200431"/>
              <a:gd name="connsiteX3" fmla="*/ 114508 w 514558"/>
              <a:gd name="connsiteY3" fmla="*/ 86131 h 200431"/>
              <a:gd name="connsiteX4" fmla="*/ 152608 w 514558"/>
              <a:gd name="connsiteY4" fmla="*/ 162331 h 200431"/>
              <a:gd name="connsiteX5" fmla="*/ 219283 w 514558"/>
              <a:gd name="connsiteY5" fmla="*/ 190906 h 200431"/>
              <a:gd name="connsiteX6" fmla="*/ 514558 w 514558"/>
              <a:gd name="connsiteY6" fmla="*/ 200431 h 200431"/>
              <a:gd name="connsiteX7" fmla="*/ 495508 w 514558"/>
              <a:gd name="connsiteY7" fmla="*/ 171856 h 200431"/>
              <a:gd name="connsiteX8" fmla="*/ 457408 w 514558"/>
              <a:gd name="connsiteY8" fmla="*/ 152806 h 200431"/>
              <a:gd name="connsiteX9" fmla="*/ 200233 w 514558"/>
              <a:gd name="connsiteY9" fmla="*/ 124231 h 200431"/>
              <a:gd name="connsiteX10" fmla="*/ 162133 w 514558"/>
              <a:gd name="connsiteY10" fmla="*/ 105181 h 200431"/>
              <a:gd name="connsiteX11" fmla="*/ 124033 w 514558"/>
              <a:gd name="connsiteY11" fmla="*/ 95656 h 200431"/>
              <a:gd name="connsiteX12" fmla="*/ 66883 w 514558"/>
              <a:gd name="connsiteY12" fmla="*/ 57556 h 200431"/>
              <a:gd name="connsiteX13" fmla="*/ 208 w 514558"/>
              <a:gd name="connsiteY13" fmla="*/ 19456 h 20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4558" h="200431">
                <a:moveTo>
                  <a:pt x="208" y="19456"/>
                </a:moveTo>
                <a:cubicBezTo>
                  <a:pt x="-2967" y="9931"/>
                  <a:pt x="30968" y="-2405"/>
                  <a:pt x="47833" y="406"/>
                </a:cubicBezTo>
                <a:cubicBezTo>
                  <a:pt x="57737" y="2057"/>
                  <a:pt x="51194" y="21056"/>
                  <a:pt x="57358" y="28981"/>
                </a:cubicBezTo>
                <a:cubicBezTo>
                  <a:pt x="73898" y="50247"/>
                  <a:pt x="114508" y="86131"/>
                  <a:pt x="114508" y="86131"/>
                </a:cubicBezTo>
                <a:cubicBezTo>
                  <a:pt x="123604" y="108870"/>
                  <a:pt x="133585" y="143308"/>
                  <a:pt x="152608" y="162331"/>
                </a:cubicBezTo>
                <a:cubicBezTo>
                  <a:pt x="169321" y="179044"/>
                  <a:pt x="196098" y="189581"/>
                  <a:pt x="219283" y="190906"/>
                </a:cubicBezTo>
                <a:cubicBezTo>
                  <a:pt x="317599" y="196524"/>
                  <a:pt x="416133" y="197256"/>
                  <a:pt x="514558" y="200431"/>
                </a:cubicBezTo>
                <a:cubicBezTo>
                  <a:pt x="508208" y="190906"/>
                  <a:pt x="504302" y="179185"/>
                  <a:pt x="495508" y="171856"/>
                </a:cubicBezTo>
                <a:cubicBezTo>
                  <a:pt x="484600" y="162766"/>
                  <a:pt x="469736" y="159851"/>
                  <a:pt x="457408" y="152806"/>
                </a:cubicBezTo>
                <a:cubicBezTo>
                  <a:pt x="348831" y="90762"/>
                  <a:pt x="550497" y="138825"/>
                  <a:pt x="200233" y="124231"/>
                </a:cubicBezTo>
                <a:cubicBezTo>
                  <a:pt x="187533" y="117881"/>
                  <a:pt x="175428" y="110167"/>
                  <a:pt x="162133" y="105181"/>
                </a:cubicBezTo>
                <a:cubicBezTo>
                  <a:pt x="149876" y="100584"/>
                  <a:pt x="135742" y="101510"/>
                  <a:pt x="124033" y="95656"/>
                </a:cubicBezTo>
                <a:cubicBezTo>
                  <a:pt x="103555" y="85417"/>
                  <a:pt x="66883" y="57556"/>
                  <a:pt x="66883" y="57556"/>
                </a:cubicBezTo>
                <a:cubicBezTo>
                  <a:pt x="56354" y="25969"/>
                  <a:pt x="3383" y="28981"/>
                  <a:pt x="208" y="19456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27" name="Picture 2" descr="C:\Users\Игорь\AppData\Local\Microsoft\Windows\INetCache\IE\9Q4TLHWR\sovvcap[1]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6806">
            <a:off x="7856618" y="456182"/>
            <a:ext cx="1139190" cy="1384935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92845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krain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23529" y="260648"/>
            <a:ext cx="8568952" cy="15841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Які причини мають вплив на тип живлення річки?</a:t>
            </a:r>
            <a:endParaRPr lang="ru-RU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7524" y="2636912"/>
            <a:ext cx="3636404" cy="374441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dirty="0" smtClean="0">
                <a:latin typeface="Arial Black" panose="020B0A04020102020204" pitchFamily="34" charset="0"/>
              </a:rPr>
              <a:t>Кліматичні умови </a:t>
            </a:r>
            <a:r>
              <a:rPr lang="uk-UA" sz="3200" dirty="0">
                <a:latin typeface="Arial Black" panose="020B0A04020102020204" pitchFamily="34" charset="0"/>
              </a:rPr>
              <a:t>місцевості по якій протікає </a:t>
            </a:r>
            <a:r>
              <a:rPr lang="uk-UA" sz="3200" dirty="0" smtClean="0">
                <a:latin typeface="Arial Black" panose="020B0A04020102020204" pitchFamily="34" charset="0"/>
              </a:rPr>
              <a:t>річка</a:t>
            </a:r>
          </a:p>
          <a:p>
            <a:r>
              <a:rPr lang="uk-UA" sz="3200" dirty="0" smtClean="0">
                <a:latin typeface="Arial Black" panose="020B0A04020102020204" pitchFamily="34" charset="0"/>
              </a:rPr>
              <a:t> 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76056" y="2636912"/>
            <a:ext cx="3810676" cy="374441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dirty="0" smtClean="0">
                <a:latin typeface="Arial Black" panose="020B0A04020102020204" pitchFamily="34" charset="0"/>
              </a:rPr>
              <a:t>Склад </a:t>
            </a:r>
            <a:r>
              <a:rPr lang="uk-UA" sz="3200" dirty="0">
                <a:latin typeface="Arial Black" panose="020B0A04020102020204" pitchFamily="34" charset="0"/>
              </a:rPr>
              <a:t>гірських порід із яких складена територія, де розташована </a:t>
            </a:r>
            <a:r>
              <a:rPr lang="uk-UA" sz="3200" dirty="0" smtClean="0">
                <a:latin typeface="Arial Black" panose="020B0A04020102020204" pitchFamily="34" charset="0"/>
              </a:rPr>
              <a:t>водойма 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pic>
        <p:nvPicPr>
          <p:cNvPr id="6" name="Picture 2" descr="ukrain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49" y="-18466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899592" y="314578"/>
            <a:ext cx="7488832" cy="15841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</a:t>
            </a:r>
            <a:r>
              <a:rPr lang="uk-UA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ід яких причин залежить процес живлення річок?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7544" y="2819542"/>
            <a:ext cx="3304182" cy="370580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dirty="0">
                <a:latin typeface="Arial Black" panose="020B0A04020102020204" pitchFamily="34" charset="0"/>
              </a:rPr>
              <a:t>від кліматичних умов місцевості по якій протікає </a:t>
            </a:r>
            <a:r>
              <a:rPr lang="uk-UA" sz="3200" dirty="0" smtClean="0">
                <a:latin typeface="Arial Black" panose="020B0A04020102020204" pitchFamily="34" charset="0"/>
              </a:rPr>
              <a:t>річка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64088" y="2800951"/>
            <a:ext cx="3384376" cy="372439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dirty="0">
                <a:latin typeface="Arial Black" panose="020B0A04020102020204" pitchFamily="34" charset="0"/>
              </a:rPr>
              <a:t>від складу гірських порід із яких складена </a:t>
            </a:r>
            <a:r>
              <a:rPr lang="uk-UA" sz="3200" dirty="0" smtClean="0">
                <a:latin typeface="Arial Black" panose="020B0A04020102020204" pitchFamily="34" charset="0"/>
              </a:rPr>
              <a:t>територія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1763782" y="1898754"/>
            <a:ext cx="919544" cy="920788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6380480" y="1898754"/>
            <a:ext cx="919544" cy="920788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C:\Users\Игорь\AppData\Local\Microsoft\Windows\INetCache\IE\9Q4TLHWR\sovvcap[1]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5688">
            <a:off x="7688052" y="1192610"/>
            <a:ext cx="1139190" cy="1384935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92845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krain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94084" y="332656"/>
            <a:ext cx="8352928" cy="144016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Водний </a:t>
            </a:r>
            <a:r>
              <a:rPr lang="uk-UA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режим річки </a:t>
            </a:r>
            <a:r>
              <a:rPr lang="uk-UA" sz="2800" b="1" dirty="0" smtClean="0">
                <a:latin typeface="Arial Black" panose="020B0A04020102020204" pitchFamily="34" charset="0"/>
              </a:rPr>
              <a:t>– </a:t>
            </a:r>
            <a:r>
              <a:rPr lang="uk-UA" sz="2800" b="1" dirty="0">
                <a:latin typeface="Arial Black" panose="020B0A04020102020204" pitchFamily="34" charset="0"/>
              </a:rPr>
              <a:t>це регулярні зміни рівня </a:t>
            </a:r>
            <a:r>
              <a:rPr lang="uk-UA" sz="2800" b="1" dirty="0" smtClean="0">
                <a:latin typeface="Arial Black" panose="020B0A04020102020204" pitchFamily="34" charset="0"/>
              </a:rPr>
              <a:t>води в </a:t>
            </a:r>
            <a:r>
              <a:rPr lang="uk-UA" sz="2800" b="1" dirty="0">
                <a:latin typeface="Arial Black" panose="020B0A04020102020204" pitchFamily="34" charset="0"/>
              </a:rPr>
              <a:t>річці протягом </a:t>
            </a:r>
            <a:r>
              <a:rPr lang="uk-UA" sz="2800" b="1" dirty="0" smtClean="0">
                <a:latin typeface="Arial Black" panose="020B0A04020102020204" pitchFamily="34" charset="0"/>
              </a:rPr>
              <a:t>року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982324" y="3765900"/>
            <a:ext cx="3240360" cy="252028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atin typeface="Arial Black" panose="020B0A04020102020204" pitchFamily="34" charset="0"/>
              </a:rPr>
              <a:t>МЕЖІНЬ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047656" y="2712793"/>
            <a:ext cx="3096344" cy="252028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atin typeface="Arial Black" panose="020B0A04020102020204" pitchFamily="34" charset="0"/>
              </a:rPr>
              <a:t>ПАВОДОК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0" y="2693604"/>
            <a:ext cx="3163544" cy="252028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atin typeface="Arial Black" panose="020B0A04020102020204" pitchFamily="34" charset="0"/>
              </a:rPr>
              <a:t>ПОВІНЬ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878558" y="1772816"/>
            <a:ext cx="919544" cy="920788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112228" y="1772816"/>
            <a:ext cx="919544" cy="1872208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7311084" y="1772816"/>
            <a:ext cx="919544" cy="920788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Users\Игорь\AppData\Local\Microsoft\Windows\INetCache\IE\9Q4TLHWR\sovvcap[1]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5440">
            <a:off x="7661033" y="5145573"/>
            <a:ext cx="1139190" cy="1384935"/>
          </a:xfrm>
          <a:prstGeom prst="rect">
            <a:avLst/>
          </a:prstGeom>
          <a:noFill/>
          <a:extLst/>
        </p:spPr>
      </p:pic>
      <p:pic>
        <p:nvPicPr>
          <p:cNvPr id="12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22228">
            <a:off x="481790" y="4359304"/>
            <a:ext cx="864096" cy="66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83959">
            <a:off x="7163780" y="2373880"/>
            <a:ext cx="86409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45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nteresting.in.ua/wp-content/uploads/2008/12/veneciya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8280" cy="724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0"/>
            <a:ext cx="75608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ПОВІНЬ</a:t>
            </a:r>
            <a:r>
              <a:rPr lang="uk-UA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– щорічне збільшення рівня води  в річці в одну й ту пору року, тривале підняття рівня води в річці                                                                                   </a:t>
            </a:r>
            <a:endParaRPr lang="ru-RU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2200275" y="6034405"/>
            <a:ext cx="142875" cy="3905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531911"/>
            <a:ext cx="5613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69985" y="30596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8" name="Picture 2" descr="C:\Users\Игорь\AppData\Local\Microsoft\Windows\INetCache\IE\9Q4TLHWR\sovvcap[1]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58402">
            <a:off x="7718091" y="4939865"/>
            <a:ext cx="1139190" cy="1384935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41329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436</TotalTime>
  <Words>477</Words>
  <Application>Microsoft Office PowerPoint</Application>
  <PresentationFormat>Экран (4:3)</PresentationFormat>
  <Paragraphs>66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</dc:creator>
  <cp:lastModifiedBy>Игорь</cp:lastModifiedBy>
  <cp:revision>40</cp:revision>
  <dcterms:created xsi:type="dcterms:W3CDTF">2018-08-06T17:38:28Z</dcterms:created>
  <dcterms:modified xsi:type="dcterms:W3CDTF">2018-09-23T10:54:28Z</dcterms:modified>
</cp:coreProperties>
</file>