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333" r:id="rId2"/>
    <p:sldId id="294" r:id="rId3"/>
    <p:sldId id="291" r:id="rId4"/>
    <p:sldId id="295" r:id="rId5"/>
    <p:sldId id="296" r:id="rId6"/>
    <p:sldId id="297" r:id="rId7"/>
    <p:sldId id="299" r:id="rId8"/>
    <p:sldId id="303" r:id="rId9"/>
    <p:sldId id="335" r:id="rId10"/>
    <p:sldId id="300" r:id="rId11"/>
    <p:sldId id="329" r:id="rId12"/>
    <p:sldId id="301" r:id="rId13"/>
    <p:sldId id="302" r:id="rId14"/>
    <p:sldId id="298" r:id="rId15"/>
    <p:sldId id="308" r:id="rId16"/>
    <p:sldId id="309" r:id="rId17"/>
    <p:sldId id="305" r:id="rId18"/>
    <p:sldId id="317" r:id="rId19"/>
    <p:sldId id="311" r:id="rId20"/>
    <p:sldId id="318" r:id="rId21"/>
    <p:sldId id="283" r:id="rId22"/>
    <p:sldId id="328" r:id="rId23"/>
    <p:sldId id="324" r:id="rId24"/>
    <p:sldId id="275" r:id="rId25"/>
    <p:sldId id="32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791" autoAdjust="0"/>
  </p:normalViewPr>
  <p:slideViewPr>
    <p:cSldViewPr showGuides="1">
      <p:cViewPr>
        <p:scale>
          <a:sx n="59" d="100"/>
          <a:sy n="59" d="100"/>
        </p:scale>
        <p:origin x="-145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57E1A-2694-4825-9DD9-35940382A14C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86BC-BFF4-4A9A-9E13-3690689CF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86BC-BFF4-4A9A-9E13-3690689CFF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9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7524" y="116632"/>
            <a:ext cx="8568952" cy="64087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Річковий басейн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Arial Black" panose="020B0A04020102020204" pitchFamily="34" charset="0"/>
              </a:rPr>
              <a:t>– це територія, з якої річка разом із притоками збирає поверхневі та підземні води. </a:t>
            </a:r>
            <a:r>
              <a:rPr lang="uk-UA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Найбільшою </a:t>
            </a:r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за площею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басейну</a:t>
            </a:r>
            <a:r>
              <a:rPr lang="uk-UA" sz="2000" dirty="0">
                <a:latin typeface="Arial Black" panose="020B0A04020102020204" pitchFamily="34" charset="0"/>
              </a:rPr>
              <a:t>,  найбільшою за довжиною та найповноводнішою річкою в </a:t>
            </a:r>
            <a:r>
              <a:rPr lang="uk-UA" sz="2000" dirty="0" smtClean="0">
                <a:latin typeface="Arial Black" panose="020B0A04020102020204" pitchFamily="34" charset="0"/>
              </a:rPr>
              <a:t>світі  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latin typeface="Arial Black" panose="020B0A04020102020204" pitchFamily="34" charset="0"/>
              </a:rPr>
              <a:t>є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АМАЗОНКА.</a:t>
            </a:r>
            <a:endParaRPr lang="uk-UA" sz="2800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uk-UA" sz="1600" dirty="0">
              <a:latin typeface="Arial Black" panose="020B0A04020102020204" pitchFamily="34" charset="0"/>
            </a:endParaRPr>
          </a:p>
          <a:p>
            <a:pPr algn="ctr"/>
            <a:endParaRPr lang="uk-UA" sz="1600" dirty="0" smtClean="0">
              <a:latin typeface="Arial Black" panose="020B0A04020102020204" pitchFamily="34" charset="0"/>
            </a:endParaRPr>
          </a:p>
          <a:p>
            <a:pPr algn="ctr"/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ÐÐ°ÑÑÐ¸Ð½ÐºÐ¸ Ð¿Ð¾ Ð·Ð°Ð¿ÑÐ¾ÑÑ ÐºÑÐ°ÑÐ¸Ð²Ðµ ÑÐ¾ÑÐ¾ ÑÑÑÐºÐ¸  ÐÐ¼Ð°Ð·Ð¾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ºÑÐ°ÑÐ¸Ð²Ðµ ÑÐ¾ÑÐ¾ ÑÑÑÐºÐ¸  ÐÐ¼Ð°Ð·Ð¾Ð½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8884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824">
            <a:off x="7884368" y="1743270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94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557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8964489" cy="633670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5-конечная звезда 7"/>
          <p:cNvSpPr/>
          <p:nvPr/>
        </p:nvSpPr>
        <p:spPr>
          <a:xfrm>
            <a:off x="6457537" y="1829853"/>
            <a:ext cx="114300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H="1" flipV="1">
            <a:off x="4571393" y="1122947"/>
            <a:ext cx="45719" cy="200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948989" y="2399817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623127" y="1356192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195736" y="1507577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699792" y="2996952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9054" y="1634825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Міссісіпі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06679" y="1033238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Дніпро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1837" y="1900962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Янцзи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28392" y="2736940"/>
            <a:ext cx="1641676" cy="327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Амазонка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9210" y="1122946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Дунай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4834689" y="1259443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31595" y="2318526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Ніл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79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332656"/>
            <a:ext cx="7776864" cy="15121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БУДОВА РІЧКОВОЇ ДОЛИНИ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554" y="1988840"/>
            <a:ext cx="8840942" cy="46085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Ð¤Ð¾ÑÐ¾ ÑÑÐ²Ð¾ÑÐµÐ½Ð½Ñ ÑÑÐµÐ¼Ð° ÑÑÑÐºÐ¾Ð²Ð¾Ñ Ð´Ð¾Ð»Ð¸Ð½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7" y="2535526"/>
            <a:ext cx="7344816" cy="36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64" y="5157191"/>
            <a:ext cx="432048" cy="6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9941">
            <a:off x="7718838" y="1966392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566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0"/>
            <a:ext cx="8424936" cy="65973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Річкова долина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– це пониження в рельєфі від витоку до гирла, по якому тече </a:t>
            </a:r>
            <a:r>
              <a:rPr lang="uk-UA" sz="2800" dirty="0" smtClean="0">
                <a:latin typeface="Arial Black" panose="020B0A04020102020204" pitchFamily="34" charset="0"/>
              </a:rPr>
              <a:t>вода.</a:t>
            </a:r>
            <a:r>
              <a:rPr lang="uk-UA" sz="2800" b="1" i="1" dirty="0">
                <a:latin typeface="Arial Black" panose="020B0A04020102020204" pitchFamily="34" charset="0"/>
              </a:rPr>
              <a:t> </a:t>
            </a:r>
            <a:endParaRPr lang="uk-UA" sz="2800" b="1" i="1" dirty="0" smtClean="0">
              <a:latin typeface="Arial Black" panose="020B0A04020102020204" pitchFamily="34" charset="0"/>
            </a:endParaRPr>
          </a:p>
          <a:p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Русло 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чи річище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– це частина річкової долини, заглиблення в річці, по якому постійно течуть води річки.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Заплава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–частина річкової долини, яка затоплюється водою під час повені.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Тераси </a:t>
            </a:r>
            <a:r>
              <a:rPr lang="uk-UA" sz="2800" dirty="0">
                <a:latin typeface="Arial Black" panose="020B0A04020102020204" pitchFamily="34" charset="0"/>
              </a:rPr>
              <a:t>– частина річкової долини, східцеподібні уступи на берегах річки, які колись були заплавами.</a:t>
            </a:r>
            <a:endParaRPr lang="ru-RU" sz="28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32656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7255" y="260648"/>
            <a:ext cx="6552728" cy="1152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РІЧКИ ЗА ХАРАКТЕРОМ ТЕЧІЇ БУВАЮТЬ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00682" y="2204862"/>
            <a:ext cx="4176464" cy="43824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35" y="3990827"/>
            <a:ext cx="223224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2348880"/>
            <a:ext cx="4464496" cy="43288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pic>
        <p:nvPicPr>
          <p:cNvPr id="12" name="Picture 2" descr="ÐÐ°ÑÑÐ¸Ð½ÐºÐ¸ Ð¿Ð¾ Ð·Ð°Ð¿ÑÐ¾ÑÑ Ð¤Ð¾ÑÐ¾ ÑÑÐ²Ð¾ÑÐµÐ½Ð½Ñ ÑÑÐµÐ¼Ð° Ð¿Ð¾ÑÐ¾Ð³Ñ Ð½Ð° ÑÑÑÑ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57" y="2671378"/>
            <a:ext cx="3697814" cy="34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thumb/a/ac/Amursk_Amur_River_P7300241_2200.jpg/1024px-Amursk_Amur_River_P7300241_2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3387"/>
            <a:ext cx="3578043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1363" y="1431159"/>
            <a:ext cx="3528392" cy="9177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РІВНИННІ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00682" y="1431159"/>
            <a:ext cx="3949189" cy="91772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ГІРСЬКІ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0518">
            <a:off x="7795084" y="4462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Игорь\AppData\Local\Microsoft\Windows\INetCache\IE\9Q4TLHWR\sovvcap[1]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21" y="5292809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262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Ð ÐÐ¡ÐÐÐ«Ð Ð¤ÐÐ¢Ð Ð´ÐÐÐÐ 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" y="35333"/>
            <a:ext cx="9236333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Найдовша річка України Дніпро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487">
            <a:off x="817217" y="518358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0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¤Ð¾ÑÐ¾ ÑÑÑÐºÐ¸  ÐÐ¾Ð»Ð¾ÑÐ°Ð´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86"/>
            <a:ext cx="9180004" cy="6930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Arial Black" panose="020B0A04020102020204" pitchFamily="34" charset="0"/>
              </a:rPr>
              <a:t>Найвідоміший Великий каньйон річки Колорадо в Північній </a:t>
            </a:r>
            <a:r>
              <a:rPr lang="uk-UA" sz="4000" dirty="0" smtClean="0">
                <a:latin typeface="Arial Black" panose="020B0A04020102020204" pitchFamily="34" charset="0"/>
              </a:rPr>
              <a:t>Америці</a:t>
            </a:r>
            <a:endParaRPr lang="ru-RU" sz="4000" dirty="0"/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617">
            <a:off x="6660798" y="1961866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65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283369"/>
            <a:ext cx="8640960" cy="44498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77135"/>
            <a:ext cx="6552728" cy="7476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ПОРОГИ НА РІЧЦІ РОСЬ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0228" y="5785792"/>
            <a:ext cx="6182252" cy="864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Схема утворення порогів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2710228" y="1109771"/>
            <a:ext cx="919544" cy="57606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5148064" y="5308378"/>
            <a:ext cx="919544" cy="48756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0318">
            <a:off x="6852914" y="1123423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933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ºÑÐ°ÑÐ¸Ð²Ðµ ÑÐ¾ÑÐ¾ Ð¿Ð¾ÑÐ¾Ð³ÑÐ² Ð½Ð° ÑÑÑ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3920" y="529535"/>
            <a:ext cx="6552728" cy="7476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anose="020B0A04020102020204" pitchFamily="34" charset="0"/>
              </a:rPr>
              <a:t>ПОРОГИ НА РІЧЦІ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221887"/>
            <a:ext cx="8784976" cy="48553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ÐÐ°ÑÑÐ¸Ð½ÐºÐ¸ Ð¿Ð¾ Ð·Ð°Ð¿ÑÐ¾ÑÑ Ð¡ÑÐµÐ¼Ð° ÑÑÐ²Ð¾ÑÐµÐ½Ð½Ñ Ð¿Ð¾ÑÐ¾Ð³ÑÐ² , Ð²Ð¾Ð´Ð¾ÑÐ¿Ð°Ð´ÑÐ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0" y="1610925"/>
            <a:ext cx="8208912" cy="4068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03882" y="188640"/>
            <a:ext cx="7034557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latin typeface="Arial Black" panose="020B0A04020102020204" pitchFamily="34" charset="0"/>
              </a:rPr>
              <a:t>НІАГАРСЬКИЙ ВОДОСПАД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0228" y="5949280"/>
            <a:ext cx="6182252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atin typeface="Arial Black" panose="020B0A04020102020204" pitchFamily="34" charset="0"/>
              </a:rPr>
              <a:t>Схема утворення водоспаду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763161" y="1034860"/>
            <a:ext cx="919544" cy="57606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518896" y="5589652"/>
            <a:ext cx="919544" cy="48756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5019">
            <a:off x="1043608" y="515719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992">
            <a:off x="7304642" y="288261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6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7" y="284496"/>
            <a:ext cx="8784976" cy="6240848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980728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  <a:r>
              <a:rPr lang="uk-UA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6</a:t>
            </a: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Води суходолу- поверхневі і підземні. 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Річка, її будова. Пороги </a:t>
            </a: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та водоспади.</a:t>
            </a:r>
            <a:r>
              <a:rPr lang="uk-UA" sz="4400" b="1" i="1" dirty="0">
                <a:solidFill>
                  <a:schemeClr val="bg1"/>
                </a:solidFill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117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Ð¾Ð´Ð¾Ð¿Ð°Ð´ Ð£ÑÐ°Ð½ -Ð¡Ñ Ð² ÐÑÑÐ¼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Найвищій водоспад в Україні –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Учан-Су</a:t>
            </a:r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, його висота 98,5 метрів, розташований в Криму.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30171"/>
            <a:ext cx="864096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5981">
            <a:off x="6843008" y="4611808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894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9747" y="355467"/>
            <a:ext cx="8468717" cy="12315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 </a:t>
            </a:r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Підпиши на контурній карті назви: 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971" y="1602721"/>
            <a:ext cx="8505229" cy="31477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Игорь\Desktop\karta_polusharij-konturn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741365"/>
            <a:ext cx="6480721" cy="31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5739" y="4653136"/>
            <a:ext cx="8612732" cy="208823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latin typeface="Arial Black" panose="020B0A04020102020204" pitchFamily="34" charset="0"/>
              </a:rPr>
              <a:t>р</a:t>
            </a:r>
            <a:r>
              <a:rPr lang="uk-UA" sz="2800" dirty="0" smtClean="0">
                <a:latin typeface="Arial Black" panose="020B0A04020102020204" pitchFamily="34" charset="0"/>
              </a:rPr>
              <a:t>ічок: </a:t>
            </a: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Дніпро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, Дунай, Янцзи, Ніл, Амазонка, </a:t>
            </a: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Міссісіпі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;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водоспадів: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Анхель, Вікторія, Ніагарський.</a:t>
            </a:r>
          </a:p>
        </p:txBody>
      </p:sp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832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4299">
            <a:off x="7383551" y="1926739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48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557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8964489" cy="633670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5-конечная звезда 7"/>
          <p:cNvSpPr/>
          <p:nvPr/>
        </p:nvSpPr>
        <p:spPr>
          <a:xfrm>
            <a:off x="6457537" y="1829853"/>
            <a:ext cx="114300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H="1" flipV="1">
            <a:off x="4571393" y="1122947"/>
            <a:ext cx="45719" cy="200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948989" y="2399817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623127" y="1356192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195736" y="1507577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699792" y="2996952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9054" y="1634825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Міссісіпі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06679" y="1033238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Дніпро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1837" y="1900962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Янцзи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28392" y="2736940"/>
            <a:ext cx="1641676" cy="327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Амазонка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9210" y="1122946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Дунай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4834689" y="1259443"/>
            <a:ext cx="228600" cy="1272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31595" y="2318526"/>
            <a:ext cx="1350858" cy="2898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Ніл</a:t>
            </a:r>
            <a:endParaRPr lang="uk-UA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7385">
            <a:off x="497124" y="156215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53"/>
            <a:ext cx="9475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Річки підписують </a:t>
            </a:r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уздовж</a:t>
            </a:r>
            <a:endParaRPr lang="ru-RU" dirty="0"/>
          </a:p>
        </p:txBody>
      </p:sp>
      <p:pic>
        <p:nvPicPr>
          <p:cNvPr id="5" name="Picture 2" descr="C:\Users\Игорь\Desktop\karta_polusharij-konturna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7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7272808" cy="55707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u="sng" dirty="0">
                <a:solidFill>
                  <a:srgbClr val="FF0000"/>
                </a:solidFill>
                <a:latin typeface="Arial Black" panose="020B0A04020102020204" pitchFamily="34" charset="0"/>
              </a:rPr>
              <a:t>Річки підписують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уздовж напрямку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течій синім кольором;</a:t>
            </a:r>
          </a:p>
          <a:p>
            <a:pPr algn="ctr"/>
            <a:r>
              <a:rPr lang="uk-UA" sz="32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водоспади </a:t>
            </a:r>
            <a:r>
              <a:rPr lang="uk-UA" sz="3200" u="sng" dirty="0">
                <a:solidFill>
                  <a:srgbClr val="FF0000"/>
                </a:solidFill>
                <a:latin typeface="Arial Black" panose="020B0A04020102020204" pitchFamily="34" charset="0"/>
              </a:rPr>
              <a:t>позначають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поперечною рискою синього кольору, що перетинає течію річки в місці його розташування, і супроводжують пояснювальним написом – </a:t>
            </a:r>
            <a:r>
              <a:rPr lang="uk-UA" sz="3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вдсп.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6949">
            <a:off x="611558" y="374054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9" y="375828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939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¤Ð¾ÑÐ¾ ÑÑÐ²Ð¾ÑÐµÐ½Ð½Ñ ÑÑÐµÐ¼Ð° Ð¿Ð¾ÑÐ¾Ð³Ñ Ð½Ð° ÑÑÑ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5082" y="260648"/>
            <a:ext cx="8849405" cy="1152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Підсумуємо нашу роботу,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географе!</a:t>
            </a:r>
          </a:p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082" y="1628801"/>
            <a:ext cx="8921414" cy="50405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  </a:t>
            </a:r>
            <a:r>
              <a:rPr lang="uk-UA" sz="2400" dirty="0" smtClean="0">
                <a:latin typeface="Arial Black" panose="020B0A04020102020204" pitchFamily="34" charset="0"/>
              </a:rPr>
              <a:t>води </a:t>
            </a:r>
            <a:r>
              <a:rPr lang="uk-UA" sz="2400" dirty="0">
                <a:latin typeface="Arial Black" panose="020B0A04020102020204" pitchFamily="34" charset="0"/>
              </a:rPr>
              <a:t>суходолу – поверхневі та підземні;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400" i="1" dirty="0">
                <a:latin typeface="Arial Black" panose="020B0A04020102020204" pitchFamily="34" charset="0"/>
              </a:rPr>
              <a:t> </a:t>
            </a:r>
            <a:r>
              <a:rPr lang="uk-UA" sz="2400" i="1" dirty="0" smtClean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суттєві </a:t>
            </a:r>
            <a:r>
              <a:rPr lang="uk-UA" sz="2400" dirty="0">
                <a:latin typeface="Arial Black" panose="020B0A04020102020204" pitchFamily="34" charset="0"/>
              </a:rPr>
              <a:t>ознаки понять «річка»,  </a:t>
            </a:r>
            <a:r>
              <a:rPr lang="uk-UA" sz="2400" dirty="0" smtClean="0">
                <a:latin typeface="Arial Black" panose="020B0A04020102020204" pitchFamily="34" charset="0"/>
              </a:rPr>
              <a:t>        </a:t>
            </a:r>
          </a:p>
          <a:p>
            <a:pPr lvl="0" algn="just"/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   «</a:t>
            </a:r>
            <a:r>
              <a:rPr lang="uk-UA" sz="2400" dirty="0">
                <a:latin typeface="Arial Black" panose="020B0A04020102020204" pitchFamily="34" charset="0"/>
              </a:rPr>
              <a:t>річковий басейн», «річкова система»; </a:t>
            </a:r>
            <a:r>
              <a:rPr lang="uk-UA" sz="2400" dirty="0" smtClean="0">
                <a:latin typeface="Arial Black" panose="020B0A04020102020204" pitchFamily="34" charset="0"/>
              </a:rPr>
              <a:t>   </a:t>
            </a:r>
          </a:p>
          <a:p>
            <a:pPr lvl="0" algn="just"/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   «</a:t>
            </a:r>
            <a:r>
              <a:rPr lang="uk-UA" sz="2400" dirty="0">
                <a:latin typeface="Arial Black" panose="020B0A04020102020204" pitchFamily="34" charset="0"/>
              </a:rPr>
              <a:t>водоспад», «пороги»;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400" i="1" dirty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залежність напрямку </a:t>
            </a:r>
            <a:r>
              <a:rPr lang="uk-UA" sz="2400" dirty="0" smtClean="0">
                <a:latin typeface="Arial Black" panose="020B0A04020102020204" pitchFamily="34" charset="0"/>
              </a:rPr>
              <a:t>і характеру </a:t>
            </a:r>
            <a:r>
              <a:rPr lang="uk-UA" sz="2400" dirty="0">
                <a:latin typeface="Arial Black" panose="020B0A04020102020204" pitchFamily="34" charset="0"/>
              </a:rPr>
              <a:t>течії річок від рельєфу;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</a:t>
            </a:r>
            <a:r>
              <a:rPr lang="uk-UA" sz="2400" i="1" dirty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способи зображення вод суходолу на карті;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наводити приклади </a:t>
            </a:r>
            <a:r>
              <a:rPr lang="uk-UA" sz="2400" dirty="0">
                <a:latin typeface="Arial Black" panose="020B0A04020102020204" pitchFamily="34" charset="0"/>
              </a:rPr>
              <a:t>найдовших та найбільших за площею басейнів і найповноводнішіх річок світу;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позначати</a:t>
            </a:r>
            <a:r>
              <a:rPr lang="uk-UA" sz="2400" dirty="0">
                <a:latin typeface="Arial Black" panose="020B0A04020102020204" pitchFamily="34" charset="0"/>
              </a:rPr>
              <a:t> річки на контурній карті: </a:t>
            </a: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Дніпро, Дунай, Янцзи, Ніл, Амазонка, Міссісіпі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;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0382">
            <a:off x="7904931" y="170496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6" y="-20053"/>
            <a:ext cx="9224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5035" y="2967335"/>
            <a:ext cx="691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9877">
            <a:off x="7868087" y="4956995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88641"/>
            <a:ext cx="8568952" cy="12241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Любий юний географе!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цьому уроці </a:t>
            </a:r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навчишся</a:t>
            </a:r>
            <a:r>
              <a:rPr lang="uk-UA" b="1" dirty="0">
                <a:solidFill>
                  <a:schemeClr val="tx1"/>
                </a:solidFill>
                <a:latin typeface="Arial Black" panose="020B0A04020102020204" pitchFamily="34" charset="0"/>
              </a:rPr>
              <a:t>…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8568952" cy="54452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  </a:t>
            </a:r>
            <a:r>
              <a:rPr lang="uk-UA" sz="2400" dirty="0">
                <a:latin typeface="Arial Black" panose="020B0A04020102020204" pitchFamily="34" charset="0"/>
              </a:rPr>
              <a:t>води суходолу – поверхневі та підземні;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400" i="1" dirty="0">
                <a:latin typeface="Arial Black" panose="020B0A04020102020204" pitchFamily="34" charset="0"/>
              </a:rPr>
              <a:t>  </a:t>
            </a:r>
            <a:r>
              <a:rPr lang="uk-UA" sz="2400" dirty="0">
                <a:latin typeface="Arial Black" panose="020B0A04020102020204" pitchFamily="34" charset="0"/>
              </a:rPr>
              <a:t>суттєві ознаки понять «річка»,          </a:t>
            </a:r>
          </a:p>
          <a:p>
            <a:pPr lvl="0" algn="just"/>
            <a:r>
              <a:rPr lang="uk-UA" sz="2400" dirty="0">
                <a:latin typeface="Arial Black" panose="020B0A04020102020204" pitchFamily="34" charset="0"/>
              </a:rPr>
              <a:t>    «річковий басейн», «річкова система»;    </a:t>
            </a:r>
          </a:p>
          <a:p>
            <a:pPr lvl="0" algn="just"/>
            <a:r>
              <a:rPr lang="uk-UA" sz="2400" dirty="0">
                <a:latin typeface="Arial Black" panose="020B0A04020102020204" pitchFamily="34" charset="0"/>
              </a:rPr>
              <a:t>    «водоспад», «пороги»;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400" i="1" dirty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залежність напрямку і характеру течії річок від рельєфу;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</a:t>
            </a:r>
            <a:r>
              <a:rPr lang="uk-UA" sz="2400" i="1" dirty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способи зображення вод суходолу на карті;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наводити приклади </a:t>
            </a:r>
            <a:r>
              <a:rPr lang="uk-UA" sz="2400" dirty="0">
                <a:latin typeface="Arial Black" panose="020B0A04020102020204" pitchFamily="34" charset="0"/>
              </a:rPr>
              <a:t>найдовших та найбільших за площею басейнів і найповноводнішіх річок світу;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позначати</a:t>
            </a:r>
            <a:r>
              <a:rPr lang="uk-UA" sz="2400" dirty="0">
                <a:latin typeface="Arial Black" panose="020B0A04020102020204" pitchFamily="34" charset="0"/>
              </a:rPr>
              <a:t> річки на контурній карті: </a:t>
            </a:r>
            <a:r>
              <a:rPr lang="uk-UA" sz="2400" i="1" dirty="0">
                <a:solidFill>
                  <a:srgbClr val="FF0000"/>
                </a:solidFill>
                <a:latin typeface="Arial Black" panose="020B0A04020102020204" pitchFamily="34" charset="0"/>
              </a:rPr>
              <a:t>Дніпро, Дунай, Янцзи, Ніл, Амазонка, </a:t>
            </a:r>
            <a:r>
              <a:rPr lang="uk-UA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Міссісіпі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; 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4268">
            <a:off x="7705150" y="172962"/>
            <a:ext cx="75129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0772" y="228600"/>
            <a:ext cx="8467691" cy="13064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latin typeface="Arial" panose="020B0604020202020204" pitchFamily="34" charset="0"/>
                <a:cs typeface="Arial" panose="020B0604020202020204" pitchFamily="34" charset="0"/>
              </a:rPr>
              <a:t>Води суходолу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2492897"/>
            <a:ext cx="4032447" cy="38164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ПІДЗЕМНІ 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ВОДИ, ВЕРХНЬОЇ ЧАСТИНИ ЛІТОСФЕРИ, ЯКІ УТВОРЮЮТЬСЯ В ТОВЩАХ ГІРСЬКИХ ПОРІД ДО ГЛИБИНИ 12-16 КМ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773" y="2492897"/>
            <a:ext cx="4003196" cy="38164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ПОВЕРХНЕВІ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РІЧКИ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ОЗЕРА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БОЛОТА 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ЛЬОДОВИКИ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КАНАЛИ </a:t>
            </a:r>
          </a:p>
          <a:p>
            <a:r>
              <a:rPr lang="uk-UA" sz="2000" b="1" dirty="0" smtClean="0">
                <a:latin typeface="Arial Black" panose="020B0A04020102020204" pitchFamily="34" charset="0"/>
              </a:rPr>
              <a:t>ВОДОСХОВИЩА </a:t>
            </a:r>
            <a:r>
              <a:rPr lang="uk-UA" sz="2400" b="1" dirty="0" smtClean="0">
                <a:latin typeface="Arial Black" panose="020B0A04020102020204" pitchFamily="34" charset="0"/>
              </a:rPr>
              <a:t> </a:t>
            </a:r>
            <a:r>
              <a:rPr lang="uk-UA" sz="1400" b="1" dirty="0" smtClean="0">
                <a:latin typeface="Arial Black" panose="020B0A04020102020204" pitchFamily="34" charset="0"/>
              </a:rPr>
              <a:t>ШТУЧНІ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СТАВКИ </a:t>
            </a:r>
            <a:r>
              <a:rPr lang="uk-UA" sz="1400" b="1" dirty="0" smtClean="0">
                <a:latin typeface="Arial Black" panose="020B0A04020102020204" pitchFamily="34" charset="0"/>
              </a:rPr>
              <a:t>                </a:t>
            </a:r>
            <a:r>
              <a:rPr lang="uk-UA" sz="1200" b="1" dirty="0" smtClean="0">
                <a:latin typeface="Arial Black" panose="020B0A04020102020204" pitchFamily="34" charset="0"/>
              </a:rPr>
              <a:t>ВОДОЙМИ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688813" y="198884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756319" y="1572109"/>
            <a:ext cx="919544" cy="9207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669949" y="1572108"/>
            <a:ext cx="919544" cy="92078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751547" y="5085184"/>
            <a:ext cx="247037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74712"/>
            <a:ext cx="66479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291">
            <a:off x="539552" y="74300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6458">
            <a:off x="7048045" y="551723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9246">
            <a:off x="7890344" y="585614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201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ВОДИ СУХОДОЛУ -  ДЖЕРЕЛО ПРІСНОЇ ВОДИ Й ЕЛЕКТРОЕНЕРГІЇ, ТРАНСПОРТНА МАГІСТРАЛЬ, УЛЮБЛЕНЕ МІСЦЕ ДЛЯ ВІДПОЧИНКУ ЛЮДЕЙ. 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187">
            <a:off x="395536" y="76470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7755" y="260648"/>
            <a:ext cx="8280920" cy="17281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latin typeface="Arial Black" panose="020B0A04020102020204" pitchFamily="34" charset="0"/>
              </a:rPr>
              <a:t> 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РІЧКА </a:t>
            </a:r>
            <a:r>
              <a:rPr lang="uk-UA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</a:t>
            </a:r>
            <a:r>
              <a:rPr lang="uk-UA" sz="2400" b="1" dirty="0">
                <a:latin typeface="Arial Black" panose="020B0A04020102020204" pitchFamily="34" charset="0"/>
              </a:rPr>
              <a:t>природний водний потік, який </a:t>
            </a:r>
            <a:r>
              <a:rPr lang="uk-UA" sz="2400" b="1" dirty="0" smtClean="0">
                <a:latin typeface="Arial Black" panose="020B0A04020102020204" pitchFamily="34" charset="0"/>
              </a:rPr>
              <a:t>починається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uk-UA" sz="2400" b="1" dirty="0" smtClean="0">
                <a:latin typeface="Arial Black" panose="020B0A04020102020204" pitchFamily="34" charset="0"/>
              </a:rPr>
              <a:t>із </a:t>
            </a:r>
            <a:r>
              <a:rPr lang="uk-UA" sz="2400" b="1" dirty="0">
                <a:latin typeface="Arial Black" panose="020B0A04020102020204" pitchFamily="34" charset="0"/>
              </a:rPr>
              <a:t>витоку, тече у виробленому ним заглиблені </a:t>
            </a:r>
            <a:r>
              <a:rPr lang="uk-UA" sz="2400" b="1" dirty="0" smtClean="0">
                <a:latin typeface="Arial Black" panose="020B0A04020102020204" pitchFamily="34" charset="0"/>
              </a:rPr>
              <a:t>– руслі </a:t>
            </a:r>
            <a:r>
              <a:rPr lang="uk-UA" sz="2400" b="1" dirty="0">
                <a:latin typeface="Arial Black" panose="020B0A04020102020204" pitchFamily="34" charset="0"/>
              </a:rPr>
              <a:t>й закінчується гирлом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132856"/>
            <a:ext cx="8856984" cy="44644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Ð°ÑÑÐ¸Ð½ÐºÐ¸ Ð¿Ð¾ Ð·Ð°Ð¿ÑÐ¾ÑÑ Ð¤Ð¾ÑÐ¾ ÑÑÐ²Ð¾ÑÐµÐ½Ð½Ñ ÑÑÐµÐ¼Ð° Ð¿Ð¾ÑÐ¾Ð³Ñ Ð½Ð° ÑÑÑÑ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5" y="2532112"/>
            <a:ext cx="78342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2854">
            <a:off x="778123" y="174002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1" y="29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200672"/>
            <a:ext cx="8208912" cy="64807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ЧАСТИНИ РІЧКИ</a:t>
            </a:r>
          </a:p>
          <a:p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Витік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– </a:t>
            </a:r>
            <a:r>
              <a:rPr lang="uk-UA" sz="2800" dirty="0">
                <a:latin typeface="Arial Black" panose="020B0A04020102020204" pitchFamily="34" charset="0"/>
              </a:rPr>
              <a:t>це місце, де бере початок річка, може бути джерело, болото, льодовик, озеро.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Гирло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– це місце, де річка впадає в іншу річку, озеро, море, океан. 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Притоки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– це річки, що впадають в головну річку. Річка має праві і ліві притоки.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r>
              <a:rPr lang="uk-UA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Річкова система </a:t>
            </a:r>
            <a:r>
              <a:rPr lang="uk-UA" sz="2800" dirty="0" smtClean="0">
                <a:latin typeface="Arial Black" panose="020B0A04020102020204" pitchFamily="34" charset="0"/>
              </a:rPr>
              <a:t>– головна річка з притоками</a:t>
            </a:r>
          </a:p>
          <a:p>
            <a:endParaRPr lang="uk-UA" dirty="0" smtClean="0"/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818">
            <a:off x="5010268" y="5736731"/>
            <a:ext cx="432048" cy="9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6596">
            <a:off x="1054762" y="6901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925">
            <a:off x="7746821" y="223714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0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772816"/>
            <a:ext cx="8496944" cy="48965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ÐÐ°ÑÑÐ¸Ð½ÐºÐ¸ Ð¿Ð¾ Ð·Ð°Ð¿ÑÐ¾ÑÑ Ð¤Ð¾ÑÐ¾ ÑÑÐ²Ð¾ÑÐµÐ½Ð½Ñ ÑÑÐµÐ¼Ð° Ð¿Ð¾ÑÐ¾Ð³Ñ Ð½Ð° ÑÑÑÑÑ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5709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223610"/>
            <a:ext cx="7657092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Як називаються частини річки,  позначені на малюнку цифрами?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245">
            <a:off x="323528" y="251321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8466">
            <a:off x="7329125" y="1964690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277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-ukr.com/wp-content/uploads/2017/08/%D0%93%D1%96%D1%80%D1%81%D1%8C%D0%BA%D0%B0-%D0%B2%D0%BE%D0%B4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332656"/>
            <a:ext cx="8496944" cy="63367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ВіВідповідь</a:t>
            </a:r>
            <a:endParaRPr lang="ru-RU" dirty="0"/>
          </a:p>
        </p:txBody>
      </p:sp>
      <p:pic>
        <p:nvPicPr>
          <p:cNvPr id="4" name="Рисунок 3" descr="ÐÐ°ÑÑÐ¸Ð½ÐºÐ¸ Ð¿Ð¾ Ð·Ð°Ð¿ÑÐ¾ÑÑ Ð¤Ð¾ÑÐ¾ ÑÑÐ²Ð¾ÑÐµÐ½Ð½Ñ ÑÑÐµÐ¼Ð° Ð¿Ð¾ÑÐ¾Ð³Ñ Ð½Ð° ÑÑÑÑÑ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5" y="660793"/>
            <a:ext cx="765709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43454" y="4869160"/>
            <a:ext cx="7657092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Відповідь:</a:t>
            </a:r>
            <a:r>
              <a:rPr lang="uk-UA" sz="3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1- витік, 2 –меандр, 3-дельта, 4- гирло.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3526">
            <a:off x="7664424" y="3956121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647</TotalTime>
  <Words>547</Words>
  <Application>Microsoft Office PowerPoint</Application>
  <PresentationFormat>Экран (4:3)</PresentationFormat>
  <Paragraphs>101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57</cp:revision>
  <dcterms:created xsi:type="dcterms:W3CDTF">2018-08-06T17:38:28Z</dcterms:created>
  <dcterms:modified xsi:type="dcterms:W3CDTF">2018-09-23T11:09:44Z</dcterms:modified>
</cp:coreProperties>
</file>