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23" r:id="rId2"/>
    <p:sldId id="322" r:id="rId3"/>
    <p:sldId id="272" r:id="rId4"/>
    <p:sldId id="278" r:id="rId5"/>
    <p:sldId id="308" r:id="rId6"/>
    <p:sldId id="287" r:id="rId7"/>
    <p:sldId id="289" r:id="rId8"/>
    <p:sldId id="296" r:id="rId9"/>
    <p:sldId id="297" r:id="rId10"/>
    <p:sldId id="304" r:id="rId11"/>
    <p:sldId id="291" r:id="rId12"/>
    <p:sldId id="299" r:id="rId13"/>
    <p:sldId id="317" r:id="rId14"/>
    <p:sldId id="305" r:id="rId15"/>
    <p:sldId id="306" r:id="rId16"/>
    <p:sldId id="312" r:id="rId17"/>
    <p:sldId id="314" r:id="rId18"/>
    <p:sldId id="315" r:id="rId19"/>
    <p:sldId id="310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9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8208912" cy="1584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Arial Black" panose="020B0A04020102020204" pitchFamily="34" charset="0"/>
              </a:rPr>
              <a:t>Багатства вод Світового океану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716" y="2561010"/>
            <a:ext cx="3312369" cy="1584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БІОЛОГІЧНІ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-планктон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-нектон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-бентос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4725144"/>
            <a:ext cx="3312369" cy="1584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ЕНЕРГЕТИЧНІ: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-енергія припливів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-енергія течій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-енергія хвиль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5" y="2556535"/>
            <a:ext cx="3312369" cy="15841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МІНЕРАЛЬНІ:</a:t>
            </a:r>
            <a:endParaRPr lang="uk-UA" sz="2000" b="1" dirty="0">
              <a:latin typeface="Arial Black" panose="020B0A04020102020204" pitchFamily="34" charset="0"/>
            </a:endParaRP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-вода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-паливні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-рудні</a:t>
            </a:r>
          </a:p>
          <a:p>
            <a:pPr algn="ctr"/>
            <a:r>
              <a:rPr lang="uk-UA" sz="2000" b="1" dirty="0" smtClean="0">
                <a:latin typeface="Arial Black" panose="020B0A04020102020204" pitchFamily="34" charset="0"/>
              </a:rPr>
              <a:t>- «рідка руда»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3721">
            <a:off x="7030051" y="4386285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266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" y="0"/>
            <a:ext cx="92520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260648"/>
            <a:ext cx="8280920" cy="13681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Біологічні ресурси </a:t>
            </a:r>
            <a:r>
              <a:rPr lang="uk-UA" sz="2400" dirty="0" smtClean="0">
                <a:latin typeface="Arial Black" panose="020B0A04020102020204" pitchFamily="34" charset="0"/>
              </a:rPr>
              <a:t>- живі </a:t>
            </a:r>
            <a:r>
              <a:rPr lang="uk-UA" sz="2400" dirty="0">
                <a:latin typeface="Arial Black" panose="020B0A04020102020204" pitchFamily="34" charset="0"/>
              </a:rPr>
              <a:t>організми, які людина використовує для задоволення своїх </a:t>
            </a:r>
            <a:r>
              <a:rPr lang="uk-UA" sz="2400" dirty="0" smtClean="0">
                <a:latin typeface="Arial Black" panose="020B0A04020102020204" pitchFamily="34" charset="0"/>
              </a:rPr>
              <a:t>потреб.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375" y="2636912"/>
            <a:ext cx="8316090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Мінеральні ресурси </a:t>
            </a:r>
            <a:r>
              <a:rPr lang="uk-UA" sz="2400" dirty="0" smtClean="0">
                <a:latin typeface="Arial Black" panose="020B0A04020102020204" pitchFamily="34" charset="0"/>
              </a:rPr>
              <a:t>– корисні копалини в Світовому океані зосереджені на дні, під дном.</a:t>
            </a:r>
            <a:endParaRPr lang="ru-RU" sz="8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869160"/>
            <a:ext cx="8469309" cy="12961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Енергетичні ресурси</a:t>
            </a:r>
            <a:r>
              <a:rPr lang="ru-RU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 smtClean="0">
                <a:latin typeface="Arial Black" panose="020B0A04020102020204" pitchFamily="34" charset="0"/>
              </a:rPr>
              <a:t>- це принципово доступна енергія вод океана, які використовує</a:t>
            </a: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Людина для своїх потреб.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65" y="292494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628799"/>
            <a:ext cx="1081221" cy="10801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206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0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1351" y="1373734"/>
            <a:ext cx="8469309" cy="540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ÐÐ°ÑÑÐ¸Ð½ÐºÐ¸ Ð¿Ð¾ Ð·Ð°Ð¿ÑÐ¾ÑÑ ÐºÐ°ÑÑÐ° ÐÐ°Ð³Ð°ÑÑÑÐ²Ð° Ð¡Ð²ÑÑÐ¾Ð²Ð¾Ð³Ð¾ Ð¾ÐºÐµÐ°Ð½Ñ Ð¾ÐºÐµÐ°Ð½Ñ ÑÐ²ÑÑÑ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0" y="1556792"/>
            <a:ext cx="741682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2856" y="251150"/>
            <a:ext cx="8469309" cy="936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Багатства 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Світового океану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684">
            <a:off x="665209" y="91994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5769" y="1144327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5779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Ð°ÑÑÐ¸Ð½ÐºÐ¸ Ð¿Ð»Ð°Ð½ÐºÑÐ¾Ð½Ñ, Ð±ÐµÐ½ÑÐ¾ÑÑ, Ð½ÐµÐºÑÐ¾Ð½Ñ Ð½Ð° ÑÐºÑÐ°ÑÐ½ÑÑÐºÑÐ¹ Ð¼Ð¾Ð²Ñ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7" y="1186338"/>
            <a:ext cx="8564934" cy="533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82309" y="116632"/>
            <a:ext cx="8469309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ПРОМИСЛОВІ РИБИ, МОЛЮСКИ, РАКОПОДІБНІ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9889">
            <a:off x="297078" y="37776"/>
            <a:ext cx="685864" cy="10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7"/>
            <a:ext cx="8280920" cy="10081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ОКЕАН ТА ЛЮДИНА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568952" cy="50405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ОКЕАН</a:t>
            </a:r>
            <a:r>
              <a:rPr lang="uk-UA" sz="2800" dirty="0" smtClean="0">
                <a:latin typeface="Arial Black" panose="020B0A04020102020204" pitchFamily="34" charset="0"/>
              </a:rPr>
              <a:t> НАС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ГОДУЄ:</a:t>
            </a:r>
            <a:r>
              <a:rPr lang="uk-UA" sz="2800" dirty="0" smtClean="0">
                <a:latin typeface="Arial Black" panose="020B0A04020102020204" pitchFamily="34" charset="0"/>
              </a:rPr>
              <a:t> ЛЮДИ ОТРИМУЮТЬ МОРСЬКУ РИБУ, МОРСЬКУ КАПУСТУ, ВОДОРОСТІ, З ЯКИХ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ДОБУВАЮТЬ </a:t>
            </a:r>
            <a:r>
              <a:rPr lang="uk-UA" sz="2800" dirty="0" smtClean="0">
                <a:latin typeface="Arial Black" panose="020B0A04020102020204" pitchFamily="34" charset="0"/>
              </a:rPr>
              <a:t>ЙОД, БРОМ, СОЛІ КАЛІЮ.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ЛЮДИНА</a:t>
            </a:r>
            <a:r>
              <a:rPr lang="uk-UA" sz="2800" dirty="0" smtClean="0">
                <a:latin typeface="Arial Black" panose="020B0A04020102020204" pitchFamily="34" charset="0"/>
              </a:rPr>
              <a:t> ІЗ ДНА ОКЕАНІВ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ДОБУВАЄ</a:t>
            </a:r>
            <a:r>
              <a:rPr lang="uk-UA" sz="2800" dirty="0" smtClean="0">
                <a:latin typeface="Arial Black" panose="020B0A04020102020204" pitchFamily="34" charset="0"/>
              </a:rPr>
              <a:t> НАФТУ, ГАЗ, ЗАЛІЗНІЧІ ТА МІДНІ РУДИ І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ВИКОРИСТОВУЄ ЇХ В ГОСПОДАРСТВ</a:t>
            </a:r>
            <a:r>
              <a:rPr lang="uk-UA" sz="2800" dirty="0" smtClean="0">
                <a:latin typeface="Arial Black" panose="020B0A04020102020204" pitchFamily="34" charset="0"/>
              </a:rPr>
              <a:t>І. ОКЕАНИ І МОРЯ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ДАЮТЬ КИСЕНЬ</a:t>
            </a:r>
            <a:r>
              <a:rPr lang="uk-UA" sz="2800" dirty="0" smtClean="0">
                <a:latin typeface="Arial Black" panose="020B0A04020102020204" pitchFamily="34" charset="0"/>
              </a:rPr>
              <a:t>, ЯКИМ МИ ДИХАЄМО. ОКЕАНИ Є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ТРАНСПОРТНИМИ ШЛЯХАМИ.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890">
            <a:off x="263474" y="655521"/>
            <a:ext cx="4320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76673"/>
            <a:ext cx="8280920" cy="12961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ОКЕАН ТА ЛЮДИНА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907704" y="4307429"/>
            <a:ext cx="4752528" cy="4897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450" y="2217206"/>
            <a:ext cx="8309492" cy="41804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  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ЗАБРУДНЕННЯ , ЗНИЩЕННЯ,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					</a:t>
            </a:r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ОХОРОНА 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	</a:t>
            </a:r>
            <a:r>
              <a:rPr lang="uk-UA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ОКЕАН</a:t>
            </a: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		БАГАТСТВА</a:t>
            </a:r>
            <a:r>
              <a:rPr lang="uk-UA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uk-UA" sz="1600" dirty="0" smtClean="0">
                <a:latin typeface="Arial Black" panose="020B0A04020102020204" pitchFamily="34" charset="0"/>
              </a:rPr>
              <a:t>    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954826" y="2348880"/>
            <a:ext cx="5112568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1046030">
            <a:off x="1567678" y="4292192"/>
            <a:ext cx="5343453" cy="1437852"/>
          </a:xfrm>
          <a:prstGeom prst="curvedDownArrow">
            <a:avLst>
              <a:gd name="adj1" fmla="val 25000"/>
              <a:gd name="adj2" fmla="val 51006"/>
              <a:gd name="adj3" fmla="val 446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823832" y="323885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1165619" y="4102987"/>
            <a:ext cx="244022" cy="818817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flipV="1">
            <a:off x="1510247" y="4181101"/>
            <a:ext cx="253441" cy="1263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830430" y="4181101"/>
            <a:ext cx="457200" cy="1820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830430" y="4153259"/>
            <a:ext cx="457200" cy="1820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1348936" y="4703142"/>
            <a:ext cx="576062" cy="4760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>
            <a:off x="779942" y="4843524"/>
            <a:ext cx="436166" cy="3351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159">
            <a:off x="7336842" y="162512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" y="1812051"/>
            <a:ext cx="1083411" cy="104927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718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76673"/>
            <a:ext cx="8280920" cy="12961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ЛЮДИНА ТА ОКЕАН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907704" y="4307429"/>
            <a:ext cx="4752528" cy="4897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450" y="2217206"/>
            <a:ext cx="8309492" cy="41804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  		</a:t>
            </a:r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		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5" name="Рисунок 14" descr="ÐÐ°ÑÑÐ¸Ð½ÐºÐ¸ Ð¿Ð¾ Ð·Ð°Ð¿ÑÐ¾ÑÑ Ð¤Ð¾ÑÐ¾ Ð½Ð°ÑÑÐ¾Ð´Ð¾Ð±ÑÐ²Ð½Ð° Ð¿Ð»Ð°ÑÑÐ¾ÑÐ¼Ð° Ð² Ð¾ÐºÐµÐ°Ð½Ñ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47924"/>
            <a:ext cx="6336703" cy="378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03">
            <a:off x="390860" y="1425118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2038">
            <a:off x="7573937" y="4818407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658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76673"/>
            <a:ext cx="8280920" cy="12961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ЛЮДИНА ТА ОКЕАН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907704" y="4307429"/>
            <a:ext cx="4752528" cy="4897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450" y="2217206"/>
            <a:ext cx="8309492" cy="41804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  		</a:t>
            </a:r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		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ÐÐ°ÑÑÐ¸Ð½ÐºÐ¸ Ð¿Ð¾ Ð·Ð°Ð¿ÑÐ¾ÑÑ ÐÐ°ÑÐ»ÑÐ´ÐºÐ¸ Ð²Ð¿Ð»Ð¸Ð²Ñ Ð»ÑÐ´Ð¸Ð½Ð¸ Ð½Ð° Ð¾ÐºÐµÐ°Ð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34481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654">
            <a:off x="7676571" y="120428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586">
            <a:off x="251519" y="5009397"/>
            <a:ext cx="1297245" cy="126283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492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76673"/>
            <a:ext cx="8280920" cy="12961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ЛЮДИНА ТА ОКЕАН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907704" y="4307429"/>
            <a:ext cx="4752528" cy="4897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060848"/>
            <a:ext cx="8712968" cy="43368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b="1" dirty="0">
                <a:latin typeface="Arial Black" panose="020B0A04020102020204" pitchFamily="34" charset="0"/>
              </a:rPr>
              <a:t>  </a:t>
            </a:r>
            <a:r>
              <a:rPr lang="ru-RU" sz="3200" b="1" dirty="0">
                <a:latin typeface="Arial Black" panose="020B0A04020102020204" pitchFamily="34" charset="0"/>
              </a:rPr>
              <a:t>Я</a:t>
            </a:r>
            <a:r>
              <a:rPr lang="ru-RU" sz="3200" b="1" dirty="0" smtClean="0">
                <a:latin typeface="Arial Black" panose="020B0A04020102020204" pitchFamily="34" charset="0"/>
              </a:rPr>
              <a:t>к називається  рибне  багате  місце  в Атлантичному океані біля  берегів Північної Америки?  Там де стикаються дві течії лобами.</a:t>
            </a:r>
            <a:r>
              <a:rPr lang="uk-UA" sz="3200" dirty="0" smtClean="0">
                <a:latin typeface="Arial Black" panose="020B0A04020102020204" pitchFamily="34" charset="0"/>
              </a:rPr>
              <a:t>Чому це місце рибне? </a:t>
            </a:r>
            <a:endParaRPr lang="uk-UA" sz="3200" dirty="0" smtClean="0">
              <a:latin typeface="Arial Black" panose="020B0A04020102020204" pitchFamily="34" charset="0"/>
            </a:endParaRPr>
          </a:p>
          <a:p>
            <a:r>
              <a:rPr lang="uk-UA" sz="3200" dirty="0" smtClean="0">
                <a:latin typeface="Arial Black" panose="020B0A04020102020204" pitchFamily="34" charset="0"/>
              </a:rPr>
              <a:t>Біля </a:t>
            </a:r>
            <a:r>
              <a:rPr lang="uk-UA" sz="3200" dirty="0" smtClean="0">
                <a:latin typeface="Arial Black" panose="020B0A04020102020204" pitchFamily="34" charset="0"/>
              </a:rPr>
              <a:t>, якого півострова Північної Америки воно розташовано.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444">
            <a:off x="327605" y="1419322"/>
            <a:ext cx="864096" cy="10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3068">
            <a:off x="7563761" y="1556792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628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260649"/>
            <a:ext cx="8280920" cy="15121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805" y="2060848"/>
            <a:ext cx="8309492" cy="43368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з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’</a:t>
            </a:r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ясовувати</a:t>
            </a:r>
            <a:r>
              <a:rPr lang="uk-UA" sz="2800" dirty="0"/>
              <a:t> </a:t>
            </a:r>
            <a:r>
              <a:rPr lang="uk-UA" sz="2800" dirty="0">
                <a:latin typeface="Arial Black" panose="020B0A04020102020204" pitchFamily="34" charset="0"/>
              </a:rPr>
              <a:t>розміщення живих організмів в товщі води, різноманіття життя в океанах і морях; багатства вод Світового океану;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розкривати</a:t>
            </a:r>
            <a:r>
              <a:rPr lang="uk-UA" sz="2800" dirty="0">
                <a:latin typeface="Arial Black" panose="020B0A04020102020204" pitchFamily="34" charset="0"/>
              </a:rPr>
              <a:t> взаємозв</a:t>
            </a:r>
            <a:r>
              <a:rPr lang="en-US" sz="2800" dirty="0">
                <a:latin typeface="Arial Black" panose="020B0A04020102020204" pitchFamily="34" charset="0"/>
              </a:rPr>
              <a:t>’</a:t>
            </a:r>
            <a:r>
              <a:rPr lang="uk-UA" sz="2800" dirty="0">
                <a:latin typeface="Arial Black" panose="020B0A04020102020204" pitchFamily="34" charset="0"/>
              </a:rPr>
              <a:t>язки між океаном та людиною;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оцінювати</a:t>
            </a:r>
            <a:r>
              <a:rPr lang="uk-UA" sz="2800" dirty="0">
                <a:latin typeface="Arial Black" panose="020B0A04020102020204" pitchFamily="34" charset="0"/>
              </a:rPr>
              <a:t> ресурси Світового океану; вплив людини на Світовий </a:t>
            </a:r>
            <a:r>
              <a:rPr lang="uk-UA" sz="2800" dirty="0" smtClean="0">
                <a:latin typeface="Arial Black" panose="020B0A04020102020204" pitchFamily="34" charset="0"/>
              </a:rPr>
              <a:t>океан.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481">
            <a:off x="467544" y="47667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2258">
            <a:off x="7386479" y="877924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867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ÑÐ¸Ð± Ð² Ð¾ÐºÐµÐ°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496"/>
            <a:ext cx="8784976" cy="6573504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980728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5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Життя в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океанах і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морях. </a:t>
            </a:r>
            <a:r>
              <a:rPr lang="uk-UA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Багатства </a:t>
            </a:r>
            <a:r>
              <a:rPr lang="uk-UA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вод світового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океану. </a:t>
            </a:r>
            <a:endParaRPr lang="uk-U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Океан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та людина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ÑÐ¸Ð± Ð² Ð¾ÐºÐµÐ°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54" y="181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5037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324">
            <a:off x="320716" y="33265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4576" y="456090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868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1"/>
            <a:ext cx="8568952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Любий юний географе!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цьому уроці теми ти навчишся</a:t>
            </a:r>
            <a:r>
              <a:rPr lang="uk-UA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524" y="1947635"/>
            <a:ext cx="8712968" cy="47217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з</a:t>
            </a: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’</a:t>
            </a:r>
            <a:r>
              <a:rPr lang="uk-UA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ясовувати</a:t>
            </a:r>
            <a:r>
              <a:rPr lang="uk-UA" sz="3200" dirty="0" smtClean="0"/>
              <a:t> </a:t>
            </a:r>
            <a:r>
              <a:rPr lang="uk-UA" sz="3200" dirty="0" smtClean="0">
                <a:latin typeface="Arial Black" panose="020B0A04020102020204" pitchFamily="34" charset="0"/>
              </a:rPr>
              <a:t>розміщення живих організмів в товщі води, різноманіття </a:t>
            </a:r>
            <a:r>
              <a:rPr lang="uk-UA" sz="3200" dirty="0">
                <a:latin typeface="Arial Black" panose="020B0A04020102020204" pitchFamily="34" charset="0"/>
              </a:rPr>
              <a:t>життя в океанах і морях; багатства вод Світового океану;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розкривати</a:t>
            </a:r>
            <a:r>
              <a:rPr lang="uk-UA" sz="3200" dirty="0"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latin typeface="Arial Black" panose="020B0A04020102020204" pitchFamily="34" charset="0"/>
              </a:rPr>
              <a:t>взаємозв</a:t>
            </a:r>
            <a:r>
              <a:rPr lang="en-US" sz="3200" dirty="0" smtClean="0">
                <a:latin typeface="Arial Black" panose="020B0A04020102020204" pitchFamily="34" charset="0"/>
              </a:rPr>
              <a:t>’</a:t>
            </a:r>
            <a:r>
              <a:rPr lang="uk-UA" sz="3200" dirty="0" smtClean="0">
                <a:latin typeface="Arial Black" panose="020B0A04020102020204" pitchFamily="34" charset="0"/>
              </a:rPr>
              <a:t>язки </a:t>
            </a:r>
            <a:r>
              <a:rPr lang="uk-UA" sz="3200" dirty="0">
                <a:latin typeface="Arial Black" panose="020B0A04020102020204" pitchFamily="34" charset="0"/>
              </a:rPr>
              <a:t>між океаном та людиною;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оцінювати</a:t>
            </a:r>
            <a:r>
              <a:rPr lang="uk-UA" sz="3200" dirty="0">
                <a:latin typeface="Arial Black" panose="020B0A04020102020204" pitchFamily="34" charset="0"/>
              </a:rPr>
              <a:t> ресурси Світового океану; вплив людини на Світовий </a:t>
            </a:r>
            <a:r>
              <a:rPr lang="uk-UA" sz="3200" dirty="0" smtClean="0">
                <a:latin typeface="Arial Black" panose="020B0A04020102020204" pitchFamily="34" charset="0"/>
              </a:rPr>
              <a:t>океан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998">
            <a:off x="7884368" y="4941168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9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ÑÐ¸Ð± Ð² Ð¾ÐºÐµÐ°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854" y="188640"/>
            <a:ext cx="85465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світовий океан -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скарбница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величезних багатств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001">
            <a:off x="611560" y="1906175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875">
            <a:off x="7164288" y="4437112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142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" y="-4475"/>
            <a:ext cx="9144000" cy="68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39552" y="260648"/>
            <a:ext cx="8352928" cy="6408712"/>
          </a:xfrm>
          <a:prstGeom prst="wedgeRectCallout">
            <a:avLst>
              <a:gd name="adj1" fmla="val -21170"/>
              <a:gd name="adj2" fmla="val 5138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ÐÐ°ÑÑÐ¸Ð½ÐºÐ¸ Ð¿Ð¾ Ð·Ð°Ð¿ÑÐ¾ÑÑ ÐÐ°Ð³Ð°ÑÑÑÐ²Ð° Ð¡Ð²ÑÑÐ¾Ð²Ð¾Ð³Ð¾ Ð¾ÐºÐµÐ°Ð½Ñ ÑÑÐµ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9" y="1439468"/>
            <a:ext cx="7128791" cy="50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539553" y="827400"/>
            <a:ext cx="8352928" cy="1224136"/>
          </a:xfrm>
          <a:prstGeom prst="wedgeRectCallout">
            <a:avLst>
              <a:gd name="adj1" fmla="val -19318"/>
              <a:gd name="adj2" fmla="val 6841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ПОШИРЕННЯ ЖИТТЯ А ОКЕАНІ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2111">
            <a:off x="984584" y="193100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657">
            <a:off x="6948264" y="1807036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176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395536" y="332656"/>
            <a:ext cx="8352928" cy="1611385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З</a:t>
            </a:r>
            <a:r>
              <a:rPr lang="uk-UA" sz="3200" dirty="0" smtClean="0">
                <a:latin typeface="Arial Black" panose="020B0A04020102020204" pitchFamily="34" charset="0"/>
              </a:rPr>
              <a:t>а умовами існування морських </a:t>
            </a:r>
            <a:r>
              <a:rPr lang="uk-UA" sz="3200" dirty="0">
                <a:latin typeface="Arial Black" panose="020B0A04020102020204" pitchFamily="34" charset="0"/>
              </a:rPr>
              <a:t>мешканців Світового океану поділяють </a:t>
            </a:r>
            <a:r>
              <a:rPr lang="uk-UA" sz="3200" dirty="0" smtClean="0">
                <a:latin typeface="Arial Black" panose="020B0A04020102020204" pitchFamily="34" charset="0"/>
              </a:rPr>
              <a:t>на групи</a:t>
            </a:r>
            <a:r>
              <a:rPr lang="uk-UA" sz="3200" dirty="0" smtClean="0"/>
              <a:t>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276872"/>
            <a:ext cx="3888432" cy="244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ПЛАНКТОН - </a:t>
            </a: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це дрібні </a:t>
            </a:r>
            <a:r>
              <a:rPr lang="uk-UA" sz="2400" b="1" dirty="0" smtClean="0">
                <a:latin typeface="Arial Black" panose="020B0A04020102020204" pitchFamily="34" charset="0"/>
              </a:rPr>
              <a:t>організми, що </a:t>
            </a:r>
            <a:r>
              <a:rPr lang="uk-UA" sz="2400" b="1" dirty="0">
                <a:latin typeface="Arial Black" panose="020B0A04020102020204" pitchFamily="34" charset="0"/>
              </a:rPr>
              <a:t>населяють товщу води і не можуть протистояти </a:t>
            </a:r>
            <a:r>
              <a:rPr lang="uk-UA" sz="2400" b="1" dirty="0" smtClean="0">
                <a:latin typeface="Arial Black" panose="020B0A04020102020204" pitchFamily="34" charset="0"/>
              </a:rPr>
              <a:t>течіям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276872"/>
            <a:ext cx="4104456" cy="244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НЕКТОН</a:t>
            </a:r>
            <a:r>
              <a:rPr lang="uk-UA" sz="2400" b="1" dirty="0" smtClean="0">
                <a:latin typeface="Arial Black" panose="020B0A04020102020204" pitchFamily="34" charset="0"/>
              </a:rPr>
              <a:t> живі </a:t>
            </a:r>
            <a:r>
              <a:rPr lang="uk-UA" sz="2400" b="1" dirty="0">
                <a:latin typeface="Arial Black" panose="020B0A04020102020204" pitchFamily="34" charset="0"/>
              </a:rPr>
              <a:t>організми, що живуть у товщі води </a:t>
            </a:r>
            <a:r>
              <a:rPr lang="uk-UA" sz="2400" b="1" dirty="0" smtClean="0">
                <a:latin typeface="Arial Black" panose="020B0A04020102020204" pitchFamily="34" charset="0"/>
              </a:rPr>
              <a:t>й активно </a:t>
            </a:r>
            <a:r>
              <a:rPr lang="uk-UA" sz="2400" b="1" dirty="0">
                <a:latin typeface="Arial Black" panose="020B0A04020102020204" pitchFamily="34" charset="0"/>
              </a:rPr>
              <a:t>пересуваються в будь-якому напрямку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1740" y="4869160"/>
            <a:ext cx="4680520" cy="12241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БЕНТОС</a:t>
            </a:r>
            <a:r>
              <a:rPr lang="uk-UA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– сукупність організмів, що живуть на </a:t>
            </a:r>
            <a:r>
              <a:rPr lang="uk-UA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дні.</a:t>
            </a:r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824">
            <a:off x="971600" y="469469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Игорь\AppData\Local\Microsoft\Windows\INetCache\IE\DRH1OI5A\1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04">
            <a:off x="108011" y="931343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69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" y="0"/>
            <a:ext cx="9144000" cy="68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88639"/>
            <a:ext cx="8116652" cy="12271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ПЛАНКТОН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988840"/>
            <a:ext cx="7920880" cy="42484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ÐÐ°ÑÑÐ¸Ð½ÐºÐ¸ Ð¿Ð¾ Ð·Ð°Ð¿ÑÐ¾ÑÑ Ð¤Ð¾ÑÐ¾ Ð¿Ð»Ð°Ð½ÐºÑÐ¾Ð½Ñ,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128791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550">
            <a:off x="873344" y="9359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7196">
            <a:off x="7427963" y="413045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83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ÑÐ¸Ð± Ð² Ð¾ÐºÐµÐ°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628800"/>
            <a:ext cx="8280920" cy="48245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655" y="3003"/>
            <a:ext cx="8064896" cy="14127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НЕКТОН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ÑÐ¾ÑÐ¾ Ð½ÐµÐºÑÐ¾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7480"/>
            <a:ext cx="6432376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4884">
            <a:off x="6931268" y="25052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215">
            <a:off x="294397" y="97886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209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ÑÐ¸Ð± Ð² Ð¾ÐºÐµÐ°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1988840"/>
            <a:ext cx="7920880" cy="41044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2277" y="188640"/>
            <a:ext cx="7920880" cy="12753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БЕНТОС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s://upload.wikimedia.org/wikipedia/commons/thumb/7/7c/Underwater_mcmurdo_sound.jpg/260px-Underwater_mcmurdo_sou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64439"/>
            <a:ext cx="6912768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865">
            <a:off x="7464762" y="321206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горь\AppData\Local\Microsoft\Windows\INetCache\IE\DRH1OI5A\1[1]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2879">
            <a:off x="179512" y="5157192"/>
            <a:ext cx="1548765" cy="13373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717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684</TotalTime>
  <Words>343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57</cp:revision>
  <dcterms:created xsi:type="dcterms:W3CDTF">2018-08-06T17:38:28Z</dcterms:created>
  <dcterms:modified xsi:type="dcterms:W3CDTF">2018-09-22T18:19:33Z</dcterms:modified>
</cp:coreProperties>
</file>