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1ergLK+mkKwjnXQKivV9xGG8q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3B1390-777C-496E-BA08-22F06EE80225}">
  <a:tblStyle styleId="{CA3B1390-777C-496E-BA08-22F06EE80225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3.fntdata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23" Type="http://customschemas.google.com/relationships/presentationmetadata" Target="metadata" /><Relationship Id="rId10" Type="http://schemas.openxmlformats.org/officeDocument/2006/relationships/slide" Target="slides/slide9.xml" /><Relationship Id="rId19" Type="http://schemas.openxmlformats.org/officeDocument/2006/relationships/font" Target="fonts/font4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5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4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15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8" name="Google Shape;18;p15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15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15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b="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ftr" idx="11"/>
          </p:nvPr>
        </p:nvSpPr>
        <p:spPr>
          <a:xfrm>
            <a:off x="1453896" y="521106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6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4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6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6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16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Google Shape;32;p16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6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6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1453553" y="521106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04504" y="521106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2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4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10393677" y="622300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80" name="Google Shape;80;p22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10396728" y="6227064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89" name="Google Shape;89;p23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0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bject.com.ua/textbook/mova/6klas_1" TargetMode="Externa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Relationship Id="rId4" Type="http://schemas.openxmlformats.org/officeDocument/2006/relationships/hyperlink" Target="https://miyklas.com.ua/p/ukrainska-mova/6" TargetMode="Externa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5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71240" cy="128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None/>
            </a:pPr>
            <a:r>
              <a:rPr lang="uk-UA" sz="2400" b="1" i="1">
                <a:solidFill>
                  <a:schemeClr val="accent2"/>
                </a:solidFill>
              </a:rPr>
              <a:t>ВІДМІНЮВАННЯ ПРИКМЕТНИКІВ. ПРИКМЕТНИКИ ТВЕРДОЇ І М’ЯКОЇ ГРУП. ПЕРЕХІД ПРИКМЕТНИКІВ В ІМЕННИКИ. ТВОРЕННЯ ПРИКМЕТНИКІВ.</a:t>
            </a:r>
            <a:r>
              <a:rPr lang="uk-UA" sz="2400">
                <a:solidFill>
                  <a:schemeClr val="accent2"/>
                </a:solidFill>
              </a:rPr>
              <a:t>	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3371457" y="3284845"/>
            <a:ext cx="6435900" cy="16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 b="1">
                <a:solidFill>
                  <a:srgbClr val="124163"/>
                </a:solidFill>
              </a:rPr>
              <a:t>Розробила вчитель української мови та літератури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 b="1">
                <a:solidFill>
                  <a:srgbClr val="124163"/>
                </a:solidFill>
              </a:rPr>
              <a:t>Харківської загальноосвітньої школи І-ІІІ ступенів №98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 b="1">
                <a:solidFill>
                  <a:srgbClr val="124163"/>
                </a:solidFill>
              </a:rPr>
              <a:t>Харківської міської ради Харківської області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 b="1">
                <a:solidFill>
                  <a:srgbClr val="124163"/>
                </a:solidFill>
              </a:rPr>
              <a:t>Коломоєць Марія Вікторівна</a:t>
            </a:r>
            <a:endParaRPr b="1">
              <a:solidFill>
                <a:srgbClr val="124163"/>
              </a:solidFill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86050"/>
            <a:ext cx="3671950" cy="36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464300" cy="24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5025" y="3636275"/>
            <a:ext cx="6366986" cy="32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</a:pPr>
            <a:r>
              <a:rPr lang="uk-UA" sz="2700" b="1">
                <a:solidFill>
                  <a:schemeClr val="dk2"/>
                </a:solidFill>
              </a:rPr>
              <a:t>Перехід прикметників в іменники</a:t>
            </a:r>
            <a:br>
              <a:rPr lang="uk-UA"/>
            </a:br>
            <a:endParaRPr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>
            <a:off x="975360" y="1442694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b="1" i="1"/>
              <a:t>	Прикметники можуть переходити в іменники</a:t>
            </a:r>
            <a:r>
              <a:rPr lang="uk-UA"/>
              <a:t>. При цьому вони втрачають власні ознаки і набувають значення назв осіб. У реченні виконують роль підмета або додатка.</a:t>
            </a:r>
            <a:endParaRPr/>
          </a:p>
          <a:p>
            <a:pPr marL="182880" lvl="0" indent="-68578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74" name="Google Shape;174;p10"/>
          <p:cNvSpPr txBox="1"/>
          <p:nvPr/>
        </p:nvSpPr>
        <p:spPr>
          <a:xfrm>
            <a:off x="841248" y="3035808"/>
            <a:ext cx="6025896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Розгляньте 2 приклади:</a:t>
            </a: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sng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Чергові</a:t>
            </a:r>
            <a:r>
              <a:rPr lang="uk-UA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учні весело проводять час.</a:t>
            </a:r>
            <a:r>
              <a:rPr lang="uk-UA" sz="24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4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(чергові </a:t>
            </a:r>
            <a:r>
              <a:rPr lang="uk-UA" sz="24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</a:t>
            </a:r>
            <a:r>
              <a:rPr lang="uk-UA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означення, що відповідає на питання </a:t>
            </a:r>
            <a:r>
              <a:rPr lang="uk-UA" sz="24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які?)</a:t>
            </a: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sng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Чергові</a:t>
            </a:r>
            <a:r>
              <a:rPr lang="uk-UA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скоро приберуть класну кімнату.</a:t>
            </a:r>
            <a:r>
              <a:rPr lang="uk-UA" sz="24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4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(чергові </a:t>
            </a:r>
            <a:r>
              <a:rPr lang="uk-UA" sz="24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</a:t>
            </a:r>
            <a:r>
              <a:rPr lang="uk-UA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підмет, відповідає на питання</a:t>
            </a:r>
            <a:r>
              <a:rPr lang="uk-UA" sz="2400" b="1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4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хто?) </a:t>
            </a: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9550" y="1839550"/>
            <a:ext cx="4467050" cy="48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9850" y="-567075"/>
            <a:ext cx="9102150" cy="79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 txBox="1">
            <a:spLocks noGrp="1"/>
          </p:cNvSpPr>
          <p:nvPr>
            <p:ph type="body" idx="1"/>
          </p:nvPr>
        </p:nvSpPr>
        <p:spPr>
          <a:xfrm>
            <a:off x="4317496" y="1813105"/>
            <a:ext cx="4294200" cy="25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-UA" sz="1400" b="1">
                <a:solidFill>
                  <a:srgbClr val="FFFFFF"/>
                </a:solidFill>
              </a:rPr>
              <a:t>	</a:t>
            </a:r>
            <a:r>
              <a:rPr lang="uk-UA" b="1">
                <a:solidFill>
                  <a:srgbClr val="FFFFFF"/>
                </a:solidFill>
              </a:rPr>
              <a:t>Деякі прикметники постійно виступають у ролі іменників: пальне, набережна,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-UA" b="1">
                <a:solidFill>
                  <a:srgbClr val="FFFFFF"/>
                </a:solidFill>
              </a:rPr>
              <a:t> днювальний. До них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-UA" b="1">
                <a:solidFill>
                  <a:srgbClr val="FFFFFF"/>
                </a:solidFill>
              </a:rPr>
              <a:t> належать і географічні назви: Рівне, Лозова, Коцюбинське, Вишневе.</a:t>
            </a:r>
            <a:endParaRPr b="1">
              <a:solidFill>
                <a:srgbClr val="FFFFFF"/>
              </a:solidFill>
            </a:endParaRPr>
          </a:p>
          <a:p>
            <a:pPr marL="182880" lvl="0" indent="-55878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pic>
        <p:nvPicPr>
          <p:cNvPr id="182" name="Google Shape;1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588" y="3284850"/>
            <a:ext cx="4103800" cy="41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uk-UA"/>
              <a:t>Друковані та електронні джерела</a:t>
            </a:r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/>
              <a:t>1. Глазова О. П. Українська мова: підруч. для 6 кл. загальноосвітн. навч. закл. / О. П. Глазова – К.: Видавничий дім «Освіта», 2014. – 220 с. :іл</a:t>
            </a:r>
            <a:endParaRPr/>
          </a:p>
          <a:p>
            <a:pPr marL="4572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uk-UA"/>
              <a:t>2. Освітній портал: </a:t>
            </a:r>
            <a:r>
              <a:rPr lang="uk-UA" u="sng">
                <a:solidFill>
                  <a:schemeClr val="hlink"/>
                </a:solidFill>
                <a:hlinkClick r:id="rId3"/>
              </a:rPr>
              <a:t>https://subject.com.ua/textbook/mova/6klas_1</a:t>
            </a:r>
            <a:endParaRPr/>
          </a:p>
          <a:p>
            <a:pPr marL="4572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uk-UA"/>
              <a:t>3. Освітній портал: </a:t>
            </a:r>
            <a:r>
              <a:rPr lang="uk-UA" u="sng">
                <a:solidFill>
                  <a:schemeClr val="hlink"/>
                </a:solidFill>
                <a:hlinkClick r:id="rId4"/>
              </a:rPr>
              <a:t>https://miyklas.com.ua/p/ukrainska-mova/6</a:t>
            </a:r>
            <a:endParaRPr/>
          </a:p>
          <a:p>
            <a:pPr marL="182880" lvl="0" indent="-68578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/>
          <p:nvPr/>
        </p:nvSpPr>
        <p:spPr>
          <a:xfrm>
            <a:off x="6483096" y="521208"/>
            <a:ext cx="3291840" cy="2066544"/>
          </a:xfrm>
          <a:prstGeom prst="cloudCallout">
            <a:avLst>
              <a:gd name="adj1" fmla="val -56666"/>
              <a:gd name="adj2" fmla="val 76659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Дякую за увагу!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Успіхів у навчанні!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94" y="521200"/>
            <a:ext cx="6330700" cy="63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uk-UA" sz="3600" b="1"/>
              <a:t>ПРИКМЕТНИКИ ТВЕРДОЇ І М’ЯКОЇ ГРУП. ВІДМІНЮВАННЯ ПРИКМЕТНИКІВ</a:t>
            </a:r>
            <a:endParaRPr sz="3600" b="1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5200" y="3162750"/>
            <a:ext cx="3695250" cy="36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1362456" y="642594"/>
            <a:ext cx="9762744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entury Gothic"/>
              <a:buNone/>
            </a:pPr>
            <a:r>
              <a:rPr lang="uk-UA" sz="3100" b="1">
                <a:solidFill>
                  <a:schemeClr val="dk2"/>
                </a:solidFill>
              </a:rPr>
              <a:t>1. Прикметники твердої і м’якої груп. </a:t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t="5359" r="9156" b="33801"/>
          <a:stretch/>
        </p:blipFill>
        <p:spPr>
          <a:xfrm>
            <a:off x="902900" y="403400"/>
            <a:ext cx="11075725" cy="61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2503765" y="2427830"/>
            <a:ext cx="5992200" cy="3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uk-UA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 кінцевим приголосним основи прикметники поділяються на тверду і м’яку групи. Основа прикметників твердої групи закінчується на твердий приголосний, тож в початковій формі (називний відмінок чоловічого роду однини) такі прикметники мають закінчення –ий. </a:t>
            </a:r>
            <a:r>
              <a:rPr lang="uk-UA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Напр.: зелен-ий, місцев-ий</a:t>
            </a:r>
            <a:r>
              <a:rPr lang="uk-UA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uk-UA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Основа прикметників м’якої групи закінчуються на м’який приголосний, тож в початковій формі такі прикметники закінчуються на –ій. </a:t>
            </a:r>
            <a:r>
              <a:rPr lang="uk-UA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Напр.: мужн-ій, літн-ій. </a:t>
            </a:r>
            <a:endParaRPr b="1" i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uk-UA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uk-UA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Прикметники на –лиций не належать ні до твердої, ні до м’якої групи. Вони відмінюються  за окремим зразком.</a:t>
            </a:r>
            <a:br>
              <a:rPr lang="uk-UA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uk-UA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Їх в українській мові небагато: </a:t>
            </a:r>
            <a:r>
              <a:rPr lang="uk-UA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білолиций, круглолиций,</a:t>
            </a:r>
            <a:br>
              <a:rPr lang="uk-UA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uk-UA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червонолиций, блідолиций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1066800" y="274320"/>
            <a:ext cx="10058400" cy="1739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Gothic"/>
              <a:buNone/>
            </a:pPr>
            <a:r>
              <a:rPr lang="uk-UA" sz="2800" b="1">
                <a:solidFill>
                  <a:schemeClr val="dk2"/>
                </a:solidFill>
              </a:rPr>
              <a:t>Відмінювання прикметників. </a:t>
            </a:r>
            <a:br>
              <a:rPr lang="uk-UA" sz="2800" b="1">
                <a:solidFill>
                  <a:schemeClr val="dk2"/>
                </a:solidFill>
              </a:rPr>
            </a:br>
            <a:r>
              <a:rPr lang="uk-UA" sz="2700" b="1" i="1">
                <a:solidFill>
                  <a:schemeClr val="dk2"/>
                </a:solidFill>
              </a:rPr>
              <a:t>Приклад відмінювання прикметників твердої групи:</a:t>
            </a:r>
            <a:br>
              <a:rPr lang="uk-UA"/>
            </a:br>
            <a:endParaRPr/>
          </a:p>
        </p:txBody>
      </p:sp>
      <p:graphicFrame>
        <p:nvGraphicFramePr>
          <p:cNvPr id="130" name="Google Shape;130;p4"/>
          <p:cNvGraphicFramePr/>
          <p:nvPr/>
        </p:nvGraphicFramePr>
        <p:xfrm>
          <a:off x="1298448" y="1673353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{CA3B1390-777C-496E-BA08-22F06EE80225}</a:tableStyleId>
              </a:tblPr>
              <a:tblGrid>
                <a:gridCol w="272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Однина, чоловічий рід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Однина, жіночий рід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Однина, середній рід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Множина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Н.в добрий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Н.в. добра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Н.в. добре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Н.в. добрі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9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Р.в. доброго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Р.в. доброї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Р.в. доброго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Р.в. добрих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9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Д.в. доброму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Д.в. добрій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Д.в. доброму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Д.в. добрим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Зн.в. добрий/доброго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Зн.в. добру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Зн.в. добре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Зн.в. добрі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О.в. добрим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О.в. доброю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О.в. добрим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О.в. добрими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М.в. (у) доброму/добрім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М.в. (у) добрій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М.в. (у) доброму/добрім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М.в. (у) добрих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5378"/>
            <a:ext cx="1998975" cy="19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br>
              <a:rPr lang="uk-UA" sz="2800"/>
            </a:br>
            <a:r>
              <a:rPr lang="uk-UA" sz="2700" b="1" i="1">
                <a:solidFill>
                  <a:schemeClr val="dk2"/>
                </a:solidFill>
              </a:rPr>
              <a:t>Приклад відмінювання прикметників м’якої групи:</a:t>
            </a:r>
            <a:br>
              <a:rPr lang="uk-UA"/>
            </a:br>
            <a:endParaRPr/>
          </a:p>
        </p:txBody>
      </p:sp>
      <p:graphicFrame>
        <p:nvGraphicFramePr>
          <p:cNvPr id="137" name="Google Shape;137;p5"/>
          <p:cNvGraphicFramePr/>
          <p:nvPr/>
        </p:nvGraphicFramePr>
        <p:xfrm>
          <a:off x="1335024" y="1600202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{CA3B1390-777C-496E-BA08-22F06EE80225}</a:tableStyleId>
              </a:tblPr>
              <a:tblGrid>
                <a:gridCol w="24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79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Однина, чоловічий рід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Однина, жіночий рід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Однина, середній рід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Множина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Н.в літній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Н.в. літня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Н.в. літнє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Н.в. літні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Р.в. літнього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Р.в. літньої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Р.в. літнього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Р.в. літніх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Д.в. літньому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Д.в. літній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Д.в. літньому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Д.в. літнім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Зн.в. літній/літнього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Зн.в. літню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Зн.в. літнє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Зн.в. літні/літніх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О.в. літнім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О.в. літньою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О.в. літнім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О.в. літніми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79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М.в. (у) літньому/літнім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М.в. (у) літній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М.в. (у) літньому/літній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М.в. (у) літніх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1581" y="4866466"/>
            <a:ext cx="3990425" cy="23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br>
              <a:rPr lang="uk-UA" sz="2700" b="1" i="1">
                <a:solidFill>
                  <a:schemeClr val="dk2"/>
                </a:solidFill>
              </a:rPr>
            </a:br>
            <a:r>
              <a:rPr lang="uk-UA" sz="2700" b="1" i="1">
                <a:solidFill>
                  <a:schemeClr val="dk2"/>
                </a:solidFill>
              </a:rPr>
              <a:t>Приклад відмінювання прикметників на -лиций:</a:t>
            </a:r>
            <a:br>
              <a:rPr lang="uk-UA"/>
            </a:br>
            <a:endParaRPr/>
          </a:p>
        </p:txBody>
      </p:sp>
      <p:graphicFrame>
        <p:nvGraphicFramePr>
          <p:cNvPr id="144" name="Google Shape;144;p6"/>
          <p:cNvGraphicFramePr/>
          <p:nvPr/>
        </p:nvGraphicFramePr>
        <p:xfrm>
          <a:off x="1066801" y="1645918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{CA3B1390-777C-496E-BA08-22F06EE80225}</a:tableStyleId>
              </a:tblPr>
              <a:tblGrid>
                <a:gridCol w="238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Однина, чоловічий рід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Однина, жіночий рід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Однина, середній рід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Множина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Н.в круглолиций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Н.в. круглолиця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Н.в. круглолице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Н.в. круглолиці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Р.в. круглолицього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Р.в. круглолицьої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Р.в. круглолицього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Р.в. круглолицих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Д.в.круглолицьому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Д.в. круглолицій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Д.в. круглолицьому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Д.в. круглолицим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Зн.в. круглолиций/</a:t>
                      </a:r>
                      <a:endParaRPr sz="11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круглолицього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Зн.в. круглолицю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Зн.в.круглолице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Зн.в. круглолиці/ круглолицих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О.в. круглолицим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О.в. круглолицьою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О.в. круглолицим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О.в. круглолицими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79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М.в. (у) круглолицьому/</a:t>
                      </a:r>
                      <a:endParaRPr sz="11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круглолицім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М.в. (у) круглолицій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М.в. (у) круглолицьому/ круглолицім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uk-UA" sz="1400" u="none" strike="noStrike" cap="none"/>
                        <a:t>М.в.(у) круглолицих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9683" y="4975201"/>
            <a:ext cx="3439800" cy="17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uk-UA" sz="3600" b="1"/>
              <a:t>ТВОРЕННЯ ПРИКМЕТНИКІВ. ПЕРЕХІД ПРИКМЕТНИКІВ В ІМЕННИКИ</a:t>
            </a:r>
            <a:endParaRPr sz="3600" b="1"/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831950"/>
            <a:ext cx="3873650" cy="38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82" y="3387472"/>
            <a:ext cx="4139500" cy="32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2473" y="3761653"/>
            <a:ext cx="4139500" cy="20945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</a:pPr>
            <a:r>
              <a:rPr lang="uk-UA" sz="2700" b="1">
                <a:solidFill>
                  <a:schemeClr val="dk2"/>
                </a:solidFill>
              </a:rPr>
              <a:t>Творення прикметників</a:t>
            </a:r>
            <a:br>
              <a:rPr lang="uk-UA"/>
            </a:br>
            <a:endParaRPr/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1414975" y="1124700"/>
            <a:ext cx="9155400" cy="3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uk-UA"/>
              <a:t>Прикметники в українській мові можуть утворюватися такими способами: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uk-UA"/>
              <a:t>1) префіксальним: </a:t>
            </a:r>
            <a:r>
              <a:rPr lang="uk-UA">
                <a:solidFill>
                  <a:srgbClr val="094252"/>
                </a:solidFill>
              </a:rPr>
              <a:t>мудрий – премудрий, вічний – правічний, знайомий – незнайомий</a:t>
            </a:r>
            <a:r>
              <a:rPr lang="uk-UA"/>
              <a:t>;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uk-UA"/>
              <a:t>       2) суфіксальним: </a:t>
            </a:r>
            <a:r>
              <a:rPr lang="uk-UA">
                <a:solidFill>
                  <a:srgbClr val="094252"/>
                </a:solidFill>
              </a:rPr>
              <a:t>сестра – сестрин, зима – зимовий, холод – холодний</a:t>
            </a:r>
            <a:r>
              <a:rPr lang="uk-UA"/>
              <a:t>;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uk-UA"/>
              <a:t>         3) префіксально-суфіксальним: </a:t>
            </a:r>
            <a:r>
              <a:rPr lang="uk-UA">
                <a:solidFill>
                  <a:srgbClr val="094252"/>
                </a:solidFill>
              </a:rPr>
              <a:t>барва – безбарвний, кордон – прикордонний, день – щоденний</a:t>
            </a:r>
            <a:r>
              <a:rPr lang="uk-UA"/>
              <a:t>;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uk-UA"/>
              <a:t>   4) складанням основ: </a:t>
            </a:r>
            <a:r>
              <a:rPr lang="uk-UA">
                <a:solidFill>
                  <a:srgbClr val="094252"/>
                </a:solidFill>
              </a:rPr>
              <a:t>щиросердий (щире серце), синьо-жовтий (синій і жовтий), довгошиїй (довга шия).</a:t>
            </a:r>
            <a:endParaRPr>
              <a:solidFill>
                <a:srgbClr val="094252"/>
              </a:solidFill>
            </a:endParaRPr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2"/>
          </p:nvPr>
        </p:nvSpPr>
        <p:spPr>
          <a:xfrm>
            <a:off x="3099824" y="5459750"/>
            <a:ext cx="7955400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uk-UA">
                <a:solidFill>
                  <a:schemeClr val="dk2"/>
                </a:solidFill>
              </a:rPr>
              <a:t>	</a:t>
            </a:r>
            <a:r>
              <a:rPr lang="uk-UA" sz="2000">
                <a:solidFill>
                  <a:schemeClr val="dk2"/>
                </a:solidFill>
              </a:rPr>
              <a:t>Незначна частина прикметників належить </a:t>
            </a:r>
            <a:r>
              <a:rPr lang="uk-UA" sz="2000" b="1">
                <a:solidFill>
                  <a:srgbClr val="094252"/>
                </a:solidFill>
              </a:rPr>
              <a:t>до непохідних</a:t>
            </a:r>
            <a:r>
              <a:rPr lang="uk-UA" sz="2000">
                <a:solidFill>
                  <a:schemeClr val="dk2"/>
                </a:solidFill>
              </a:rPr>
              <a:t>: білий, синій, щедрий, буланий, сухий</a:t>
            </a:r>
            <a:r>
              <a:rPr lang="uk-UA" sz="2000" b="1">
                <a:solidFill>
                  <a:schemeClr val="dk2"/>
                </a:solidFill>
              </a:rPr>
              <a:t>. </a:t>
            </a:r>
            <a:r>
              <a:rPr lang="uk-UA" sz="2000" b="1">
                <a:solidFill>
                  <a:srgbClr val="094252"/>
                </a:solidFill>
              </a:rPr>
              <a:t>Похідні</a:t>
            </a:r>
            <a:r>
              <a:rPr lang="uk-UA" sz="2000">
                <a:solidFill>
                  <a:schemeClr val="dk2"/>
                </a:solidFill>
              </a:rPr>
              <a:t> прикметники – це присвійні, відносні та переважна більшість якісних. </a:t>
            </a:r>
            <a:endParaRPr sz="2000">
              <a:solidFill>
                <a:schemeClr val="dk2"/>
              </a:solidFill>
            </a:endParaRPr>
          </a:p>
          <a:p>
            <a:pPr marL="182880" lvl="0" indent="-68578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  <p:bldP spid="1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</a:pPr>
            <a:r>
              <a:rPr lang="uk-UA" sz="2700" b="1"/>
              <a:t>Способи творення прикметників</a:t>
            </a:r>
            <a:br>
              <a:rPr lang="uk-UA"/>
            </a:br>
            <a:endParaRPr/>
          </a:p>
        </p:txBody>
      </p:sp>
      <p:graphicFrame>
        <p:nvGraphicFramePr>
          <p:cNvPr id="166" name="Google Shape;166;p9"/>
          <p:cNvGraphicFramePr/>
          <p:nvPr/>
        </p:nvGraphicFramePr>
        <p:xfrm>
          <a:off x="1527047" y="1605586"/>
          <a:ext cx="7891275" cy="4479669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{CA3B1390-777C-496E-BA08-22F06EE80225}</a:tableStyleId>
              </a:tblPr>
              <a:tblGrid>
                <a:gridCol w="263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Якісні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225" marR="372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Відносні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225" marR="372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Присвійні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225" marR="372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1. Префікси: недорогий, безіменний, прадавній, завеликий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 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2. Суфікси, що надають прикметникам нових відтінків у значенні: білявий, чорненький, злющий, здоровенний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 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3. Суфікси, що надають прикметникам нового значення: жилавий, зубастий, язикатий, холодний, колючий</a:t>
                      </a:r>
                      <a:endParaRPr sz="1100" u="none" strike="noStrike" cap="none"/>
                    </a:p>
                  </a:txBody>
                  <a:tcPr marL="37225" marR="372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1.Префікси: беззахисний, праісторичний, трансатлантичний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2. Суфікси –ськ-, -цьк-, -зьк-, -ан-      (-ян-), -ов-, -ев-, -н-: батьківський, паризький, гречаний, дубовий, рожевий, срібний.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3. Префікси: не-, без-, над-, до- і суфікси –н-, -ов-, -альн-, -к-: невимовний, безмежний, понадстроковий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225" marR="372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1. Суфікси –ин-(-їн-) – для утворення прикметників від іменників І відміни та іменника мати: сестрин, Миколин, материн, Надіїн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2. Суфікси –ів-(-їв-), -ов-, -ев-(-єв-) для творення прикметників від іменників ІІ відміни: батьків, Петрове, Андріїв, Василева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strike="noStrike" cap="none"/>
                        <a:t>3. Суфікси –ин-(-їн-), -н, -ач-(-яч-) для творення прикметників від назв тварин: левиний, котячий, солов’їний, а також з нульовим суфіксом: вовчий, заячий, ведмежий.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225" marR="372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2184" y="3324107"/>
            <a:ext cx="3259825" cy="32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авон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13</Slides>
  <Notes>13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Савон</vt:lpstr>
      <vt:lpstr>ВІДМІНЮВАННЯ ПРИКМЕТНИКІВ. ПРИКМЕТНИКИ ТВЕРДОЇ І М’ЯКОЇ ГРУП. ПЕРЕХІД ПРИКМЕТНИКІВ В ІМЕННИКИ. ТВОРЕННЯ ПРИКМЕТНИКІВ. </vt:lpstr>
      <vt:lpstr>ПРИКМЕТНИКИ ТВЕРДОЇ І М’ЯКОЇ ГРУП. ВІДМІНЮВАННЯ ПРИКМЕТНИКІВ</vt:lpstr>
      <vt:lpstr>1. Прикметники твердої і м’якої груп. </vt:lpstr>
      <vt:lpstr>Відмінювання прикметників.  Приклад відмінювання прикметників твердої групи: </vt:lpstr>
      <vt:lpstr> Приклад відмінювання прикметників м’якої групи: </vt:lpstr>
      <vt:lpstr> Приклад відмінювання прикметників на -лиций: </vt:lpstr>
      <vt:lpstr>ТВОРЕННЯ ПРИКМЕТНИКІВ. ПЕРЕХІД ПРИКМЕТНИКІВ В ІМЕННИКИ</vt:lpstr>
      <vt:lpstr>Творення прикметників </vt:lpstr>
      <vt:lpstr>Способи творення прикметників </vt:lpstr>
      <vt:lpstr>Перехід прикметників в іменники </vt:lpstr>
      <vt:lpstr>Презентація PowerPoint</vt:lpstr>
      <vt:lpstr>Друковані та електронні джерела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ВІДМІНЮВАННЯ ПРИКМЕТНИКІВ. ПРИКМЕТНИКИ ТВЕРДОЇ І М’ЯКОЇ ГРУП. ПЕРЕХІД ПРИКМЕТНИКІВ В ІМЕННИКИ. ТВОРЕННЯ ПРИКМЕТНИКІВ. </dc:title>
  <cp:lastModifiedBy>Мария Коломоец</cp:lastModifiedBy>
  <cp:revision>1</cp:revision>
  <dcterms:modified xsi:type="dcterms:W3CDTF">2022-11-04T19:55:49Z</dcterms:modified>
</cp:coreProperties>
</file>