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1" r:id="rId2"/>
    <p:sldMasterId id="2147483768" r:id="rId3"/>
  </p:sldMasterIdLst>
  <p:notesMasterIdLst>
    <p:notesMasterId r:id="rId24"/>
  </p:notesMasterIdLst>
  <p:handoutMasterIdLst>
    <p:handoutMasterId r:id="rId25"/>
  </p:handoutMasterIdLst>
  <p:sldIdLst>
    <p:sldId id="256" r:id="rId4"/>
    <p:sldId id="340" r:id="rId5"/>
    <p:sldId id="310" r:id="rId6"/>
    <p:sldId id="342" r:id="rId7"/>
    <p:sldId id="350" r:id="rId8"/>
    <p:sldId id="343" r:id="rId9"/>
    <p:sldId id="351" r:id="rId10"/>
    <p:sldId id="341" r:id="rId11"/>
    <p:sldId id="352" r:id="rId12"/>
    <p:sldId id="344" r:id="rId13"/>
    <p:sldId id="345" r:id="rId14"/>
    <p:sldId id="346" r:id="rId15"/>
    <p:sldId id="348" r:id="rId16"/>
    <p:sldId id="323" r:id="rId17"/>
    <p:sldId id="292" r:id="rId18"/>
    <p:sldId id="290" r:id="rId19"/>
    <p:sldId id="306" r:id="rId20"/>
    <p:sldId id="354" r:id="rId21"/>
    <p:sldId id="307" r:id="rId22"/>
    <p:sldId id="353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38D2"/>
    <a:srgbClr val="0000CC"/>
    <a:srgbClr val="FFFF00"/>
    <a:srgbClr val="B0AC14"/>
    <a:srgbClr val="006600"/>
    <a:srgbClr val="008000"/>
    <a:srgbClr val="CC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2" autoAdjust="0"/>
    <p:restoredTop sz="95315" autoAdjust="0"/>
  </p:normalViewPr>
  <p:slideViewPr>
    <p:cSldViewPr>
      <p:cViewPr>
        <p:scale>
          <a:sx n="66" d="100"/>
          <a:sy n="66" d="100"/>
        </p:scale>
        <p:origin x="-55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8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BB9613-0F6B-4355-8F57-89FA94BF1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217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Зразок тексту</a:t>
            </a:r>
          </a:p>
          <a:p>
            <a:pPr lvl="1"/>
            <a:r>
              <a:rPr lang="ru-RU" noProof="0" smtClean="0"/>
              <a:t>Другий рівень</a:t>
            </a:r>
          </a:p>
          <a:p>
            <a:pPr lvl="2"/>
            <a:r>
              <a:rPr lang="ru-RU" noProof="0" smtClean="0"/>
              <a:t>Третій рівень</a:t>
            </a:r>
          </a:p>
          <a:p>
            <a:pPr lvl="3"/>
            <a:r>
              <a:rPr lang="ru-RU" noProof="0" smtClean="0"/>
              <a:t>Четвертий рівень</a:t>
            </a:r>
          </a:p>
          <a:p>
            <a:pPr lvl="4"/>
            <a:r>
              <a:rPr lang="ru-RU" noProof="0" smtClean="0"/>
              <a:t>П'ятий рівень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A9872B-AA77-4DC1-A73B-E1491672A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55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0" y="476250"/>
          <a:ext cx="1258888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6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1258888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Зразок заголовка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Зразок підзаголовка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FC67-7E72-4861-999C-65B48842B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87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2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125C-C1C9-40DB-BDF2-F3FE64088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695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6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260350"/>
            <a:ext cx="1917700" cy="5681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260350"/>
            <a:ext cx="5603875" cy="5681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666B-1A79-4FE8-A950-7319DF5A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7892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0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313613" cy="954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42988" y="1827213"/>
            <a:ext cx="374332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8713" y="1827213"/>
            <a:ext cx="37449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875D-1A82-4CCE-8823-F7F389947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460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4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313613" cy="954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42988" y="1827213"/>
            <a:ext cx="7640637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C265-9958-459A-99BA-19C5A4ADA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667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42988" y="260350"/>
            <a:ext cx="7673975" cy="5681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6FD6-8808-45B2-8253-4C7198E7F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302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EAAA0-2182-4FB5-9735-8157C8ED1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E4BE-9C7B-42CB-ACFA-F6C4BCFAD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7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0F38-8D85-4E33-8383-D98C98740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52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8AD41-9921-4CDD-9689-8C9A48AB7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97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0D5A-AFFF-4D88-91C2-2ADF9FC7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0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1509-EA4C-4E5E-88A8-5CDF6F985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777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27B3-C896-4EC5-A517-A6D027F57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9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FB983-C05B-43B2-AF2B-5F2BD5B84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20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B7892-172A-45BF-BA59-336E7E7EA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36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AD96-6792-49D4-A086-53B322751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93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F10BA-6206-4F81-808D-BB36016F8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74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ADF13-45BB-4EB6-8B04-969A330F7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05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2D2195-910B-4B9B-8395-8AD0D96B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40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E082-78CE-48EE-BFDF-0DE53B8E5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0767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2E02-B700-42B5-88CA-D4C6D417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1519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42D0-F058-4B8A-85AA-10607726A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37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4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B9E3-61EE-4D2A-8782-43F78059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480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28A5-D6E9-49E2-8834-308488E5C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683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DEEC7-A7CA-4C5F-952D-96C20500E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6525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9EFC-FAEF-49F3-B8E9-4C691612D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14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2D3E3-0FBE-443B-BAF7-0A5BBA2B57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2834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C751-59A7-4764-9835-FB97C4AD0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8704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7330-6681-467D-95F2-2C1EC8D22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8883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B535-0BCA-4C8F-B2D6-D3614C5E5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7997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42988" y="260350"/>
            <a:ext cx="7673975" cy="5681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A330-A049-4916-BD5E-96152A071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521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1827213"/>
            <a:ext cx="37433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8713" y="1827213"/>
            <a:ext cx="37449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F66A-2335-4EE6-8B50-33AF6E7A2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00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CDB6-477C-4C1E-8A0E-5EE57C922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3249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6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E26B-A0A3-45E1-A9D3-97CA479B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424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5504A-A51C-4463-9D30-88BEC6821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252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2C914-9F68-4DC5-BC54-7D77A9E2B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581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8" name="Image" r:id="rId3" imgW="1130159" imgH="4571429" progId="Photoshop.Image.11">
                  <p:embed/>
                </p:oleObj>
              </mc:Choice>
              <mc:Fallback>
                <p:oleObj name="Image" r:id="rId3" imgW="1130159" imgH="4571429" progId="Photoshop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0CF5-C656-4537-AF9F-7BED082D6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038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260350"/>
            <a:ext cx="7313613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заголовка</a:t>
            </a: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827213"/>
            <a:ext cx="76406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Зразок тексту</a:t>
            </a:r>
          </a:p>
          <a:p>
            <a:pPr lvl="1"/>
            <a:r>
              <a:rPr lang="ru-RU" smtClean="0"/>
              <a:t>Другий рівень</a:t>
            </a:r>
          </a:p>
          <a:p>
            <a:pPr lvl="2"/>
            <a:r>
              <a:rPr lang="ru-RU" smtClean="0"/>
              <a:t>Третій рівень</a:t>
            </a:r>
          </a:p>
          <a:p>
            <a:pPr lvl="3"/>
            <a:r>
              <a:rPr lang="ru-RU" smtClean="0"/>
              <a:t>Четвертий рівень</a:t>
            </a:r>
          </a:p>
          <a:p>
            <a:pPr lvl="4"/>
            <a:r>
              <a:rPr lang="ru-RU" smtClean="0"/>
              <a:t>П'ятий рівень</a:t>
            </a:r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73FD4B-3EC0-4B96-8466-F83176852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aphicFrame>
        <p:nvGraphicFramePr>
          <p:cNvPr id="5127" name="Object 16"/>
          <p:cNvGraphicFramePr>
            <a:graphicFrameLocks noChangeAspect="1"/>
          </p:cNvGraphicFramePr>
          <p:nvPr/>
        </p:nvGraphicFramePr>
        <p:xfrm>
          <a:off x="0" y="1196975"/>
          <a:ext cx="611188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Image" r:id="rId17" imgW="1130159" imgH="4571429" progId="Photoshop.Image.11">
                  <p:embed/>
                </p:oleObj>
              </mc:Choice>
              <mc:Fallback>
                <p:oleObj name="Image" r:id="rId17" imgW="1130159" imgH="4571429" progId="Photoshop.Image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611188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6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689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9"/>
        </a:buBlip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3F60FA5-F9CF-4CA1-82D4-5E4309A75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2B6824-99BC-4F56-A227-CCBB3B842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15" r:id="rId7"/>
    <p:sldLayoutId id="2147483816" r:id="rId8"/>
    <p:sldLayoutId id="2147483817" r:id="rId9"/>
    <p:sldLayoutId id="2147483838" r:id="rId10"/>
    <p:sldLayoutId id="2147483839" r:id="rId11"/>
    <p:sldLayoutId id="2147483840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wmf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learningapps.org/display?v=phs3gv3z521" TargetMode="Externa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54045"/>
            <a:ext cx="7524750" cy="352824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Текстовий процесор </a:t>
            </a:r>
            <a: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Word</a:t>
            </a:r>
            <a:br>
              <a:rPr lang="en-US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Створення списків </a:t>
            </a:r>
            <a:br>
              <a:rPr lang="uk-U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у програмі Word</a:t>
            </a:r>
            <a:br>
              <a:rPr lang="uk-UA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ru-RU" sz="4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0118" y="3716337"/>
            <a:ext cx="6008687" cy="1298575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err="1" smtClean="0">
                <a:solidFill>
                  <a:schemeClr val="accent1"/>
                </a:solidFill>
              </a:rPr>
              <a:t>Однорівневі</a:t>
            </a:r>
            <a:r>
              <a:rPr lang="uk-UA" sz="4400" dirty="0" smtClean="0">
                <a:solidFill>
                  <a:schemeClr val="accent1"/>
                </a:solidFill>
              </a:rPr>
              <a:t> списки</a:t>
            </a:r>
          </a:p>
        </p:txBody>
      </p:sp>
      <p:pic>
        <p:nvPicPr>
          <p:cNvPr id="31748" name="Picture 11" descr="J01953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3399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Рисунок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908720"/>
            <a:ext cx="2096345" cy="26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D2195-910B-4B9B-8395-8AD0D96B781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190750"/>
            <a:ext cx="4681537" cy="3592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7313612" cy="1295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Настроювання зовнішнього вигляду маркірованого  списку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16423" name="AutoShape 7"/>
          <p:cNvSpPr>
            <a:spLocks noChangeArrowheads="1"/>
          </p:cNvSpPr>
          <p:nvPr/>
        </p:nvSpPr>
        <p:spPr bwMode="auto">
          <a:xfrm>
            <a:off x="3275013" y="5013325"/>
            <a:ext cx="1152525" cy="360363"/>
          </a:xfrm>
          <a:prstGeom prst="rightArrow">
            <a:avLst>
              <a:gd name="adj1" fmla="val 50000"/>
              <a:gd name="adj2" fmla="val 79956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64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2835275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24" name="AutoShape 8"/>
          <p:cNvSpPr>
            <a:spLocks noChangeArrowheads="1"/>
          </p:cNvSpPr>
          <p:nvPr/>
        </p:nvSpPr>
        <p:spPr bwMode="auto">
          <a:xfrm>
            <a:off x="5724128" y="5039745"/>
            <a:ext cx="1008062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1"/>
      <p:bldP spid="316423" grpId="0" animBg="1"/>
      <p:bldP spid="316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44625"/>
            <a:ext cx="287972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547813"/>
            <a:ext cx="4462463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16631"/>
            <a:ext cx="7313612" cy="13279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Настроювання зовнішнього вигляду нумерованого списку</a:t>
            </a:r>
            <a:r>
              <a:rPr lang="ru-RU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21540" name="AutoShape 4"/>
          <p:cNvSpPr>
            <a:spLocks noChangeArrowheads="1"/>
          </p:cNvSpPr>
          <p:nvPr/>
        </p:nvSpPr>
        <p:spPr bwMode="auto">
          <a:xfrm>
            <a:off x="3059906" y="4509120"/>
            <a:ext cx="1152525" cy="360363"/>
          </a:xfrm>
          <a:prstGeom prst="rightArrow">
            <a:avLst>
              <a:gd name="adj1" fmla="val 50000"/>
              <a:gd name="adj2" fmla="val 79956"/>
            </a:avLst>
          </a:prstGeom>
          <a:solidFill>
            <a:schemeClr val="accent2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542" name="AutoShape 6"/>
          <p:cNvSpPr>
            <a:spLocks noChangeArrowheads="1"/>
          </p:cNvSpPr>
          <p:nvPr/>
        </p:nvSpPr>
        <p:spPr bwMode="auto">
          <a:xfrm>
            <a:off x="5723731" y="4678589"/>
            <a:ext cx="1008063" cy="360363"/>
          </a:xfrm>
          <a:prstGeom prst="rightArrow">
            <a:avLst>
              <a:gd name="adj1" fmla="val 50000"/>
              <a:gd name="adj2" fmla="val 69934"/>
            </a:avLst>
          </a:prstGeom>
          <a:solidFill>
            <a:schemeClr val="accent2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8920" name="Picture 4" descr="4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192713"/>
            <a:ext cx="1738313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321540" grpId="0" animBg="1"/>
      <p:bldP spid="3215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Группа 1"/>
          <p:cNvGrpSpPr>
            <a:grpSpLocks/>
          </p:cNvGrpSpPr>
          <p:nvPr/>
        </p:nvGrpSpPr>
        <p:grpSpPr bwMode="auto">
          <a:xfrm>
            <a:off x="755576" y="1644760"/>
            <a:ext cx="7848600" cy="4225925"/>
            <a:chOff x="684213" y="1290638"/>
            <a:chExt cx="8064500" cy="4514850"/>
          </a:xfrm>
        </p:grpSpPr>
        <p:pic>
          <p:nvPicPr>
            <p:cNvPr id="399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2492375"/>
              <a:ext cx="3744913" cy="3313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4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290638"/>
              <a:ext cx="4094162" cy="408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7313612" cy="9540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Настроювання зовнішнього вигляду багаторівневого списку</a:t>
            </a:r>
            <a:r>
              <a:rPr lang="ru-RU" sz="3600" dirty="0" smtClean="0"/>
              <a:t> </a:t>
            </a:r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>
            <a:off x="2668063" y="4652962"/>
            <a:ext cx="1152525" cy="360363"/>
          </a:xfrm>
          <a:prstGeom prst="rightArrow">
            <a:avLst>
              <a:gd name="adj1" fmla="val 50000"/>
              <a:gd name="adj2" fmla="val 79956"/>
            </a:avLst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66" name="AutoShape 6"/>
          <p:cNvSpPr>
            <a:spLocks noChangeArrowheads="1"/>
          </p:cNvSpPr>
          <p:nvPr/>
        </p:nvSpPr>
        <p:spPr bwMode="auto">
          <a:xfrm>
            <a:off x="4379768" y="4915693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4" descr="4-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95875"/>
            <a:ext cx="17383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322565" grpId="0" animBg="1"/>
      <p:bldP spid="3225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468313" y="260350"/>
            <a:ext cx="8134350" cy="2952750"/>
            <a:chOff x="295" y="164"/>
            <a:chExt cx="5124" cy="1860"/>
          </a:xfrm>
        </p:grpSpPr>
        <p:cxnSp>
          <p:nvCxnSpPr>
            <p:cNvPr id="4100" name="_s4100"/>
            <p:cNvCxnSpPr>
              <a:cxnSpLocks noChangeShapeType="1"/>
            </p:cNvCxnSpPr>
            <p:nvPr/>
          </p:nvCxnSpPr>
          <p:spPr bwMode="auto">
            <a:xfrm rot="5400000" flipH="1">
              <a:off x="3571" y="-92"/>
              <a:ext cx="372" cy="1791"/>
            </a:xfrm>
            <a:prstGeom prst="bentConnector3">
              <a:avLst>
                <a:gd name="adj1" fmla="val 193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1" name="_s4101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rot="16200000">
              <a:off x="2743" y="911"/>
              <a:ext cx="229" cy="1"/>
            </a:xfrm>
            <a:prstGeom prst="bentConnector3">
              <a:avLst>
                <a:gd name="adj1" fmla="val 31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2" name="_s4102"/>
            <p:cNvCxnSpPr>
              <a:cxnSpLocks noChangeShapeType="1"/>
            </p:cNvCxnSpPr>
            <p:nvPr/>
          </p:nvCxnSpPr>
          <p:spPr bwMode="auto">
            <a:xfrm rot="16200000">
              <a:off x="1777" y="-94"/>
              <a:ext cx="372" cy="1796"/>
            </a:xfrm>
            <a:prstGeom prst="bentConnector3">
              <a:avLst>
                <a:gd name="adj1" fmla="val 1935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3"/>
            <p:cNvSpPr>
              <a:spLocks noChangeArrowheads="1"/>
            </p:cNvSpPr>
            <p:nvPr/>
          </p:nvSpPr>
          <p:spPr bwMode="auto">
            <a:xfrm>
              <a:off x="1384" y="255"/>
              <a:ext cx="2948" cy="54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Редагування списків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_s4104"/>
            <p:cNvSpPr>
              <a:spLocks noChangeArrowheads="1"/>
            </p:cNvSpPr>
            <p:nvPr/>
          </p:nvSpPr>
          <p:spPr bwMode="auto">
            <a:xfrm>
              <a:off x="295" y="1026"/>
              <a:ext cx="1678" cy="607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Зміна нумерації та виду списку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_s4105"/>
            <p:cNvSpPr>
              <a:spLocks noChangeArrowheads="1"/>
            </p:cNvSpPr>
            <p:nvPr/>
          </p:nvSpPr>
          <p:spPr bwMode="auto">
            <a:xfrm>
              <a:off x="2088" y="1026"/>
              <a:ext cx="1538" cy="607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Додавання елементів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_s4106"/>
            <p:cNvSpPr>
              <a:spLocks noChangeArrowheads="1"/>
            </p:cNvSpPr>
            <p:nvPr/>
          </p:nvSpPr>
          <p:spPr bwMode="auto">
            <a:xfrm>
              <a:off x="3787" y="1026"/>
              <a:ext cx="1632" cy="607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Перетворення у текст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6781" y="2781300"/>
            <a:ext cx="2981325" cy="4057650"/>
            <a:chOff x="116781" y="2781300"/>
            <a:chExt cx="2981325" cy="4057650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81" y="2781300"/>
              <a:ext cx="2981325" cy="405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323849" y="3087686"/>
              <a:ext cx="1283593" cy="63534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275528" y="3759426"/>
              <a:ext cx="2663825" cy="28733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156325" y="2781300"/>
            <a:ext cx="2590800" cy="3743325"/>
            <a:chOff x="6156325" y="2781300"/>
            <a:chExt cx="2590800" cy="3743325"/>
          </a:xfrm>
        </p:grpSpPr>
        <p:sp>
          <p:nvSpPr>
            <p:cNvPr id="4112" name="AutoShape 18"/>
            <p:cNvSpPr>
              <a:spLocks/>
            </p:cNvSpPr>
            <p:nvPr/>
          </p:nvSpPr>
          <p:spPr bwMode="auto">
            <a:xfrm>
              <a:off x="6156325" y="2781300"/>
              <a:ext cx="2590800" cy="3743325"/>
            </a:xfrm>
            <a:prstGeom prst="borderCallout1">
              <a:avLst>
                <a:gd name="adj1" fmla="val 3056"/>
                <a:gd name="adj2" fmla="val 77144"/>
                <a:gd name="adj3" fmla="val -5218"/>
                <a:gd name="adj4" fmla="val 77144"/>
              </a:avLst>
            </a:prstGeom>
            <a:solidFill>
              <a:srgbClr val="FFFFCC"/>
            </a:solidFill>
            <a:ln w="1905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indent="261938" algn="just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Blip>
                  <a:blip r:embed="rId3"/>
                </a:buBlip>
              </a:pPr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Виділіть блок списку, який треба скасувати,  клацніть на панелі ту з кнопок, яка має вигляд натиснутої.</a:t>
              </a:r>
            </a:p>
            <a:p>
              <a:pPr indent="261938" algn="just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uk-UA" sz="2000" dirty="0"/>
                <a:t> </a:t>
              </a:r>
            </a:p>
            <a:p>
              <a:pPr indent="261938" algn="just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uk-UA" sz="2000" dirty="0"/>
            </a:p>
          </p:txBody>
        </p:sp>
        <p:grpSp>
          <p:nvGrpSpPr>
            <p:cNvPr id="4116" name="Group 25"/>
            <p:cNvGrpSpPr>
              <a:grpSpLocks/>
            </p:cNvGrpSpPr>
            <p:nvPr/>
          </p:nvGrpSpPr>
          <p:grpSpPr bwMode="auto">
            <a:xfrm>
              <a:off x="6588125" y="5589588"/>
              <a:ext cx="1584325" cy="720725"/>
              <a:chOff x="2336" y="3793"/>
              <a:chExt cx="717" cy="272"/>
            </a:xfrm>
          </p:grpSpPr>
          <p:pic>
            <p:nvPicPr>
              <p:cNvPr id="4120" name="Picture 2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3793"/>
                <a:ext cx="247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434343"/>
                      </a:outerShdw>
                    </a:effectLst>
                  </a14:hiddenEffects>
                </a:ext>
              </a:extLst>
            </p:spPr>
          </p:pic>
          <p:pic>
            <p:nvPicPr>
              <p:cNvPr id="4121" name="Picture 2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5" y="3793"/>
                <a:ext cx="218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Группа 8"/>
          <p:cNvGrpSpPr/>
          <p:nvPr/>
        </p:nvGrpSpPr>
        <p:grpSpPr>
          <a:xfrm>
            <a:off x="3332032" y="2827338"/>
            <a:ext cx="2590800" cy="3743325"/>
            <a:chOff x="3332032" y="2827338"/>
            <a:chExt cx="2590800" cy="3743325"/>
          </a:xfrm>
        </p:grpSpPr>
        <p:sp>
          <p:nvSpPr>
            <p:cNvPr id="4115" name="AutoShape 21"/>
            <p:cNvSpPr>
              <a:spLocks/>
            </p:cNvSpPr>
            <p:nvPr/>
          </p:nvSpPr>
          <p:spPr bwMode="auto">
            <a:xfrm>
              <a:off x="3332032" y="2827338"/>
              <a:ext cx="2590800" cy="3743325"/>
            </a:xfrm>
            <a:prstGeom prst="borderCallout1">
              <a:avLst>
                <a:gd name="adj1" fmla="val 3056"/>
                <a:gd name="adj2" fmla="val 77144"/>
                <a:gd name="adj3" fmla="val -5218"/>
                <a:gd name="adj4" fmla="val 77144"/>
              </a:avLst>
            </a:prstGeom>
            <a:solidFill>
              <a:srgbClr val="FFFFCC"/>
            </a:solidFill>
            <a:ln w="1905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indent="363538" algn="l">
                <a:lnSpc>
                  <a:spcPct val="80000"/>
                </a:lnSpc>
                <a:spcBef>
                  <a:spcPct val="30000"/>
                </a:spcBef>
                <a:buClr>
                  <a:schemeClr val="tx2"/>
                </a:buClr>
                <a:buSzPct val="70000"/>
                <a:buFont typeface="Wingdings" pitchFamily="2" charset="2"/>
                <a:buBlip>
                  <a:blip r:embed="rId3"/>
                </a:buBlip>
              </a:pPr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Встановіть курсор у місце, відведене для елемента і натисніть клавішу </a:t>
              </a:r>
              <a:r>
                <a:rPr lang="uk-UA" sz="2400" b="1" dirty="0" err="1">
                  <a:latin typeface="Times New Roman" pitchFamily="18" charset="0"/>
                  <a:cs typeface="Times New Roman" pitchFamily="18" charset="0"/>
                </a:rPr>
                <a:t>Enter</a:t>
              </a:r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indent="363538" algn="l">
                <a:lnSpc>
                  <a:spcPct val="80000"/>
                </a:lnSpc>
                <a:spcBef>
                  <a:spcPct val="30000"/>
                </a:spcBef>
                <a:buClr>
                  <a:schemeClr val="tx2"/>
                </a:buClr>
                <a:buSzPct val="70000"/>
                <a:buFont typeface="Wingdings" pitchFamily="2" charset="2"/>
                <a:buBlip>
                  <a:blip r:embed="rId3"/>
                </a:buBlip>
              </a:pPr>
              <a:r>
                <a:rPr lang="uk-UA" sz="2400" dirty="0" smtClean="0">
                  <a:latin typeface="Times New Roman" pitchFamily="18" charset="0"/>
                  <a:cs typeface="Times New Roman" pitchFamily="18" charset="0"/>
                </a:rPr>
                <a:t>Задайте рівень </a:t>
              </a:r>
              <a:r>
                <a:rPr lang="uk-UA" sz="2400" dirty="0">
                  <a:latin typeface="Times New Roman" pitchFamily="18" charset="0"/>
                  <a:cs typeface="Times New Roman" pitchFamily="18" charset="0"/>
                </a:rPr>
                <a:t>елемента багаторівневого списку однією з кнопок</a:t>
              </a:r>
            </a:p>
            <a:p>
              <a:pPr indent="363538" algn="l">
                <a:lnSpc>
                  <a:spcPct val="80000"/>
                </a:lnSpc>
                <a:spcBef>
                  <a:spcPct val="3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ru-RU" sz="2000" dirty="0"/>
                <a:t> </a:t>
              </a:r>
            </a:p>
          </p:txBody>
        </p:sp>
        <p:grpSp>
          <p:nvGrpSpPr>
            <p:cNvPr id="4117" name="Group 28"/>
            <p:cNvGrpSpPr>
              <a:grpSpLocks/>
            </p:cNvGrpSpPr>
            <p:nvPr/>
          </p:nvGrpSpPr>
          <p:grpSpPr bwMode="auto">
            <a:xfrm>
              <a:off x="4535488" y="5919787"/>
              <a:ext cx="1222375" cy="604838"/>
              <a:chOff x="2880" y="3748"/>
              <a:chExt cx="725" cy="291"/>
            </a:xfrm>
          </p:grpSpPr>
          <p:pic>
            <p:nvPicPr>
              <p:cNvPr id="4118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748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9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8" y="3748"/>
                <a:ext cx="3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324623" name="AutoShape 15"/>
          <p:cNvSpPr>
            <a:spLocks noChangeArrowheads="1"/>
          </p:cNvSpPr>
          <p:nvPr/>
        </p:nvSpPr>
        <p:spPr bwMode="auto">
          <a:xfrm rot="5400000">
            <a:off x="1853407" y="2907506"/>
            <a:ext cx="971550" cy="360363"/>
          </a:xfrm>
          <a:prstGeom prst="rightArrow">
            <a:avLst>
              <a:gd name="adj1" fmla="val 50000"/>
              <a:gd name="adj2" fmla="val 67401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2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426" name="Group 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59517364"/>
              </p:ext>
            </p:extLst>
          </p:nvPr>
        </p:nvGraphicFramePr>
        <p:xfrm>
          <a:off x="1187450" y="1484313"/>
          <a:ext cx="7673975" cy="2956476"/>
        </p:xfrm>
        <a:graphic>
          <a:graphicData uri="http://schemas.openxmlformats.org/drawingml/2006/table">
            <a:tbl>
              <a:tblPr/>
              <a:tblGrid>
                <a:gridCol w="4105275"/>
                <a:gridCol w="3568700"/>
              </a:tblGrid>
              <a:tr h="396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Дії, що виконують</a:t>
                      </a:r>
                      <a:endParaRPr kumimoji="0" lang="uk-UA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Кінцева мета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22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Основна►Абзац►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Треба подати у зручному для сприйняття вигляді перелік об’єктів 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Основна►Абзац►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Задати відстань між …  та спосіб вирівнювання тексту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42888"/>
            <a:ext cx="8532440" cy="954087"/>
          </a:xfrm>
        </p:spPr>
        <p:txBody>
          <a:bodyPr/>
          <a:lstStyle/>
          <a:p>
            <a:r>
              <a:rPr lang="uk-UA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Встановіть відповідніс</a:t>
            </a:r>
            <a:r>
              <a:rPr lang="uk-UA" dirty="0" smtClean="0">
                <a:solidFill>
                  <a:srgbClr val="FC38D2"/>
                </a:solidFill>
              </a:rPr>
              <a:t>ть</a:t>
            </a:r>
            <a:endParaRPr lang="ru-RU" dirty="0" smtClean="0">
              <a:solidFill>
                <a:srgbClr val="FC38D2"/>
              </a:solidFill>
            </a:endParaRPr>
          </a:p>
        </p:txBody>
      </p:sp>
      <p:pic>
        <p:nvPicPr>
          <p:cNvPr id="40980" name="Picture 43" descr="J00787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53" y="4941168"/>
            <a:ext cx="24493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1A330-A049-4916-BD5E-96152A071D5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571625" y="2133600"/>
            <a:ext cx="7434263" cy="3876675"/>
          </a:xfrm>
        </p:spPr>
        <p:txBody>
          <a:bodyPr/>
          <a:lstStyle/>
          <a:p>
            <a:pPr marL="0" indent="363538">
              <a:lnSpc>
                <a:spcPct val="90000"/>
              </a:lnSpc>
              <a:spcBef>
                <a:spcPct val="50000"/>
              </a:spcBef>
            </a:pPr>
            <a:r>
              <a:rPr lang="uk-UA" dirty="0" smtClean="0"/>
              <a:t>Перелічіть основні операції, що їх можна виконувати над текстом. </a:t>
            </a:r>
          </a:p>
          <a:p>
            <a:pPr marL="0" indent="363538">
              <a:lnSpc>
                <a:spcPct val="90000"/>
              </a:lnSpc>
              <a:spcBef>
                <a:spcPct val="50000"/>
              </a:spcBef>
            </a:pPr>
            <a:r>
              <a:rPr lang="uk-UA" dirty="0" smtClean="0"/>
              <a:t>Які основні параметри форматування задають для символів, а які — для абзаців? </a:t>
            </a:r>
          </a:p>
          <a:p>
            <a:pPr marL="0" indent="363538">
              <a:lnSpc>
                <a:spcPct val="90000"/>
              </a:lnSpc>
              <a:spcBef>
                <a:spcPct val="50000"/>
              </a:spcBef>
            </a:pPr>
            <a:r>
              <a:rPr lang="uk-UA" dirty="0" smtClean="0"/>
              <a:t>Як оформити блок тексту у вигляді нумерованого або маркірованого списку? </a:t>
            </a:r>
          </a:p>
          <a:p>
            <a:pPr marL="0" indent="363538">
              <a:lnSpc>
                <a:spcPct val="90000"/>
              </a:lnSpc>
              <a:spcBef>
                <a:spcPct val="50000"/>
              </a:spcBef>
            </a:pPr>
            <a:r>
              <a:rPr lang="uk-UA" dirty="0" smtClean="0"/>
              <a:t>Які параметри списків можна змінювати? </a:t>
            </a:r>
          </a:p>
          <a:p>
            <a:pPr marL="0" indent="363538">
              <a:lnSpc>
                <a:spcPct val="90000"/>
              </a:lnSpc>
              <a:spcBef>
                <a:spcPct val="50000"/>
              </a:spcBef>
            </a:pPr>
            <a:r>
              <a:rPr lang="uk-UA" dirty="0" smtClean="0"/>
              <a:t>Які операції з редагування списків можна виконувати у програмі Word? </a:t>
            </a:r>
          </a:p>
          <a:p>
            <a:pPr marL="628650" lvl="1" indent="269875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2656"/>
            <a:ext cx="6172200" cy="1702519"/>
          </a:xfrm>
        </p:spPr>
        <p:txBody>
          <a:bodyPr/>
          <a:lstStyle/>
          <a:p>
            <a:r>
              <a:rPr lang="uk-UA" sz="44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</a:t>
            </a:r>
            <a:r>
              <a:rPr lang="uk-UA" sz="44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запитання</a:t>
            </a:r>
            <a:endParaRPr lang="ru-RU" sz="4400" dirty="0" smtClean="0">
              <a:solidFill>
                <a:srgbClr val="FC3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2" descr="http://dsad36.ucoz.ru/_si/0/284400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786062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1" build="p"/>
      <p:bldP spid="4198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338685"/>
            <a:ext cx="8201587" cy="397063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uk-UA" dirty="0" smtClean="0"/>
              <a:t>Текстові об’єкти </a:t>
            </a:r>
            <a:r>
              <a:rPr lang="en-US" dirty="0" smtClean="0"/>
              <a:t>WORD</a:t>
            </a:r>
            <a:r>
              <a:rPr lang="uk-UA" dirty="0" smtClean="0"/>
              <a:t>: символ, слово, речення, абзац та рядок. Об’єкти інших типів: малюнки, таблиці, діаграми.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uk-UA" dirty="0" smtClean="0"/>
              <a:t>Форматування надає тексту привабливішого вигляду і робить його зручнішим для читання.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uk-UA" dirty="0" smtClean="0"/>
              <a:t>Параметри форматування символів: шрифт, розмір, написання (курсивне, напівжирне тощо), спосіб підкреслення та колір. 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uk-UA" dirty="0" smtClean="0"/>
              <a:t>Параметри форматування абзаців: вирівнювання, міжрядковий інтервал, інтервали до і після абзацу, відступ першого рядка. 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87941"/>
            <a:ext cx="6747470" cy="1368152"/>
          </a:xfrm>
        </p:spPr>
        <p:txBody>
          <a:bodyPr/>
          <a:lstStyle/>
          <a:p>
            <a:r>
              <a:rPr lang="uk-UA" dirty="0" smtClean="0">
                <a:solidFill>
                  <a:srgbClr val="FC38D2"/>
                </a:solidFill>
              </a:rPr>
              <a:t>Пам’ятайте висновки</a:t>
            </a:r>
            <a:endParaRPr lang="ru-RU" dirty="0" smtClean="0">
              <a:solidFill>
                <a:srgbClr val="FC38D2"/>
              </a:solidFill>
            </a:endParaRPr>
          </a:p>
        </p:txBody>
      </p:sp>
      <p:pic>
        <p:nvPicPr>
          <p:cNvPr id="43012" name="Picture 23" descr="1355403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9" y="260648"/>
            <a:ext cx="2266951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1" build="p"/>
      <p:bldP spid="430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2060848"/>
            <a:ext cx="6847855" cy="4608512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uk-UA" dirty="0" smtClean="0"/>
              <a:t>Програма Word дає змогу швидко оформлювати блоки тексту у вигляді маркірованих та нумерованих списків. </a:t>
            </a:r>
          </a:p>
          <a:p>
            <a:pPr>
              <a:spcBef>
                <a:spcPct val="35000"/>
              </a:spcBef>
            </a:pPr>
            <a:r>
              <a:rPr lang="uk-UA" dirty="0" smtClean="0"/>
              <a:t>Списки можна створювати під час набору тексту або на основі готового тексту. </a:t>
            </a:r>
          </a:p>
          <a:p>
            <a:pPr>
              <a:spcBef>
                <a:spcPct val="35000"/>
              </a:spcBef>
            </a:pPr>
            <a:r>
              <a:rPr lang="uk-UA" dirty="0" smtClean="0"/>
              <a:t>Параметри, що визначають зовнішній вигляд списку, задають у діалоговому вікні </a:t>
            </a:r>
            <a:r>
              <a:rPr lang="uk-UA" b="1" dirty="0" smtClean="0"/>
              <a:t>Список</a:t>
            </a:r>
            <a:r>
              <a:rPr lang="uk-UA" dirty="0" smtClean="0"/>
              <a:t>. </a:t>
            </a:r>
          </a:p>
          <a:p>
            <a:pPr>
              <a:spcBef>
                <a:spcPct val="35000"/>
              </a:spcBef>
            </a:pPr>
            <a:r>
              <a:rPr lang="uk-UA" dirty="0" smtClean="0"/>
              <a:t>За допомогою контекстного меню у готовому списку можна змінювати нумерацію та рівень елемента. </a:t>
            </a:r>
          </a:p>
          <a:p>
            <a:pPr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180461" cy="1296144"/>
          </a:xfrm>
        </p:spPr>
        <p:txBody>
          <a:bodyPr/>
          <a:lstStyle/>
          <a:p>
            <a:r>
              <a:rPr lang="uk-UA" dirty="0" smtClean="0"/>
              <a:t>Пам’ятайте висновки</a:t>
            </a:r>
            <a:endParaRPr lang="ru-RU" dirty="0" smtClean="0"/>
          </a:p>
        </p:txBody>
      </p:sp>
      <p:pic>
        <p:nvPicPr>
          <p:cNvPr id="44036" name="Picture 23" descr="13554036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26" y="4437112"/>
            <a:ext cx="226695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1" uiExpand="1" build="p"/>
      <p:bldP spid="440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4713" cy="1800200"/>
          </a:xfrm>
        </p:spPr>
        <p:txBody>
          <a:bodyPr/>
          <a:lstStyle/>
          <a:p>
            <a:r>
              <a:rPr lang="ru-RU" sz="4000" dirty="0" err="1">
                <a:solidFill>
                  <a:srgbClr val="0000CC"/>
                </a:solidFill>
              </a:rPr>
              <a:t>Інтерактивна</a:t>
            </a:r>
            <a:r>
              <a:rPr lang="ru-RU" sz="4000" dirty="0">
                <a:solidFill>
                  <a:srgbClr val="0000CC"/>
                </a:solidFill>
              </a:rPr>
              <a:t> </a:t>
            </a:r>
            <a:r>
              <a:rPr lang="ru-RU" sz="4000" dirty="0" err="1">
                <a:solidFill>
                  <a:srgbClr val="0000CC"/>
                </a:solidFill>
              </a:rPr>
              <a:t>вправа</a:t>
            </a:r>
            <a:r>
              <a:rPr lang="ru-RU" sz="4000" dirty="0">
                <a:solidFill>
                  <a:srgbClr val="0000CC"/>
                </a:solidFill>
              </a:rPr>
              <a:t> №3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dirty="0" err="1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</a:t>
            </a:r>
            <a:r>
              <a:rPr lang="ru-RU" sz="32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списків</a:t>
            </a:r>
            <a:r>
              <a:rPr lang="ru-RU" sz="3200" dirty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текстовому </a:t>
            </a:r>
            <a:r>
              <a:rPr lang="ru-RU" sz="3200" dirty="0" err="1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</a:t>
            </a:r>
            <a:r>
              <a:rPr lang="ru-RU" sz="32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dirty="0" smtClean="0">
                <a:solidFill>
                  <a:srgbClr val="FC38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FC38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7734747" cy="3960440"/>
          </a:xfrm>
        </p:spPr>
        <p:txBody>
          <a:bodyPr/>
          <a:lstStyle/>
          <a:p>
            <a:r>
              <a:rPr lang="uk-UA" sz="2800" dirty="0">
                <a:solidFill>
                  <a:srgbClr val="0070C0"/>
                </a:solidFill>
              </a:rPr>
              <a:t>Використовуй посилання </a:t>
            </a:r>
            <a:endParaRPr lang="uk-UA" sz="2800" dirty="0" smtClean="0">
              <a:solidFill>
                <a:srgbClr val="0070C0"/>
              </a:solidFill>
            </a:endParaRPr>
          </a:p>
          <a:p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hlinkClick r:id="rId2"/>
              </a:rPr>
              <a:t>https://learningapps.org/display?v=phs3gv3z521</a:t>
            </a:r>
            <a:endParaRPr lang="uk-UA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/>
          </a:p>
          <a:p>
            <a:r>
              <a:rPr lang="uk-UA" sz="2800" dirty="0">
                <a:solidFill>
                  <a:srgbClr val="FF0000"/>
                </a:solidFill>
              </a:rPr>
              <a:t>або </a:t>
            </a:r>
            <a:r>
              <a:rPr lang="en-US" sz="2800" dirty="0">
                <a:solidFill>
                  <a:srgbClr val="FF0000"/>
                </a:solidFill>
              </a:rPr>
              <a:t>QR –</a:t>
            </a:r>
            <a:r>
              <a:rPr lang="uk-UA" sz="2800" dirty="0">
                <a:solidFill>
                  <a:srgbClr val="FF0000"/>
                </a:solidFill>
              </a:rPr>
              <a:t> код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A2E02-B700-42B5-88CA-D4C6D417AEF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89090" name="Picture 2" descr="E:\Дистанційний курс Інформатика\Тема 4 Однорівневи списки\qr-code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 descr="Рисунок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3330386"/>
            <a:ext cx="2096345" cy="26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6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підручник §3.4. стор.123-129. </a:t>
            </a:r>
          </a:p>
          <a:p>
            <a:r>
              <a:rPr lang="uk-UA" dirty="0" smtClean="0"/>
              <a:t>Підготувати відповіді на питання для роздумів з підручника стор. 129; </a:t>
            </a:r>
          </a:p>
          <a:p>
            <a:r>
              <a:rPr lang="uk-UA" dirty="0" smtClean="0"/>
              <a:t>Законспектувати розділ «Найважливіше в цьому пункті» на стор.129 у зошит;</a:t>
            </a:r>
          </a:p>
          <a:p>
            <a:r>
              <a:rPr lang="uk-UA" dirty="0" smtClean="0"/>
              <a:t>Виконати практичні вправи до уроку з дистанційного курсу №1,2,3 </a:t>
            </a:r>
            <a:endParaRPr lang="ru-RU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uiExpand="1" build="p"/>
      <p:bldP spid="45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6275388" cy="1209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Пригадаємо: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б’єкти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685800" y="2239963"/>
            <a:ext cx="3803650" cy="38766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3200" b="1" dirty="0" smtClean="0"/>
              <a:t>Текстові</a:t>
            </a:r>
            <a:endParaRPr lang="en-US" sz="3200" b="1" dirty="0" smtClean="0"/>
          </a:p>
          <a:p>
            <a:r>
              <a:rPr lang="uk-UA" sz="3200" dirty="0" smtClean="0"/>
              <a:t> </a:t>
            </a:r>
            <a:r>
              <a:rPr lang="en-US" sz="3200" dirty="0" smtClean="0"/>
              <a:t>c</a:t>
            </a:r>
            <a:r>
              <a:rPr lang="uk-UA" sz="3200" dirty="0" err="1" smtClean="0"/>
              <a:t>имвол</a:t>
            </a:r>
            <a:r>
              <a:rPr lang="uk-UA" sz="3200" dirty="0" smtClean="0"/>
              <a:t>;</a:t>
            </a:r>
          </a:p>
          <a:p>
            <a:r>
              <a:rPr lang="uk-UA" sz="3200" dirty="0" smtClean="0"/>
              <a:t> слово;</a:t>
            </a:r>
          </a:p>
          <a:p>
            <a:r>
              <a:rPr lang="uk-UA" sz="3200" dirty="0" smtClean="0"/>
              <a:t> речення;</a:t>
            </a:r>
          </a:p>
          <a:p>
            <a:r>
              <a:rPr lang="uk-UA" sz="3200" dirty="0" smtClean="0"/>
              <a:t> рядок;</a:t>
            </a:r>
          </a:p>
          <a:p>
            <a:r>
              <a:rPr lang="uk-UA" sz="3200" dirty="0" smtClean="0"/>
              <a:t> абзац</a:t>
            </a:r>
            <a:r>
              <a:rPr lang="uk-UA" dirty="0" smtClean="0"/>
              <a:t>.</a:t>
            </a:r>
            <a:endParaRPr lang="ru-RU" dirty="0" smtClean="0"/>
          </a:p>
        </p:txBody>
      </p:sp>
      <p:sp>
        <p:nvSpPr>
          <p:cNvPr id="32772" name="Rectangle 9"/>
          <p:cNvSpPr>
            <a:spLocks noGrp="1" noChangeArrowheads="1"/>
          </p:cNvSpPr>
          <p:nvPr>
            <p:ph sz="quarter" idx="14"/>
          </p:nvPr>
        </p:nvSpPr>
        <p:spPr>
          <a:xfrm>
            <a:off x="4645025" y="2239963"/>
            <a:ext cx="3803650" cy="38766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3200" b="1" dirty="0" smtClean="0"/>
              <a:t>Нетекстові</a:t>
            </a:r>
          </a:p>
          <a:p>
            <a:r>
              <a:rPr lang="uk-UA" sz="3200" dirty="0" smtClean="0"/>
              <a:t> малюнки;</a:t>
            </a:r>
          </a:p>
          <a:p>
            <a:r>
              <a:rPr lang="uk-UA" sz="3200" dirty="0" smtClean="0"/>
              <a:t> таблиці;</a:t>
            </a:r>
          </a:p>
          <a:p>
            <a:r>
              <a:rPr lang="uk-UA" sz="3200" dirty="0" smtClean="0"/>
              <a:t>  діаграми.</a:t>
            </a:r>
            <a:endParaRPr lang="ru-RU" sz="3200" dirty="0" smtClean="0"/>
          </a:p>
        </p:txBody>
      </p:sp>
      <p:pic>
        <p:nvPicPr>
          <p:cNvPr id="32773" name="Picture 8" descr="J00788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213" y="4508500"/>
            <a:ext cx="23764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01E42D0-F058-4B8A-85AA-10607726A24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1"/>
      <p:bldP spid="32771" grpId="1" build="p"/>
      <p:bldP spid="32772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8500" y="2247901"/>
            <a:ext cx="6105748" cy="247724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Бажаю успіху!</a:t>
            </a:r>
          </a:p>
          <a:p>
            <a:pPr marL="0" indent="0" algn="ctr">
              <a:buNone/>
            </a:pP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Дякую за увагу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151002" cy="31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44416" cy="39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4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17"/>
          <p:cNvGrpSpPr>
            <a:grpSpLocks/>
          </p:cNvGrpSpPr>
          <p:nvPr/>
        </p:nvGrpSpPr>
        <p:grpSpPr bwMode="auto">
          <a:xfrm>
            <a:off x="468313" y="907822"/>
            <a:ext cx="8175625" cy="2233842"/>
            <a:chOff x="637" y="1208"/>
            <a:chExt cx="1872" cy="638"/>
          </a:xfrm>
        </p:grpSpPr>
        <p:cxnSp>
          <p:nvCxnSpPr>
            <p:cNvPr id="1028" name="_s102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 flipV="1">
              <a:off x="1753" y="1234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5400000" flipH="1" flipV="1">
              <a:off x="1249" y="1234"/>
              <a:ext cx="144" cy="50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0"/>
            <p:cNvSpPr>
              <a:spLocks noChangeArrowheads="1"/>
            </p:cNvSpPr>
            <p:nvPr/>
          </p:nvSpPr>
          <p:spPr bwMode="auto">
            <a:xfrm>
              <a:off x="1141" y="1208"/>
              <a:ext cx="864" cy="20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Форматування</a:t>
              </a:r>
              <a:endPara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_s1031"/>
            <p:cNvSpPr>
              <a:spLocks noChangeArrowheads="1"/>
            </p:cNvSpPr>
            <p:nvPr/>
          </p:nvSpPr>
          <p:spPr bwMode="auto">
            <a:xfrm>
              <a:off x="637" y="155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Символів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_s1032"/>
            <p:cNvSpPr>
              <a:spLocks noChangeArrowheads="1"/>
            </p:cNvSpPr>
            <p:nvPr/>
          </p:nvSpPr>
          <p:spPr bwMode="auto">
            <a:xfrm>
              <a:off x="1645" y="1558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Абзаців</a:t>
              </a:r>
              <a:endPara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3" name="AutoShape 26"/>
          <p:cNvSpPr>
            <a:spLocks/>
          </p:cNvSpPr>
          <p:nvPr/>
        </p:nvSpPr>
        <p:spPr bwMode="auto">
          <a:xfrm>
            <a:off x="4932363" y="3429000"/>
            <a:ext cx="3743325" cy="3024188"/>
          </a:xfrm>
          <a:prstGeom prst="borderCallout1">
            <a:avLst>
              <a:gd name="adj1" fmla="val 3778"/>
              <a:gd name="adj2" fmla="val 37870"/>
              <a:gd name="adj3" fmla="val -18477"/>
              <a:gd name="adj4" fmla="val 37870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hlink"/>
            </a:solidFill>
            <a:miter lim="800000"/>
            <a:headEnd/>
            <a:tailEnd type="stealth" w="lg" len="lg"/>
          </a:ln>
          <a:effectLst/>
          <a:extLst/>
        </p:spPr>
        <p:txBody>
          <a:bodyPr anchor="ctr"/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параметри: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Вирівнювання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Міжрядковий інтервал.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Інтервали до і після абзацу.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Відступ першого рядка.</a:t>
            </a:r>
          </a:p>
        </p:txBody>
      </p:sp>
      <p:sp>
        <p:nvSpPr>
          <p:cNvPr id="1034" name="AutoShape 10"/>
          <p:cNvSpPr>
            <a:spLocks/>
          </p:cNvSpPr>
          <p:nvPr/>
        </p:nvSpPr>
        <p:spPr bwMode="auto">
          <a:xfrm>
            <a:off x="250825" y="3429000"/>
            <a:ext cx="3816350" cy="3024188"/>
          </a:xfrm>
          <a:prstGeom prst="borderCallout1">
            <a:avLst>
              <a:gd name="adj1" fmla="val 3778"/>
              <a:gd name="adj2" fmla="val 59361"/>
              <a:gd name="adj3" fmla="val -16745"/>
              <a:gd name="adj4" fmla="val 59361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hlink"/>
            </a:solidFill>
            <a:miter lim="800000"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anchor="ctr"/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параметри:</a:t>
            </a:r>
          </a:p>
          <a:p>
            <a:pPr marL="827088" lvl="1" indent="-285750" algn="l">
              <a:buFontTx/>
              <a:buChar char="•"/>
            </a:pPr>
            <a:endParaRPr lang="uk-U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Шрифт.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Розмір.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Написання.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Спосіб підкреслення.</a:t>
            </a:r>
          </a:p>
          <a:p>
            <a:pPr marL="827088" lvl="1" indent="-285750" algn="l">
              <a:buFontTx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Колір.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539751" y="0"/>
            <a:ext cx="8162926" cy="6197600"/>
            <a:chOff x="340" y="0"/>
            <a:chExt cx="5142" cy="3904"/>
          </a:xfrm>
        </p:grpSpPr>
        <p:sp>
          <p:nvSpPr>
            <p:cNvPr id="3" name="_s2052"/>
            <p:cNvSpPr>
              <a:spLocks noChangeArrowheads="1"/>
            </p:cNvSpPr>
            <p:nvPr/>
          </p:nvSpPr>
          <p:spPr bwMode="auto">
            <a:xfrm>
              <a:off x="340" y="0"/>
              <a:ext cx="4838" cy="765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Основні</a:t>
              </a: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4400" b="1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операц</a:t>
              </a:r>
              <a:r>
                <a:rPr kumimoji="0" lang="uk-UA" sz="4400" b="1" i="0" u="none" strike="noStrike" cap="none" normalizeH="0" baseline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ії</a:t>
              </a:r>
              <a:r>
                <a:rPr kumimoji="0" lang="uk-UA" sz="44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з текстом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53" name="_s313359"/>
            <p:cNvCxnSpPr>
              <a:cxnSpLocks noChangeShapeType="1"/>
            </p:cNvCxnSpPr>
            <p:nvPr/>
          </p:nvCxnSpPr>
          <p:spPr bwMode="auto">
            <a:xfrm rot="10800000">
              <a:off x="827" y="765"/>
              <a:ext cx="375" cy="296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313352"/>
            <p:cNvSpPr>
              <a:spLocks noChangeArrowheads="1"/>
            </p:cNvSpPr>
            <p:nvPr/>
          </p:nvSpPr>
          <p:spPr bwMode="auto">
            <a:xfrm>
              <a:off x="1225" y="998"/>
              <a:ext cx="4257" cy="663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Введення, видалення,  копіювання, вставлення символів і фрагментів</a:t>
              </a:r>
              <a:endPara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_s313353"/>
            <p:cNvSpPr>
              <a:spLocks noChangeArrowheads="1"/>
            </p:cNvSpPr>
            <p:nvPr/>
          </p:nvSpPr>
          <p:spPr bwMode="auto">
            <a:xfrm>
              <a:off x="1247" y="1812"/>
              <a:ext cx="4109" cy="58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Форматування символів та абзаців</a:t>
              </a:r>
              <a:endPara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_s313354"/>
            <p:cNvSpPr>
              <a:spLocks noChangeArrowheads="1"/>
            </p:cNvSpPr>
            <p:nvPr/>
          </p:nvSpPr>
          <p:spPr bwMode="auto">
            <a:xfrm>
              <a:off x="1202" y="2568"/>
              <a:ext cx="4109" cy="58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Перевірка правопису</a:t>
              </a:r>
              <a:endPara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_s313354"/>
            <p:cNvSpPr>
              <a:spLocks noChangeArrowheads="1"/>
            </p:cNvSpPr>
            <p:nvPr/>
          </p:nvSpPr>
          <p:spPr bwMode="auto">
            <a:xfrm>
              <a:off x="1247" y="3323"/>
              <a:ext cx="4109" cy="581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Пошук, заміна, копіювання та видалення фрагментів тексту</a:t>
              </a:r>
              <a:endParaRPr kumimoji="0" lang="ru-RU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8" name="Line 22"/>
          <p:cNvSpPr>
            <a:spLocks noChangeShapeType="1"/>
          </p:cNvSpPr>
          <p:nvPr/>
        </p:nvSpPr>
        <p:spPr bwMode="auto">
          <a:xfrm>
            <a:off x="1331913" y="19891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Line 23"/>
          <p:cNvSpPr>
            <a:spLocks noChangeShapeType="1"/>
          </p:cNvSpPr>
          <p:nvPr/>
        </p:nvSpPr>
        <p:spPr bwMode="auto">
          <a:xfrm>
            <a:off x="1331913" y="32845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Line 24"/>
          <p:cNvSpPr>
            <a:spLocks noChangeShapeType="1"/>
          </p:cNvSpPr>
          <p:nvPr/>
        </p:nvSpPr>
        <p:spPr bwMode="auto">
          <a:xfrm>
            <a:off x="1331913" y="45085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3425" cy="10080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Створення списків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275" y="3860800"/>
            <a:ext cx="5095875" cy="1893888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rgbClr val="FF0000"/>
                </a:solidFill>
                <a:ea typeface="Verdana"/>
                <a:cs typeface="Times New Roman" pitchFamily="18" charset="0"/>
                <a:sym typeface="Verdana"/>
              </a:rPr>
              <a:t>Список</a:t>
            </a: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 — це послідовність абзаців, що мають спільну позначку (маркер або стиль нумерації)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a typeface="Verdana"/>
                <a:cs typeface="Times New Roman" pitchFamily="18" charset="0"/>
                <a:sym typeface="Verdana"/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a typeface="Verdana"/>
              <a:cs typeface="Times New Roman" pitchFamily="18" charset="0"/>
              <a:sym typeface="Verdana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341438"/>
            <a:ext cx="6264275" cy="181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uk-UA" sz="2800" b="1" i="1" dirty="0">
                <a:solidFill>
                  <a:srgbClr val="6528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У вигляді списків подають упорядковану інформацію, наприклад, різноманітні переліки, інструкції, плани заходів тощо. </a:t>
            </a:r>
            <a:endParaRPr lang="uk-UA" sz="2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Google Shape;98;p14" descr="http://www.freeiconspng.com/uploads/what-is-paleo-how-does-paleo-work-list-of-foods-your-kids--paleo--16.png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8350" b="14777"/>
          <a:stretch>
            <a:fillRect/>
          </a:stretch>
        </p:blipFill>
        <p:spPr bwMode="auto">
          <a:xfrm>
            <a:off x="6364288" y="1557338"/>
            <a:ext cx="273685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97;p14" descr="alert, attention, danger, error, exclamation, hanger, message, problem, warning icon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A2E02-B700-42B5-88CA-D4C6D417AEF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650657" y="-29"/>
            <a:ext cx="8493343" cy="4003875"/>
            <a:chOff x="521" y="-22"/>
            <a:chExt cx="4898" cy="2590"/>
          </a:xfrm>
        </p:grpSpPr>
        <p:cxnSp>
          <p:nvCxnSpPr>
            <p:cNvPr id="3076" name="_s3076"/>
            <p:cNvCxnSpPr>
              <a:cxnSpLocks noChangeShapeType="1"/>
              <a:stCxn id="9" idx="6"/>
              <a:endCxn id="3" idx="2"/>
            </p:cNvCxnSpPr>
            <p:nvPr/>
          </p:nvCxnSpPr>
          <p:spPr bwMode="auto">
            <a:xfrm rot="16200000" flipV="1">
              <a:off x="3314" y="269"/>
              <a:ext cx="666" cy="200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5" idx="6"/>
              <a:endCxn id="3" idx="2"/>
            </p:cNvCxnSpPr>
            <p:nvPr/>
          </p:nvCxnSpPr>
          <p:spPr bwMode="auto">
            <a:xfrm flipH="1" flipV="1">
              <a:off x="2643" y="940"/>
              <a:ext cx="295" cy="6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4" idx="6"/>
              <a:endCxn id="3" idx="2"/>
            </p:cNvCxnSpPr>
            <p:nvPr/>
          </p:nvCxnSpPr>
          <p:spPr bwMode="auto">
            <a:xfrm rot="5400000" flipH="1" flipV="1">
              <a:off x="1642" y="606"/>
              <a:ext cx="666" cy="133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3079"/>
            <p:cNvSpPr>
              <a:spLocks noChangeArrowheads="1"/>
            </p:cNvSpPr>
            <p:nvPr/>
          </p:nvSpPr>
          <p:spPr bwMode="auto">
            <a:xfrm>
              <a:off x="1489" y="-22"/>
              <a:ext cx="2307" cy="96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31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40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Види списків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_s3080"/>
            <p:cNvSpPr>
              <a:spLocks noChangeArrowheads="1"/>
            </p:cNvSpPr>
            <p:nvPr/>
          </p:nvSpPr>
          <p:spPr bwMode="auto">
            <a:xfrm>
              <a:off x="539" y="1606"/>
              <a:ext cx="1537" cy="96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нумеровані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_s3081"/>
            <p:cNvSpPr>
              <a:spLocks noChangeArrowheads="1"/>
            </p:cNvSpPr>
            <p:nvPr/>
          </p:nvSpPr>
          <p:spPr bwMode="auto">
            <a:xfrm>
              <a:off x="2169" y="1606"/>
              <a:ext cx="1538" cy="96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маркіровані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_s3082"/>
            <p:cNvSpPr>
              <a:spLocks noChangeArrowheads="1"/>
            </p:cNvSpPr>
            <p:nvPr/>
          </p:nvSpPr>
          <p:spPr bwMode="auto">
            <a:xfrm>
              <a:off x="3882" y="1606"/>
              <a:ext cx="1537" cy="962"/>
            </a:xfrm>
            <a:prstGeom prst="bevel">
              <a:avLst>
                <a:gd name="adj" fmla="val 12500"/>
              </a:avLst>
            </a:pr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18900000" scaled="1"/>
            </a:gradFill>
            <a:ln w="31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багато</a:t>
              </a: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рівневі</a:t>
              </a: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Picture 15"/>
            <p:cNvSpPr>
              <a:spLocks noChangeAspect="1" noChangeArrowheads="1"/>
            </p:cNvSpPr>
            <p:nvPr/>
          </p:nvSpPr>
          <p:spPr bwMode="auto">
            <a:xfrm>
              <a:off x="521" y="1253"/>
              <a:ext cx="445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34343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Picture 16"/>
            <p:cNvSpPr>
              <a:spLocks noChangeAspect="1" noChangeArrowheads="1"/>
            </p:cNvSpPr>
            <p:nvPr/>
          </p:nvSpPr>
          <p:spPr bwMode="auto">
            <a:xfrm>
              <a:off x="2245" y="1251"/>
              <a:ext cx="404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5" name="AutoShape 11"/>
          <p:cNvSpPr>
            <a:spLocks/>
          </p:cNvSpPr>
          <p:nvPr/>
        </p:nvSpPr>
        <p:spPr bwMode="auto">
          <a:xfrm>
            <a:off x="748806" y="4362450"/>
            <a:ext cx="2447925" cy="2087563"/>
          </a:xfrm>
          <a:prstGeom prst="borderCallout1">
            <a:avLst>
              <a:gd name="adj1" fmla="val 5477"/>
              <a:gd name="adj2" fmla="val 75810"/>
              <a:gd name="adj3" fmla="val -21139"/>
              <a:gd name="adj4" fmla="val 75810"/>
            </a:avLst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1900">
                <a:latin typeface="Times New Roman" pitchFamily="18" charset="0"/>
                <a:cs typeface="Times New Roman" pitchFamily="18" charset="0"/>
              </a:rPr>
              <a:t>Застосовуються, якщо важливий порядок елементів, щоб можна було посилатися на їх номери.</a:t>
            </a:r>
          </a:p>
        </p:txBody>
      </p:sp>
      <p:sp>
        <p:nvSpPr>
          <p:cNvPr id="3086" name="AutoShape 12"/>
          <p:cNvSpPr>
            <a:spLocks/>
          </p:cNvSpPr>
          <p:nvPr/>
        </p:nvSpPr>
        <p:spPr bwMode="auto">
          <a:xfrm>
            <a:off x="3385700" y="4365625"/>
            <a:ext cx="2519362" cy="2232025"/>
          </a:xfrm>
          <a:prstGeom prst="borderCallout1">
            <a:avLst>
              <a:gd name="adj1" fmla="val 5120"/>
              <a:gd name="adj2" fmla="val 76495"/>
              <a:gd name="adj3" fmla="val -19806"/>
              <a:gd name="adj4" fmla="val 76495"/>
            </a:avLst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1900">
                <a:latin typeface="Times New Roman" pitchFamily="18" charset="0"/>
                <a:cs typeface="Times New Roman" pitchFamily="18" charset="0"/>
              </a:rPr>
              <a:t>Застосовуються, якщо  елементи переліку необхідно подати у зручному для перегляду вигляді (наприклад, висновки).</a:t>
            </a:r>
            <a:endParaRPr lang="ru-RU" sz="1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oogle Shape;113;p15" descr="http://st.depositphotos.com/1010735/2314/v/950/depositphotos_23143632-Numbered-list-design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0" y="1096361"/>
            <a:ext cx="1427162" cy="1743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/>
        </p:spPr>
      </p:pic>
      <p:sp>
        <p:nvSpPr>
          <p:cNvPr id="3088" name="AutoShape 13"/>
          <p:cNvSpPr>
            <a:spLocks/>
          </p:cNvSpPr>
          <p:nvPr/>
        </p:nvSpPr>
        <p:spPr bwMode="auto">
          <a:xfrm>
            <a:off x="6265425" y="4437063"/>
            <a:ext cx="2376487" cy="2087562"/>
          </a:xfrm>
          <a:prstGeom prst="borderCallout1">
            <a:avLst>
              <a:gd name="adj1" fmla="val 5477"/>
              <a:gd name="adj2" fmla="val 75083"/>
              <a:gd name="adj3" fmla="val -23227"/>
              <a:gd name="adj4" fmla="val 75083"/>
            </a:avLst>
          </a:prstGeom>
          <a:solidFill>
            <a:srgbClr val="FFFFCC"/>
          </a:solidFill>
          <a:ln w="19050">
            <a:solidFill>
              <a:schemeClr val="hlink"/>
            </a:solidFill>
            <a:miter lim="800000"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Bef>
                <a:spcPct val="3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uk-UA" sz="1900">
                <a:latin typeface="Times New Roman" pitchFamily="18" charset="0"/>
                <a:cs typeface="Times New Roman" pitchFamily="18" charset="0"/>
              </a:rPr>
              <a:t>Елементами цього списку є інші списки.</a:t>
            </a:r>
            <a:endParaRPr lang="ru-RU" sz="29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Google Shape;112;p15" descr="Пов’язане зображення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81" y="1333973"/>
            <a:ext cx="21891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extLst/>
          </a:blip>
          <a:srcRect l="53366" t="25074" r="35416" b="55783"/>
          <a:stretch/>
        </p:blipFill>
        <p:spPr bwMode="auto">
          <a:xfrm>
            <a:off x="7453668" y="1333973"/>
            <a:ext cx="1338069" cy="1335867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80988" y="2695575"/>
            <a:ext cx="8583612" cy="3475038"/>
            <a:chOff x="280988" y="2695575"/>
            <a:chExt cx="8583612" cy="3475038"/>
          </a:xfrm>
        </p:grpSpPr>
        <p:pic>
          <p:nvPicPr>
            <p:cNvPr id="2" name="Google Shape;154;p19"/>
            <p:cNvPicPr preferRelativeResize="0"/>
            <p:nvPr/>
          </p:nvPicPr>
          <p:blipFill rotWithShape="1">
            <a:blip r:embed="rId2"/>
            <a:srcRect/>
            <a:stretch/>
          </p:blipFill>
          <p:spPr>
            <a:xfrm>
              <a:off x="280988" y="2695575"/>
              <a:ext cx="8583612" cy="274002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grpSp>
          <p:nvGrpSpPr>
            <p:cNvPr id="9" name="Группа 8"/>
            <p:cNvGrpSpPr/>
            <p:nvPr/>
          </p:nvGrpSpPr>
          <p:grpSpPr>
            <a:xfrm>
              <a:off x="3635375" y="3875088"/>
              <a:ext cx="4956175" cy="2295525"/>
              <a:chOff x="3635375" y="3875088"/>
              <a:chExt cx="4956175" cy="2295525"/>
            </a:xfrm>
          </p:grpSpPr>
          <p:sp>
            <p:nvSpPr>
              <p:cNvPr id="3" name="Google Shape;158;p19"/>
              <p:cNvSpPr>
                <a:spLocks noChangeArrowheads="1"/>
              </p:cNvSpPr>
              <p:nvPr/>
            </p:nvSpPr>
            <p:spPr bwMode="auto">
              <a:xfrm>
                <a:off x="6105525" y="3876675"/>
                <a:ext cx="431800" cy="561975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/>
              <a:p>
                <a:pPr>
                  <a:buClr>
                    <a:srgbClr val="000000"/>
                  </a:buClr>
                  <a:buSzPts val="1800"/>
                  <a:buFont typeface="Verdana" pitchFamily="34" charset="0"/>
                  <a:buNone/>
                </a:pPr>
                <a:endParaRPr lang="ru-RU">
                  <a:solidFill>
                    <a:srgbClr val="FFFFFF"/>
                  </a:solidFill>
                  <a:ea typeface="Verdana" pitchFamily="34" charset="0"/>
                  <a:cs typeface="Verdana" pitchFamily="34" charset="0"/>
                  <a:sym typeface="Verdana" pitchFamily="34" charset="0"/>
                </a:endParaRPr>
              </a:p>
            </p:txBody>
          </p:sp>
          <p:sp>
            <p:nvSpPr>
              <p:cNvPr id="4" name="Google Shape;159;p19"/>
              <p:cNvSpPr/>
              <p:nvPr/>
            </p:nvSpPr>
            <p:spPr>
              <a:xfrm>
                <a:off x="3635375" y="5648325"/>
                <a:ext cx="2009775" cy="522288"/>
              </a:xfrm>
              <a:prstGeom prst="wedgeRectCallout">
                <a:avLst>
                  <a:gd name="adj1" fmla="val 75551"/>
                  <a:gd name="adj2" fmla="val -293542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/>
              <a:lstStyle/>
              <a:p>
                <a:r>
                  <a:rPr lang="uk-UA" sz="2800" b="1" i="1" dirty="0">
                    <a:solidFill>
                      <a:srgbClr val="FFFFFF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  <a:sym typeface="Verdana" pitchFamily="34" charset="0"/>
                  </a:rPr>
                  <a:t>Маркери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Google Shape;160;p19"/>
              <p:cNvSpPr>
                <a:spLocks noChangeArrowheads="1"/>
              </p:cNvSpPr>
              <p:nvPr/>
            </p:nvSpPr>
            <p:spPr bwMode="auto">
              <a:xfrm>
                <a:off x="6537325" y="3875088"/>
                <a:ext cx="433388" cy="561975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25" tIns="45700" rIns="91425" bIns="45700" anchor="ctr"/>
              <a:lstStyle/>
              <a:p>
                <a:pPr>
                  <a:buClr>
                    <a:srgbClr val="000000"/>
                  </a:buClr>
                  <a:buSzPts val="1800"/>
                  <a:buFont typeface="Verdana" pitchFamily="34" charset="0"/>
                  <a:buNone/>
                </a:pPr>
                <a:endParaRPr lang="ru-RU">
                  <a:solidFill>
                    <a:srgbClr val="FFFFFF"/>
                  </a:solidFill>
                  <a:ea typeface="Verdana" pitchFamily="34" charset="0"/>
                  <a:cs typeface="Verdana" pitchFamily="34" charset="0"/>
                  <a:sym typeface="Verdana" pitchFamily="34" charset="0"/>
                </a:endParaRPr>
              </a:p>
            </p:txBody>
          </p:sp>
          <p:sp>
            <p:nvSpPr>
              <p:cNvPr id="6" name="Google Shape;161;p19"/>
              <p:cNvSpPr/>
              <p:nvPr/>
            </p:nvSpPr>
            <p:spPr>
              <a:xfrm>
                <a:off x="6581775" y="5648325"/>
                <a:ext cx="2009775" cy="522288"/>
              </a:xfrm>
              <a:prstGeom prst="wedgeRectCallout">
                <a:avLst>
                  <a:gd name="adj1" fmla="val -40936"/>
                  <a:gd name="adj2" fmla="val -291791"/>
                </a:avLst>
              </a:prstGeom>
              <a:solidFill>
                <a:srgbClr val="008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/>
              <a:lstStyle/>
              <a:p>
                <a:r>
                  <a:rPr lang="uk-UA" sz="2800" b="1" i="1" dirty="0">
                    <a:solidFill>
                      <a:srgbClr val="FFFFFF"/>
                    </a:solidFill>
                    <a:latin typeface="Times New Roman" pitchFamily="18" charset="0"/>
                    <a:ea typeface="Verdana" pitchFamily="34" charset="0"/>
                    <a:cs typeface="Times New Roman" pitchFamily="18" charset="0"/>
                    <a:sym typeface="Verdana" pitchFamily="34" charset="0"/>
                  </a:rPr>
                  <a:t>Нумерація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2390775" y="285750"/>
            <a:ext cx="6473825" cy="2431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455613"/>
            <a:r>
              <a:rPr lang="uk-UA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списків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  <a:sym typeface="Verdana" pitchFamily="34" charset="0"/>
            </a:endParaRPr>
          </a:p>
          <a:p>
            <a:pPr indent="455613" algn="just"/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У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різних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текстових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процесорах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інструменти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для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створення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списків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мають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схожий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вигляд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 та </a:t>
            </a:r>
            <a:r>
              <a:rPr lang="ru-RU" sz="2800" b="1" i="1" dirty="0" err="1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призначення</a:t>
            </a:r>
            <a:r>
              <a:rPr lang="ru-RU" sz="2800" b="1" i="1" dirty="0">
                <a:solidFill>
                  <a:srgbClr val="514D1B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sym typeface="Verdana" pitchFamily="34" charset="0"/>
              </a:rPr>
              <a:t>:</a:t>
            </a:r>
            <a:endParaRPr lang="ru-RU" sz="2800" dirty="0">
              <a:solidFill>
                <a:srgbClr val="51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19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69EFC-FAEF-49F3-B8E9-4C691612DF1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69559" y="2423520"/>
            <a:ext cx="2158625" cy="1105888"/>
            <a:chOff x="4069559" y="2423520"/>
            <a:chExt cx="2158625" cy="1105888"/>
          </a:xfrm>
        </p:grpSpPr>
        <p:pic>
          <p:nvPicPr>
            <p:cNvPr id="35845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559" y="2423520"/>
              <a:ext cx="861435" cy="96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434343"/>
                    </a:outerShdw>
                  </a:effectLst>
                </a14:hiddenEffects>
              </a:ext>
            </a:extLst>
          </p:spPr>
        </p:pic>
        <p:pic>
          <p:nvPicPr>
            <p:cNvPr id="3584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153" y="2447230"/>
              <a:ext cx="856031" cy="1082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313"/>
            <a:ext cx="8496944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200" dirty="0" smtClean="0"/>
              <a:t> </a:t>
            </a:r>
            <a:r>
              <a:rPr lang="uk-UA" dirty="0" smtClean="0"/>
              <a:t>Встановіть курсор на початку рядка, з якого має   починатися список і на панелі інструментів </a:t>
            </a:r>
            <a:r>
              <a:rPr lang="uk-UA" b="1" dirty="0" smtClean="0"/>
              <a:t>Абзац</a:t>
            </a:r>
            <a:r>
              <a:rPr lang="uk-UA" dirty="0" smtClean="0"/>
              <a:t> клацніть одну із кнопок, вибравши тип списку.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dirty="0" smtClean="0"/>
          </a:p>
          <a:p>
            <a:pPr>
              <a:lnSpc>
                <a:spcPct val="80000"/>
              </a:lnSpc>
            </a:pPr>
            <a:r>
              <a:rPr lang="uk-UA" dirty="0" smtClean="0"/>
              <a:t>Програма автоматично введе в рядок початковий номер списку або маркер. Наберіть текст елемента списку. 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Щоб створити наступний елемент, натисніть клавішу </a:t>
            </a:r>
            <a:r>
              <a:rPr lang="uk-UA" b="1" dirty="0" err="1" smtClean="0"/>
              <a:t>Enter</a:t>
            </a:r>
            <a:r>
              <a:rPr lang="uk-UA" b="1" dirty="0" smtClean="0"/>
              <a:t> </a:t>
            </a:r>
            <a:r>
              <a:rPr lang="uk-UA" dirty="0" smtClean="0"/>
              <a:t>і введіть текст. Програма </a:t>
            </a:r>
            <a:r>
              <a:rPr lang="uk-UA" dirty="0" err="1" smtClean="0"/>
              <a:t>відформатує</a:t>
            </a:r>
            <a:r>
              <a:rPr lang="uk-UA" dirty="0" smtClean="0"/>
              <a:t> елемент автоматично. </a:t>
            </a:r>
          </a:p>
          <a:p>
            <a:pPr>
              <a:lnSpc>
                <a:spcPct val="80000"/>
              </a:lnSpc>
            </a:pPr>
            <a:r>
              <a:rPr lang="uk-UA" dirty="0" smtClean="0"/>
              <a:t>Для завершення списку натисніть клавішу </a:t>
            </a:r>
            <a:r>
              <a:rPr lang="uk-UA" b="1" dirty="0" err="1" smtClean="0"/>
              <a:t>Enter</a:t>
            </a:r>
            <a:r>
              <a:rPr lang="uk-UA" b="1" dirty="0" smtClean="0"/>
              <a:t> </a:t>
            </a:r>
            <a:r>
              <a:rPr lang="uk-UA" dirty="0" smtClean="0"/>
              <a:t>двічі або, коли курсор </a:t>
            </a:r>
            <a:r>
              <a:rPr lang="uk-UA" dirty="0" err="1" smtClean="0"/>
              <a:t>містиметься</a:t>
            </a:r>
            <a:r>
              <a:rPr lang="uk-UA" dirty="0" smtClean="0"/>
              <a:t> у рядку після списку, знову клацніть кнопку, якою задавали тип списку.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 списку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AE082-78CE-48EE-BFDF-0DE53B8E594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8" name="Google Shape;97;p14" descr="alert, attention, danger, error, exclamation, hanger, message, problem, warning icon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" y="0"/>
            <a:ext cx="1333624" cy="114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uiExpand="1" build="p"/>
      <p:bldP spid="358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39" y="4293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Списки та їх створення в</a:t>
            </a:r>
            <a:br>
              <a:rPr lang="uk-UA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текстовому документі</a:t>
            </a: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1" y="1329298"/>
            <a:ext cx="8496944" cy="267765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l"/>
            <a:r>
              <a:rPr lang="uk-UA" sz="2800" i="1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Для вибору іншого виду маркера чи номера слід вибрати кнопку       біля потрібного типу списку та у відкритому переліку Бібліотека маркерів або Бібліотека нумерованих списків вибрати потрібний варіант оформлення. Після цього можна вводити перший елемент списку.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173;p20"/>
          <p:cNvSpPr/>
          <p:nvPr/>
        </p:nvSpPr>
        <p:spPr>
          <a:xfrm rot="10800000">
            <a:off x="3042458" y="1916953"/>
            <a:ext cx="342488" cy="39366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26318" y="4149080"/>
            <a:ext cx="8563369" cy="2099487"/>
            <a:chOff x="326318" y="4149080"/>
            <a:chExt cx="8563369" cy="2099487"/>
          </a:xfrm>
        </p:grpSpPr>
        <p:pic>
          <p:nvPicPr>
            <p:cNvPr id="5" name="Google Shape;175;p20"/>
            <p:cNvPicPr preferRelativeResize="0"/>
            <p:nvPr/>
          </p:nvPicPr>
          <p:blipFill rotWithShape="1">
            <a:blip r:embed="rId2">
              <a:alphaModFix/>
            </a:blip>
            <a:srcRect t="23276"/>
            <a:stretch/>
          </p:blipFill>
          <p:spPr>
            <a:xfrm>
              <a:off x="326318" y="4149080"/>
              <a:ext cx="8563369" cy="2099487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705"/>
                </a:srgbClr>
              </a:outerShdw>
            </a:effec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6078178" y="4821565"/>
              <a:ext cx="837272" cy="394768"/>
              <a:chOff x="6078178" y="4821565"/>
              <a:chExt cx="837272" cy="394768"/>
            </a:xfrm>
          </p:grpSpPr>
          <p:sp>
            <p:nvSpPr>
              <p:cNvPr id="6" name="Google Shape;176;p20"/>
              <p:cNvSpPr/>
              <p:nvPr/>
            </p:nvSpPr>
            <p:spPr>
              <a:xfrm>
                <a:off x="6495528" y="4821565"/>
                <a:ext cx="419922" cy="394768"/>
              </a:xfrm>
              <a:prstGeom prst="rect">
                <a:avLst/>
              </a:prstGeom>
              <a:solidFill>
                <a:srgbClr val="008000">
                  <a:alpha val="29803"/>
                </a:srgbClr>
              </a:solidFill>
              <a:ln w="571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" name="Google Shape;176;p20"/>
              <p:cNvSpPr/>
              <p:nvPr/>
            </p:nvSpPr>
            <p:spPr>
              <a:xfrm>
                <a:off x="6078178" y="4821565"/>
                <a:ext cx="417350" cy="391946"/>
              </a:xfrm>
              <a:prstGeom prst="rect">
                <a:avLst/>
              </a:prstGeom>
              <a:solidFill>
                <a:srgbClr val="008000">
                  <a:alpha val="29803"/>
                </a:srgbClr>
              </a:solidFill>
              <a:ln w="5715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9" name="Google Shape;176;p20"/>
          <p:cNvSpPr/>
          <p:nvPr/>
        </p:nvSpPr>
        <p:spPr>
          <a:xfrm>
            <a:off x="2962623" y="1892692"/>
            <a:ext cx="502159" cy="442189"/>
          </a:xfrm>
          <a:prstGeom prst="rect">
            <a:avLst/>
          </a:prstGeom>
          <a:solidFill>
            <a:srgbClr val="008000">
              <a:alpha val="29803"/>
            </a:srgbClr>
          </a:solidFill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69EFC-FAEF-49F3-B8E9-4C691612DF1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Затемнення">
  <a:themeElements>
    <a:clrScheme name="1_Затемнення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_Затемнення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Затемнення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емнення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емнення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емнення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Затемнення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Затемнення 11">
        <a:dk1>
          <a:srgbClr val="000000"/>
        </a:dk1>
        <a:lt1>
          <a:srgbClr val="FFFFFF"/>
        </a:lt1>
        <a:dk2>
          <a:srgbClr val="000000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3614</TotalTime>
  <Words>701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1_Затемнення</vt:lpstr>
      <vt:lpstr>Специальное оформление</vt:lpstr>
      <vt:lpstr>Твердый переплет</vt:lpstr>
      <vt:lpstr>Image</vt:lpstr>
      <vt:lpstr>Текстовий процесор  Word Створення списків  у програмі Word  </vt:lpstr>
      <vt:lpstr>Пригадаємо: Об’єкти WORD</vt:lpstr>
      <vt:lpstr>Презентация PowerPoint</vt:lpstr>
      <vt:lpstr>Презентация PowerPoint</vt:lpstr>
      <vt:lpstr> Створення списків</vt:lpstr>
      <vt:lpstr>Презентация PowerPoint</vt:lpstr>
      <vt:lpstr>Презентация PowerPoint</vt:lpstr>
      <vt:lpstr>Створення  списку</vt:lpstr>
      <vt:lpstr>Презентация PowerPoint</vt:lpstr>
      <vt:lpstr>Настроювання зовнішнього вигляду маркірованого  списку </vt:lpstr>
      <vt:lpstr>Настроювання зовнішнього вигляду нумерованого списку </vt:lpstr>
      <vt:lpstr>Настроювання зовнішнього вигляду багаторівневого списку </vt:lpstr>
      <vt:lpstr>Презентация PowerPoint</vt:lpstr>
      <vt:lpstr>Встановіть відповідність</vt:lpstr>
      <vt:lpstr>Контрольні запитання</vt:lpstr>
      <vt:lpstr>Пам’ятайте висновки</vt:lpstr>
      <vt:lpstr>Пам’ятайте висновки</vt:lpstr>
      <vt:lpstr>Інтерактивна вправа №3  «Типи списків у текстовому документі» </vt:lpstr>
      <vt:lpstr>Домашнє завдання</vt:lpstr>
      <vt:lpstr>  Дякую за увагу  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</dc:creator>
  <cp:lastModifiedBy>Лариса</cp:lastModifiedBy>
  <cp:revision>750</cp:revision>
  <dcterms:created xsi:type="dcterms:W3CDTF">2010-05-08T17:33:42Z</dcterms:created>
  <dcterms:modified xsi:type="dcterms:W3CDTF">2021-10-01T21:07:03Z</dcterms:modified>
</cp:coreProperties>
</file>