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73" r:id="rId7"/>
    <p:sldId id="274" r:id="rId8"/>
    <p:sldId id="275" r:id="rId9"/>
    <p:sldId id="276" r:id="rId10"/>
    <p:sldId id="265" r:id="rId11"/>
    <p:sldId id="277" r:id="rId12"/>
    <p:sldId id="280" r:id="rId13"/>
    <p:sldId id="279" r:id="rId14"/>
    <p:sldId id="278" r:id="rId15"/>
    <p:sldId id="281" r:id="rId16"/>
    <p:sldId id="283" r:id="rId17"/>
    <p:sldId id="282" r:id="rId18"/>
    <p:sldId id="284" r:id="rId19"/>
    <p:sldId id="269" r:id="rId20"/>
    <p:sldId id="271" r:id="rId21"/>
    <p:sldId id="272" r:id="rId22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AD03F-0F50-4171-980D-F9CD800C5A7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E32EA2F-41B3-47DD-A4E1-1FF478E6A527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0" y="598907"/>
          <a:ext cx="4959503" cy="1044861"/>
        </a:xfrm>
        <a:gradFill rotWithShape="1">
          <a:gsLst>
            <a:gs pos="0">
              <a:srgbClr val="19426B">
                <a:satMod val="103000"/>
                <a:lumMod val="102000"/>
                <a:tint val="94000"/>
              </a:srgbClr>
            </a:gs>
            <a:gs pos="50000">
              <a:srgbClr val="19426B">
                <a:satMod val="110000"/>
                <a:lumMod val="100000"/>
                <a:shade val="100000"/>
              </a:srgbClr>
            </a:gs>
            <a:gs pos="100000">
              <a:srgbClr val="19426B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Файли зберігають дані різного </a:t>
          </a:r>
          <a:r>
            <a:rPr lang="uk-UA" b="1" i="1" dirty="0">
              <a:solidFill>
                <a:srgbClr val="FFFF00"/>
              </a:solidFill>
              <a:latin typeface="Verdana"/>
              <a:ea typeface="+mn-ea"/>
              <a:cs typeface="+mn-cs"/>
            </a:rPr>
            <a:t>типу</a:t>
          </a: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:</a:t>
          </a:r>
        </a:p>
      </dgm:t>
    </dgm:pt>
    <dgm:pt modelId="{E0002159-0CD4-4936-8B69-9327CBBB3430}" type="parTrans" cxnId="{2505E8B6-DEEF-40C6-956B-633824FAB47C}">
      <dgm:prSet/>
      <dgm:spPr/>
      <dgm:t>
        <a:bodyPr/>
        <a:lstStyle/>
        <a:p>
          <a:endParaRPr lang="uk-UA"/>
        </a:p>
      </dgm:t>
    </dgm:pt>
    <dgm:pt modelId="{F5A3A9C0-0D8C-4597-87FE-83E443399907}" type="sibTrans" cxnId="{2505E8B6-DEEF-40C6-956B-633824FAB47C}">
      <dgm:prSet/>
      <dgm:spPr/>
      <dgm:t>
        <a:bodyPr/>
        <a:lstStyle/>
        <a:p>
          <a:endParaRPr lang="uk-UA"/>
        </a:p>
      </dgm:t>
    </dgm:pt>
    <dgm:pt modelId="{3209CB60-182A-4FD3-A66B-BCA456C5052A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996425" y="1729965"/>
          <a:ext cx="1567930" cy="664737"/>
        </a:xfr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Текстові </a:t>
          </a:r>
        </a:p>
      </dgm:t>
    </dgm:pt>
    <dgm:pt modelId="{C9DE1977-807E-4A02-BA52-20BECBFD04F5}" type="parTrans" cxnId="{7F5F4324-2E03-458F-A73E-8CB75867BB78}">
      <dgm:prSet/>
      <dgm:spPr>
        <a:xfrm>
          <a:off x="495950" y="1643768"/>
          <a:ext cx="500474" cy="418565"/>
        </a:xfrm>
        <a:noFill/>
        <a:ln w="38100" cap="flat" cmpd="sng" algn="ctr">
          <a:solidFill>
            <a:srgbClr val="13406D"/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86CFFDEC-22D6-46E2-92CD-72DBB495779B}" type="sibTrans" cxnId="{7F5F4324-2E03-458F-A73E-8CB75867BB78}">
      <dgm:prSet/>
      <dgm:spPr/>
      <dgm:t>
        <a:bodyPr/>
        <a:lstStyle/>
        <a:p>
          <a:endParaRPr lang="uk-UA"/>
        </a:p>
      </dgm:t>
    </dgm:pt>
    <dgm:pt modelId="{1B638919-06CF-40D7-9AE4-ABE2F7FB730E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996425" y="2560887"/>
          <a:ext cx="1576215" cy="664737"/>
        </a:xfr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Числові </a:t>
          </a:r>
        </a:p>
      </dgm:t>
    </dgm:pt>
    <dgm:pt modelId="{EDD9A08D-8511-4294-ADF8-2080EDB2ED05}" type="parTrans" cxnId="{548CF538-9CEB-40E2-8F15-6DB4E0FBE5A6}">
      <dgm:prSet/>
      <dgm:spPr>
        <a:xfrm>
          <a:off x="495950" y="1643768"/>
          <a:ext cx="500474" cy="1249487"/>
        </a:xfrm>
        <a:noFill/>
        <a:ln w="38100" cap="flat" cmpd="sng" algn="ctr">
          <a:solidFill>
            <a:srgbClr val="13406D"/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D2BB09E4-5C1F-47B9-B69F-957F98DE6B69}" type="sibTrans" cxnId="{548CF538-9CEB-40E2-8F15-6DB4E0FBE5A6}">
      <dgm:prSet/>
      <dgm:spPr/>
      <dgm:t>
        <a:bodyPr/>
        <a:lstStyle/>
        <a:p>
          <a:endParaRPr lang="uk-UA"/>
        </a:p>
      </dgm:t>
    </dgm:pt>
    <dgm:pt modelId="{668FB2D8-8971-438C-8BED-787EE29311E8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996425" y="4222732"/>
          <a:ext cx="1576205" cy="664737"/>
        </a:xfr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Звукові </a:t>
          </a:r>
        </a:p>
      </dgm:t>
    </dgm:pt>
    <dgm:pt modelId="{79AF9AD9-529B-42CB-B9DD-959E2C4D8B77}" type="parTrans" cxnId="{405AB51D-F5FD-42DB-A987-1C48BAA7BDAD}">
      <dgm:prSet/>
      <dgm:spPr>
        <a:xfrm>
          <a:off x="495950" y="1643768"/>
          <a:ext cx="500474" cy="2911332"/>
        </a:xfrm>
        <a:noFill/>
        <a:ln w="38100" cap="flat" cmpd="sng" algn="ctr">
          <a:solidFill>
            <a:srgbClr val="13406D"/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19A66F10-FD16-40A7-B40A-3CEC9A7245C6}" type="sibTrans" cxnId="{405AB51D-F5FD-42DB-A987-1C48BAA7BDAD}">
      <dgm:prSet/>
      <dgm:spPr/>
      <dgm:t>
        <a:bodyPr/>
        <a:lstStyle/>
        <a:p>
          <a:endParaRPr lang="uk-UA"/>
        </a:p>
      </dgm:t>
    </dgm:pt>
    <dgm:pt modelId="{4C753AA2-82A9-482D-9A61-5DCC75EA8D54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996425" y="5053654"/>
          <a:ext cx="1567930" cy="664737"/>
        </a:xfr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Відео </a:t>
          </a:r>
        </a:p>
      </dgm:t>
    </dgm:pt>
    <dgm:pt modelId="{A336171C-8E3E-49BA-8CBC-8F830DF4D054}" type="parTrans" cxnId="{194F6BB0-2E82-4042-8E54-A1726D3266DA}">
      <dgm:prSet/>
      <dgm:spPr>
        <a:xfrm>
          <a:off x="495950" y="1643768"/>
          <a:ext cx="500474" cy="3742255"/>
        </a:xfrm>
        <a:noFill/>
        <a:ln w="38100" cap="flat" cmpd="sng" algn="ctr">
          <a:solidFill>
            <a:srgbClr val="13406D"/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ECBF71B7-2180-4816-B766-9F2AA6DA07FC}" type="sibTrans" cxnId="{194F6BB0-2E82-4042-8E54-A1726D3266DA}">
      <dgm:prSet/>
      <dgm:spPr/>
      <dgm:t>
        <a:bodyPr/>
        <a:lstStyle/>
        <a:p>
          <a:endParaRPr lang="uk-UA"/>
        </a:p>
      </dgm:t>
    </dgm:pt>
    <dgm:pt modelId="{E727DAE1-A943-4389-B2F4-8B62DFF19E72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996425" y="3391810"/>
          <a:ext cx="1576215" cy="664737"/>
        </a:xfr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Графічні </a:t>
          </a:r>
        </a:p>
      </dgm:t>
    </dgm:pt>
    <dgm:pt modelId="{932FDC00-E98B-4BF6-8D74-9549101D1D1C}" type="sibTrans" cxnId="{BDCBA960-A2D5-412F-9CBE-D3E9EB770589}">
      <dgm:prSet/>
      <dgm:spPr/>
      <dgm:t>
        <a:bodyPr/>
        <a:lstStyle/>
        <a:p>
          <a:endParaRPr lang="uk-UA"/>
        </a:p>
      </dgm:t>
    </dgm:pt>
    <dgm:pt modelId="{F98B7EB6-1A8D-4A58-B192-0B48C64D8334}" type="parTrans" cxnId="{BDCBA960-A2D5-412F-9CBE-D3E9EB770589}">
      <dgm:prSet/>
      <dgm:spPr>
        <a:xfrm>
          <a:off x="495950" y="1643768"/>
          <a:ext cx="500474" cy="2080410"/>
        </a:xfrm>
        <a:noFill/>
        <a:ln w="38100" cap="flat" cmpd="sng" algn="ctr">
          <a:solidFill>
            <a:srgbClr val="13406D"/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3DC43CF2-C828-4532-B16C-244B3C157ACC}" type="pres">
      <dgm:prSet presAssocID="{408AD03F-0F50-4171-980D-F9CD800C5A7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031EA09-5392-44EC-BCC4-51927776B0EE}" type="pres">
      <dgm:prSet presAssocID="{2E32EA2F-41B3-47DD-A4E1-1FF478E6A527}" presName="root" presStyleCnt="0"/>
      <dgm:spPr/>
    </dgm:pt>
    <dgm:pt modelId="{F860BC2E-8CFD-42B2-9C15-300914EA633B}" type="pres">
      <dgm:prSet presAssocID="{2E32EA2F-41B3-47DD-A4E1-1FF478E6A527}" presName="rootComposite" presStyleCnt="0"/>
      <dgm:spPr/>
    </dgm:pt>
    <dgm:pt modelId="{07D5501E-9A5E-4B32-82EB-B38DE68CDD92}" type="pres">
      <dgm:prSet presAssocID="{2E32EA2F-41B3-47DD-A4E1-1FF478E6A527}" presName="rootText" presStyleLbl="node1" presStyleIdx="0" presStyleCnt="1" custScaleX="373042" custScaleY="157184" custLinFactNeighborX="-1315" custLinFactNeighborY="-5716"/>
      <dgm:spPr>
        <a:prstGeom prst="roundRect">
          <a:avLst>
            <a:gd name="adj" fmla="val 10000"/>
          </a:avLst>
        </a:prstGeom>
      </dgm:spPr>
    </dgm:pt>
    <dgm:pt modelId="{8813B090-49A1-497E-A10B-6CCD1385C043}" type="pres">
      <dgm:prSet presAssocID="{2E32EA2F-41B3-47DD-A4E1-1FF478E6A527}" presName="rootConnector" presStyleLbl="node1" presStyleIdx="0" presStyleCnt="1"/>
      <dgm:spPr/>
    </dgm:pt>
    <dgm:pt modelId="{C714B984-192B-45EF-A30A-F4789AD97C07}" type="pres">
      <dgm:prSet presAssocID="{2E32EA2F-41B3-47DD-A4E1-1FF478E6A527}" presName="childShape" presStyleCnt="0"/>
      <dgm:spPr/>
    </dgm:pt>
    <dgm:pt modelId="{36FAE465-8883-4825-A465-9BE472CAEE7B}" type="pres">
      <dgm:prSet presAssocID="{C9DE1977-807E-4A02-BA52-20BECBFD04F5}" presName="Name13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565"/>
              </a:lnTo>
              <a:lnTo>
                <a:pt x="500474" y="418565"/>
              </a:lnTo>
            </a:path>
          </a:pathLst>
        </a:custGeom>
      </dgm:spPr>
    </dgm:pt>
    <dgm:pt modelId="{B16F7435-389F-4B17-BFAB-8BCD0235991D}" type="pres">
      <dgm:prSet presAssocID="{3209CB60-182A-4FD3-A66B-BCA456C5052A}" presName="childText" presStyleLbl="bgAcc1" presStyleIdx="0" presStyleCnt="5" custScaleX="14742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BF25B214-46CB-454B-86A8-E80BE58EE59A}" type="pres">
      <dgm:prSet presAssocID="{EDD9A08D-8511-4294-ADF8-2080EDB2ED05}" presName="Name13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9487"/>
              </a:lnTo>
              <a:lnTo>
                <a:pt x="500474" y="1249487"/>
              </a:lnTo>
            </a:path>
          </a:pathLst>
        </a:custGeom>
      </dgm:spPr>
    </dgm:pt>
    <dgm:pt modelId="{1A56428D-875E-4F84-8256-B426F9A34060}" type="pres">
      <dgm:prSet presAssocID="{1B638919-06CF-40D7-9AE4-ABE2F7FB730E}" presName="childText" presStyleLbl="bgAcc1" presStyleIdx="1" presStyleCnt="5" custScaleX="14819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FC9DDDBE-335B-4939-A518-E14AA53263C9}" type="pres">
      <dgm:prSet presAssocID="{F98B7EB6-1A8D-4A58-B192-0B48C64D8334}" presName="Name13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0410"/>
              </a:lnTo>
              <a:lnTo>
                <a:pt x="500474" y="2080410"/>
              </a:lnTo>
            </a:path>
          </a:pathLst>
        </a:custGeom>
      </dgm:spPr>
    </dgm:pt>
    <dgm:pt modelId="{933508CB-F0A5-438B-9251-6DE9F30F862D}" type="pres">
      <dgm:prSet presAssocID="{E727DAE1-A943-4389-B2F4-8B62DFF19E72}" presName="childText" presStyleLbl="bgAcc1" presStyleIdx="2" presStyleCnt="5" custScaleX="14819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362B94CD-E391-48B2-A2F0-AF5FAD1BB991}" type="pres">
      <dgm:prSet presAssocID="{79AF9AD9-529B-42CB-B9DD-959E2C4D8B77}" presName="Name13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1332"/>
              </a:lnTo>
              <a:lnTo>
                <a:pt x="500474" y="2911332"/>
              </a:lnTo>
            </a:path>
          </a:pathLst>
        </a:custGeom>
      </dgm:spPr>
    </dgm:pt>
    <dgm:pt modelId="{151D383F-DFAA-4C90-AC77-8DE5CE13084C}" type="pres">
      <dgm:prSet presAssocID="{668FB2D8-8971-438C-8BED-787EE29311E8}" presName="childText" presStyleLbl="bgAcc1" presStyleIdx="3" presStyleCnt="5" custScaleX="14819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33841C19-7480-42B3-9B88-F2A175A2FA4C}" type="pres">
      <dgm:prSet presAssocID="{A336171C-8E3E-49BA-8CBC-8F830DF4D054}" presName="Name13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2255"/>
              </a:lnTo>
              <a:lnTo>
                <a:pt x="500474" y="3742255"/>
              </a:lnTo>
            </a:path>
          </a:pathLst>
        </a:custGeom>
      </dgm:spPr>
    </dgm:pt>
    <dgm:pt modelId="{DD8F23B4-A68F-4190-9296-5B25CD7DE0A6}" type="pres">
      <dgm:prSet presAssocID="{4C753AA2-82A9-482D-9A61-5DCC75EA8D54}" presName="childText" presStyleLbl="bgAcc1" presStyleIdx="4" presStyleCnt="5" custScaleX="14742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95276511-1226-49D7-A84D-4C9570F2EEA5}" type="presOf" srcId="{C9DE1977-807E-4A02-BA52-20BECBFD04F5}" destId="{36FAE465-8883-4825-A465-9BE472CAEE7B}" srcOrd="0" destOrd="0" presId="urn:microsoft.com/office/officeart/2005/8/layout/hierarchy3"/>
    <dgm:cxn modelId="{405AB51D-F5FD-42DB-A987-1C48BAA7BDAD}" srcId="{2E32EA2F-41B3-47DD-A4E1-1FF478E6A527}" destId="{668FB2D8-8971-438C-8BED-787EE29311E8}" srcOrd="3" destOrd="0" parTransId="{79AF9AD9-529B-42CB-B9DD-959E2C4D8B77}" sibTransId="{19A66F10-FD16-40A7-B40A-3CEC9A7245C6}"/>
    <dgm:cxn modelId="{DC921D1E-3C7C-4E94-A2A1-BB6557251DDD}" type="presOf" srcId="{E727DAE1-A943-4389-B2F4-8B62DFF19E72}" destId="{933508CB-F0A5-438B-9251-6DE9F30F862D}" srcOrd="0" destOrd="0" presId="urn:microsoft.com/office/officeart/2005/8/layout/hierarchy3"/>
    <dgm:cxn modelId="{7F5F4324-2E03-458F-A73E-8CB75867BB78}" srcId="{2E32EA2F-41B3-47DD-A4E1-1FF478E6A527}" destId="{3209CB60-182A-4FD3-A66B-BCA456C5052A}" srcOrd="0" destOrd="0" parTransId="{C9DE1977-807E-4A02-BA52-20BECBFD04F5}" sibTransId="{86CFFDEC-22D6-46E2-92CD-72DBB495779B}"/>
    <dgm:cxn modelId="{548CF538-9CEB-40E2-8F15-6DB4E0FBE5A6}" srcId="{2E32EA2F-41B3-47DD-A4E1-1FF478E6A527}" destId="{1B638919-06CF-40D7-9AE4-ABE2F7FB730E}" srcOrd="1" destOrd="0" parTransId="{EDD9A08D-8511-4294-ADF8-2080EDB2ED05}" sibTransId="{D2BB09E4-5C1F-47B9-B69F-957F98DE6B69}"/>
    <dgm:cxn modelId="{BDCBA960-A2D5-412F-9CBE-D3E9EB770589}" srcId="{2E32EA2F-41B3-47DD-A4E1-1FF478E6A527}" destId="{E727DAE1-A943-4389-B2F4-8B62DFF19E72}" srcOrd="2" destOrd="0" parTransId="{F98B7EB6-1A8D-4A58-B192-0B48C64D8334}" sibTransId="{932FDC00-E98B-4BF6-8D74-9549101D1D1C}"/>
    <dgm:cxn modelId="{CB211168-1870-4CE0-8261-3264BD3F8416}" type="presOf" srcId="{668FB2D8-8971-438C-8BED-787EE29311E8}" destId="{151D383F-DFAA-4C90-AC77-8DE5CE13084C}" srcOrd="0" destOrd="0" presId="urn:microsoft.com/office/officeart/2005/8/layout/hierarchy3"/>
    <dgm:cxn modelId="{0C86EB72-6AC8-441B-AA96-DBDACDDF06DF}" type="presOf" srcId="{2E32EA2F-41B3-47DD-A4E1-1FF478E6A527}" destId="{07D5501E-9A5E-4B32-82EB-B38DE68CDD92}" srcOrd="0" destOrd="0" presId="urn:microsoft.com/office/officeart/2005/8/layout/hierarchy3"/>
    <dgm:cxn modelId="{23CBDD80-5351-4216-8BDE-1978C86A1E50}" type="presOf" srcId="{4C753AA2-82A9-482D-9A61-5DCC75EA8D54}" destId="{DD8F23B4-A68F-4190-9296-5B25CD7DE0A6}" srcOrd="0" destOrd="0" presId="urn:microsoft.com/office/officeart/2005/8/layout/hierarchy3"/>
    <dgm:cxn modelId="{F3783B8B-2FFB-4FA8-A3B8-96A3BA68D25B}" type="presOf" srcId="{1B638919-06CF-40D7-9AE4-ABE2F7FB730E}" destId="{1A56428D-875E-4F84-8256-B426F9A34060}" srcOrd="0" destOrd="0" presId="urn:microsoft.com/office/officeart/2005/8/layout/hierarchy3"/>
    <dgm:cxn modelId="{B435A7A8-8D81-4638-BAC1-AB70DCD09843}" type="presOf" srcId="{F98B7EB6-1A8D-4A58-B192-0B48C64D8334}" destId="{FC9DDDBE-335B-4939-A518-E14AA53263C9}" srcOrd="0" destOrd="0" presId="urn:microsoft.com/office/officeart/2005/8/layout/hierarchy3"/>
    <dgm:cxn modelId="{58A164AD-7507-40F9-9C79-3ACCA4EB1FE7}" type="presOf" srcId="{79AF9AD9-529B-42CB-B9DD-959E2C4D8B77}" destId="{362B94CD-E391-48B2-A2F0-AF5FAD1BB991}" srcOrd="0" destOrd="0" presId="urn:microsoft.com/office/officeart/2005/8/layout/hierarchy3"/>
    <dgm:cxn modelId="{194F6BB0-2E82-4042-8E54-A1726D3266DA}" srcId="{2E32EA2F-41B3-47DD-A4E1-1FF478E6A527}" destId="{4C753AA2-82A9-482D-9A61-5DCC75EA8D54}" srcOrd="4" destOrd="0" parTransId="{A336171C-8E3E-49BA-8CBC-8F830DF4D054}" sibTransId="{ECBF71B7-2180-4816-B766-9F2AA6DA07FC}"/>
    <dgm:cxn modelId="{64F4F1B3-1439-40FD-8621-22F2B2870C62}" type="presOf" srcId="{2E32EA2F-41B3-47DD-A4E1-1FF478E6A527}" destId="{8813B090-49A1-497E-A10B-6CCD1385C043}" srcOrd="1" destOrd="0" presId="urn:microsoft.com/office/officeart/2005/8/layout/hierarchy3"/>
    <dgm:cxn modelId="{2505E8B6-DEEF-40C6-956B-633824FAB47C}" srcId="{408AD03F-0F50-4171-980D-F9CD800C5A7E}" destId="{2E32EA2F-41B3-47DD-A4E1-1FF478E6A527}" srcOrd="0" destOrd="0" parTransId="{E0002159-0CD4-4936-8B69-9327CBBB3430}" sibTransId="{F5A3A9C0-0D8C-4597-87FE-83E443399907}"/>
    <dgm:cxn modelId="{534FB2C1-B251-4A56-BCAF-FD1D4B7C51F1}" type="presOf" srcId="{A336171C-8E3E-49BA-8CBC-8F830DF4D054}" destId="{33841C19-7480-42B3-9B88-F2A175A2FA4C}" srcOrd="0" destOrd="0" presId="urn:microsoft.com/office/officeart/2005/8/layout/hierarchy3"/>
    <dgm:cxn modelId="{7800B6CE-5F12-4E5A-80CB-B357A0142CFE}" type="presOf" srcId="{EDD9A08D-8511-4294-ADF8-2080EDB2ED05}" destId="{BF25B214-46CB-454B-86A8-E80BE58EE59A}" srcOrd="0" destOrd="0" presId="urn:microsoft.com/office/officeart/2005/8/layout/hierarchy3"/>
    <dgm:cxn modelId="{0E95ADE4-17B5-4D07-8635-5A845F9CFA37}" type="presOf" srcId="{3209CB60-182A-4FD3-A66B-BCA456C5052A}" destId="{B16F7435-389F-4B17-BFAB-8BCD0235991D}" srcOrd="0" destOrd="0" presId="urn:microsoft.com/office/officeart/2005/8/layout/hierarchy3"/>
    <dgm:cxn modelId="{0682A6EA-F04C-44E3-87C3-722588853D08}" type="presOf" srcId="{408AD03F-0F50-4171-980D-F9CD800C5A7E}" destId="{3DC43CF2-C828-4532-B16C-244B3C157ACC}" srcOrd="0" destOrd="0" presId="urn:microsoft.com/office/officeart/2005/8/layout/hierarchy3"/>
    <dgm:cxn modelId="{8D3E1AF2-FFF4-4FB5-B1EB-E8B0FF6A3CC8}" type="presParOf" srcId="{3DC43CF2-C828-4532-B16C-244B3C157ACC}" destId="{D031EA09-5392-44EC-BCC4-51927776B0EE}" srcOrd="0" destOrd="0" presId="urn:microsoft.com/office/officeart/2005/8/layout/hierarchy3"/>
    <dgm:cxn modelId="{931FB278-19C3-487E-9536-AF0C9DE03C28}" type="presParOf" srcId="{D031EA09-5392-44EC-BCC4-51927776B0EE}" destId="{F860BC2E-8CFD-42B2-9C15-300914EA633B}" srcOrd="0" destOrd="0" presId="urn:microsoft.com/office/officeart/2005/8/layout/hierarchy3"/>
    <dgm:cxn modelId="{CF8E8954-DA75-4E91-A5CD-50FFBB594A32}" type="presParOf" srcId="{F860BC2E-8CFD-42B2-9C15-300914EA633B}" destId="{07D5501E-9A5E-4B32-82EB-B38DE68CDD92}" srcOrd="0" destOrd="0" presId="urn:microsoft.com/office/officeart/2005/8/layout/hierarchy3"/>
    <dgm:cxn modelId="{A2D2BB6F-CB0E-45AC-B806-42F687C9CB8C}" type="presParOf" srcId="{F860BC2E-8CFD-42B2-9C15-300914EA633B}" destId="{8813B090-49A1-497E-A10B-6CCD1385C043}" srcOrd="1" destOrd="0" presId="urn:microsoft.com/office/officeart/2005/8/layout/hierarchy3"/>
    <dgm:cxn modelId="{14C4D366-9AA6-46B8-9616-DEE597C596C4}" type="presParOf" srcId="{D031EA09-5392-44EC-BCC4-51927776B0EE}" destId="{C714B984-192B-45EF-A30A-F4789AD97C07}" srcOrd="1" destOrd="0" presId="urn:microsoft.com/office/officeart/2005/8/layout/hierarchy3"/>
    <dgm:cxn modelId="{DA5F6235-786E-4A47-81D5-781631DF96D9}" type="presParOf" srcId="{C714B984-192B-45EF-A30A-F4789AD97C07}" destId="{36FAE465-8883-4825-A465-9BE472CAEE7B}" srcOrd="0" destOrd="0" presId="urn:microsoft.com/office/officeart/2005/8/layout/hierarchy3"/>
    <dgm:cxn modelId="{DFD397A2-DA66-4164-8F04-CFDDE43CCDD0}" type="presParOf" srcId="{C714B984-192B-45EF-A30A-F4789AD97C07}" destId="{B16F7435-389F-4B17-BFAB-8BCD0235991D}" srcOrd="1" destOrd="0" presId="urn:microsoft.com/office/officeart/2005/8/layout/hierarchy3"/>
    <dgm:cxn modelId="{DD607B37-03DF-444E-9BAD-7A24192443D8}" type="presParOf" srcId="{C714B984-192B-45EF-A30A-F4789AD97C07}" destId="{BF25B214-46CB-454B-86A8-E80BE58EE59A}" srcOrd="2" destOrd="0" presId="urn:microsoft.com/office/officeart/2005/8/layout/hierarchy3"/>
    <dgm:cxn modelId="{42902FFC-0E01-48C8-A102-A57CB934E9AE}" type="presParOf" srcId="{C714B984-192B-45EF-A30A-F4789AD97C07}" destId="{1A56428D-875E-4F84-8256-B426F9A34060}" srcOrd="3" destOrd="0" presId="urn:microsoft.com/office/officeart/2005/8/layout/hierarchy3"/>
    <dgm:cxn modelId="{74C471DC-4A10-422F-8FB7-B2BDE1531C54}" type="presParOf" srcId="{C714B984-192B-45EF-A30A-F4789AD97C07}" destId="{FC9DDDBE-335B-4939-A518-E14AA53263C9}" srcOrd="4" destOrd="0" presId="urn:microsoft.com/office/officeart/2005/8/layout/hierarchy3"/>
    <dgm:cxn modelId="{DFA0C8C8-5872-4C91-BBA6-E826DFB0CA03}" type="presParOf" srcId="{C714B984-192B-45EF-A30A-F4789AD97C07}" destId="{933508CB-F0A5-438B-9251-6DE9F30F862D}" srcOrd="5" destOrd="0" presId="urn:microsoft.com/office/officeart/2005/8/layout/hierarchy3"/>
    <dgm:cxn modelId="{4AC607B1-1012-462F-89FB-BE3AD67F1008}" type="presParOf" srcId="{C714B984-192B-45EF-A30A-F4789AD97C07}" destId="{362B94CD-E391-48B2-A2F0-AF5FAD1BB991}" srcOrd="6" destOrd="0" presId="urn:microsoft.com/office/officeart/2005/8/layout/hierarchy3"/>
    <dgm:cxn modelId="{2318D3E7-17EC-478D-85DA-CE56077535AD}" type="presParOf" srcId="{C714B984-192B-45EF-A30A-F4789AD97C07}" destId="{151D383F-DFAA-4C90-AC77-8DE5CE13084C}" srcOrd="7" destOrd="0" presId="urn:microsoft.com/office/officeart/2005/8/layout/hierarchy3"/>
    <dgm:cxn modelId="{212874C4-90E9-45EE-962B-61CAE1E5A198}" type="presParOf" srcId="{C714B984-192B-45EF-A30A-F4789AD97C07}" destId="{33841C19-7480-42B3-9B88-F2A175A2FA4C}" srcOrd="8" destOrd="0" presId="urn:microsoft.com/office/officeart/2005/8/layout/hierarchy3"/>
    <dgm:cxn modelId="{949933AE-F31E-417D-8D26-BBD56D188921}" type="presParOf" srcId="{C714B984-192B-45EF-A30A-F4789AD97C07}" destId="{DD8F23B4-A68F-4190-9296-5B25CD7DE0A6}" srcOrd="9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5501E-9A5E-4B32-82EB-B38DE68CDD92}">
      <dsp:nvSpPr>
        <dsp:cNvPr id="0" name=""/>
        <dsp:cNvSpPr/>
      </dsp:nvSpPr>
      <dsp:spPr>
        <a:xfrm>
          <a:off x="0" y="732950"/>
          <a:ext cx="4959503" cy="1044861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19426B">
                <a:satMod val="103000"/>
                <a:lumMod val="102000"/>
                <a:tint val="94000"/>
              </a:srgbClr>
            </a:gs>
            <a:gs pos="50000">
              <a:srgbClr val="19426B">
                <a:satMod val="110000"/>
                <a:lumMod val="100000"/>
                <a:shade val="100000"/>
              </a:srgbClr>
            </a:gs>
            <a:gs pos="100000">
              <a:srgbClr val="19426B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Файли зберігають дані різного </a:t>
          </a:r>
          <a:r>
            <a:rPr lang="uk-UA" sz="3200" b="1" i="1" kern="1200" dirty="0">
              <a:solidFill>
                <a:srgbClr val="FFFF00"/>
              </a:solidFill>
              <a:latin typeface="Verdana"/>
              <a:ea typeface="+mn-ea"/>
              <a:cs typeface="+mn-cs"/>
            </a:rPr>
            <a:t>типу</a:t>
          </a:r>
          <a:r>
            <a:rPr lang="uk-UA" sz="32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:</a:t>
          </a:r>
        </a:p>
      </dsp:txBody>
      <dsp:txXfrm>
        <a:off x="30603" y="763553"/>
        <a:ext cx="4898297" cy="983655"/>
      </dsp:txXfrm>
    </dsp:sp>
    <dsp:sp modelId="{36FAE465-8883-4825-A465-9BE472CAEE7B}">
      <dsp:nvSpPr>
        <dsp:cNvPr id="0" name=""/>
        <dsp:cNvSpPr/>
      </dsp:nvSpPr>
      <dsp:spPr>
        <a:xfrm>
          <a:off x="495950" y="1777812"/>
          <a:ext cx="500474" cy="536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565"/>
              </a:lnTo>
              <a:lnTo>
                <a:pt x="500474" y="418565"/>
              </a:lnTo>
            </a:path>
          </a:pathLst>
        </a:custGeom>
        <a:noFill/>
        <a:ln w="38100" cap="flat" cmpd="sng" algn="ctr">
          <a:solidFill>
            <a:srgbClr val="1340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F7435-389F-4B17-BFAB-8BCD0235991D}">
      <dsp:nvSpPr>
        <dsp:cNvPr id="0" name=""/>
        <dsp:cNvSpPr/>
      </dsp:nvSpPr>
      <dsp:spPr>
        <a:xfrm>
          <a:off x="996425" y="1981993"/>
          <a:ext cx="1567930" cy="664737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Текстові </a:t>
          </a:r>
        </a:p>
      </dsp:txBody>
      <dsp:txXfrm>
        <a:off x="1015894" y="2001462"/>
        <a:ext cx="1528992" cy="625799"/>
      </dsp:txXfrm>
    </dsp:sp>
    <dsp:sp modelId="{BF25B214-46CB-454B-86A8-E80BE58EE59A}">
      <dsp:nvSpPr>
        <dsp:cNvPr id="0" name=""/>
        <dsp:cNvSpPr/>
      </dsp:nvSpPr>
      <dsp:spPr>
        <a:xfrm>
          <a:off x="495950" y="1777812"/>
          <a:ext cx="500474" cy="1367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9487"/>
              </a:lnTo>
              <a:lnTo>
                <a:pt x="500474" y="1249487"/>
              </a:lnTo>
            </a:path>
          </a:pathLst>
        </a:custGeom>
        <a:noFill/>
        <a:ln w="38100" cap="flat" cmpd="sng" algn="ctr">
          <a:solidFill>
            <a:srgbClr val="1340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56428D-875E-4F84-8256-B426F9A34060}">
      <dsp:nvSpPr>
        <dsp:cNvPr id="0" name=""/>
        <dsp:cNvSpPr/>
      </dsp:nvSpPr>
      <dsp:spPr>
        <a:xfrm>
          <a:off x="996425" y="2812915"/>
          <a:ext cx="1576215" cy="664737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Числові </a:t>
          </a:r>
        </a:p>
      </dsp:txBody>
      <dsp:txXfrm>
        <a:off x="1015894" y="2832384"/>
        <a:ext cx="1537277" cy="625799"/>
      </dsp:txXfrm>
    </dsp:sp>
    <dsp:sp modelId="{FC9DDDBE-335B-4939-A518-E14AA53263C9}">
      <dsp:nvSpPr>
        <dsp:cNvPr id="0" name=""/>
        <dsp:cNvSpPr/>
      </dsp:nvSpPr>
      <dsp:spPr>
        <a:xfrm>
          <a:off x="495950" y="1777812"/>
          <a:ext cx="500474" cy="2198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0410"/>
              </a:lnTo>
              <a:lnTo>
                <a:pt x="500474" y="2080410"/>
              </a:lnTo>
            </a:path>
          </a:pathLst>
        </a:custGeom>
        <a:noFill/>
        <a:ln w="38100" cap="flat" cmpd="sng" algn="ctr">
          <a:solidFill>
            <a:srgbClr val="1340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508CB-F0A5-438B-9251-6DE9F30F862D}">
      <dsp:nvSpPr>
        <dsp:cNvPr id="0" name=""/>
        <dsp:cNvSpPr/>
      </dsp:nvSpPr>
      <dsp:spPr>
        <a:xfrm>
          <a:off x="996425" y="3643838"/>
          <a:ext cx="1576215" cy="664737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Графічні </a:t>
          </a:r>
        </a:p>
      </dsp:txBody>
      <dsp:txXfrm>
        <a:off x="1015894" y="3663307"/>
        <a:ext cx="1537277" cy="625799"/>
      </dsp:txXfrm>
    </dsp:sp>
    <dsp:sp modelId="{362B94CD-E391-48B2-A2F0-AF5FAD1BB991}">
      <dsp:nvSpPr>
        <dsp:cNvPr id="0" name=""/>
        <dsp:cNvSpPr/>
      </dsp:nvSpPr>
      <dsp:spPr>
        <a:xfrm>
          <a:off x="495950" y="1777812"/>
          <a:ext cx="500474" cy="3029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1332"/>
              </a:lnTo>
              <a:lnTo>
                <a:pt x="500474" y="2911332"/>
              </a:lnTo>
            </a:path>
          </a:pathLst>
        </a:custGeom>
        <a:noFill/>
        <a:ln w="38100" cap="flat" cmpd="sng" algn="ctr">
          <a:solidFill>
            <a:srgbClr val="1340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D383F-DFAA-4C90-AC77-8DE5CE13084C}">
      <dsp:nvSpPr>
        <dsp:cNvPr id="0" name=""/>
        <dsp:cNvSpPr/>
      </dsp:nvSpPr>
      <dsp:spPr>
        <a:xfrm>
          <a:off x="996425" y="4474760"/>
          <a:ext cx="1576205" cy="664737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Звукові </a:t>
          </a:r>
        </a:p>
      </dsp:txBody>
      <dsp:txXfrm>
        <a:off x="1015894" y="4494229"/>
        <a:ext cx="1537267" cy="625799"/>
      </dsp:txXfrm>
    </dsp:sp>
    <dsp:sp modelId="{33841C19-7480-42B3-9B88-F2A175A2FA4C}">
      <dsp:nvSpPr>
        <dsp:cNvPr id="0" name=""/>
        <dsp:cNvSpPr/>
      </dsp:nvSpPr>
      <dsp:spPr>
        <a:xfrm>
          <a:off x="495950" y="1777812"/>
          <a:ext cx="500474" cy="3860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2255"/>
              </a:lnTo>
              <a:lnTo>
                <a:pt x="500474" y="3742255"/>
              </a:lnTo>
            </a:path>
          </a:pathLst>
        </a:custGeom>
        <a:noFill/>
        <a:ln w="38100" cap="flat" cmpd="sng" algn="ctr">
          <a:solidFill>
            <a:srgbClr val="1340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F23B4-A68F-4190-9296-5B25CD7DE0A6}">
      <dsp:nvSpPr>
        <dsp:cNvPr id="0" name=""/>
        <dsp:cNvSpPr/>
      </dsp:nvSpPr>
      <dsp:spPr>
        <a:xfrm>
          <a:off x="996425" y="5305682"/>
          <a:ext cx="1567930" cy="664737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dirty="0">
              <a:solidFill>
                <a:srgbClr val="19426B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Відео </a:t>
          </a:r>
        </a:p>
      </dsp:txBody>
      <dsp:txXfrm>
        <a:off x="1015894" y="5325151"/>
        <a:ext cx="1528992" cy="625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FEB91-5F98-4599-B7B1-FDB276F3BAE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3094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241FBF-9E35-439B-A3E2-A9BDDBC47D8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2359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17971-7583-42B2-8F7F-560EDAE69BFD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6551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39A2B-1615-4DA9-B1E6-7816B1895C64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6692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45C9F-5B40-42C5-8C17-140566BE13B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9175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BD968-FE41-4A32-A731-607A9E75F5E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1813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86043-89B5-48CF-8511-8C0DF0129F7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8432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092D2-D2AD-4661-ADE8-2B0BD3523D93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90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5C949B-1AA8-493E-A565-D01541E17DC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7825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9D1AD-3010-46C4-9DAD-DAED69F03234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2528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3C4ED-D18A-4D2A-A43D-96268775519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5084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414C57-46FB-42B1-9E44-AC30C8E15DB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kladraz.ru/upload/blogs2/2016/1/10093_4464026099e14661b81fe54f01c90619.jp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DD7DE-0BB8-4ACA-B81E-36B868B087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822A8-E4C4-4A93-BE04-B577415227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5" descr="Картинки по запросу літо гі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712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AA3BFD-9AFD-48AA-B83B-E18534C784BE}"/>
              </a:ext>
            </a:extLst>
          </p:cNvPr>
          <p:cNvSpPr txBox="1"/>
          <p:nvPr/>
        </p:nvSpPr>
        <p:spPr>
          <a:xfrm>
            <a:off x="685800" y="1988840"/>
            <a:ext cx="7918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Операційна</a:t>
            </a:r>
            <a:r>
              <a:rPr lang="ru-RU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система та </a:t>
            </a:r>
            <a:r>
              <a:rPr lang="ru-RU" sz="36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її</a:t>
            </a:r>
            <a:r>
              <a:rPr lang="ru-RU" sz="36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інтерфейс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pic>
        <p:nvPicPr>
          <p:cNvPr id="6" name="Picture 6" descr="https://c.s-microsoft.com/en-us/CMSImages/UpgradeMobile_Hero.jpg?version=473b1093-6eed-572f-4762-ea99a850ba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r="5664" b="3613"/>
          <a:stretch>
            <a:fillRect/>
          </a:stretch>
        </p:blipFill>
        <p:spPr bwMode="auto">
          <a:xfrm>
            <a:off x="3563938" y="2247900"/>
            <a:ext cx="2481262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2309812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store.storeimages.cdn-apple.com/4973/as-images.apple.com/is/image/AppleInc/aos/published/images/i/ph/iphone6/plus/iphone6-plus-box-space-gray-2014_GEO_US?wid=478&amp;hei=595&amp;fmt=jpeg&amp;qlt=95&amp;op_sharpen=0&amp;resMode=bicub&amp;op_usm=0.5,0.5,0,0&amp;iccEmbed=0&amp;layer=comp&amp;.v=dXXk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2" r="17418"/>
          <a:stretch>
            <a:fillRect/>
          </a:stretch>
        </p:blipFill>
        <p:spPr bwMode="auto">
          <a:xfrm>
            <a:off x="6516688" y="2235200"/>
            <a:ext cx="22923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438" y="246063"/>
            <a:ext cx="8893175" cy="107632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3200" b="1" i="1" kern="0" dirty="0">
                <a:solidFill>
                  <a:srgbClr val="FFFFFF"/>
                </a:solidFill>
                <a:latin typeface="+mn-lt"/>
              </a:rPr>
              <a:t>Для мобільних пристроїв призначені наступні </a:t>
            </a:r>
            <a:r>
              <a:rPr lang="uk-UA" sz="3200" b="1" i="1" kern="0" dirty="0">
                <a:solidFill>
                  <a:srgbClr val="FFFF00"/>
                </a:solidFill>
                <a:latin typeface="+mn-lt"/>
              </a:rPr>
              <a:t>операційні системи: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38" y="1631950"/>
            <a:ext cx="2916237" cy="5238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kern="0" dirty="0">
                <a:solidFill>
                  <a:srgbClr val="FFFFFF"/>
                </a:solidFill>
                <a:latin typeface="+mn-lt"/>
              </a:rPr>
              <a:t>Android</a:t>
            </a:r>
            <a:endParaRPr lang="uk-UA" sz="2800" b="1" i="1" kern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1338" y="1633538"/>
            <a:ext cx="3446462" cy="52228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kern="0" dirty="0">
                <a:solidFill>
                  <a:srgbClr val="FFFFFF"/>
                </a:solidFill>
                <a:latin typeface="+mn-lt"/>
              </a:rPr>
              <a:t>Windows Mobile</a:t>
            </a:r>
            <a:endParaRPr lang="uk-UA" sz="2800" b="1" i="1" kern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7013" y="1639888"/>
            <a:ext cx="2232025" cy="5238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kern="0" dirty="0">
                <a:solidFill>
                  <a:srgbClr val="FFFFFF"/>
                </a:solidFill>
                <a:latin typeface="+mn-lt"/>
              </a:rPr>
              <a:t>iOS</a:t>
            </a:r>
            <a:endParaRPr lang="uk-UA" sz="2800" b="1" i="1" kern="0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4" name="TextBox 3"/>
          <p:cNvSpPr txBox="1"/>
          <p:nvPr/>
        </p:nvSpPr>
        <p:spPr>
          <a:xfrm>
            <a:off x="71438" y="188913"/>
            <a:ext cx="8893175" cy="13843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Однією зі складових операційних систем є файлова система.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</a:rPr>
              <a:t>Файли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</a:rPr>
              <a:t>папки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 та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</a:rPr>
              <a:t>ярлики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 — це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</a:rPr>
              <a:t>об'єкти файлової системи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170497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3927475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513" y="3938588"/>
            <a:ext cx="2212975" cy="221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disk, harddrive, storage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3852863"/>
            <a:ext cx="2497137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0013" y="1743075"/>
            <a:ext cx="7594600" cy="18161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800" b="1" i="1" kern="0" dirty="0">
                <a:solidFill>
                  <a:srgbClr val="FFFF00"/>
                </a:solidFill>
                <a:latin typeface="+mn-lt"/>
              </a:rPr>
              <a:t>Файлова система 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— це частина операційної системи, що забезпечує управління файлами і папками на носіях даних.</a:t>
            </a:r>
          </a:p>
        </p:txBody>
      </p:sp>
      <p:pic>
        <p:nvPicPr>
          <p:cNvPr id="10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7732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5" name="Shape 166"/>
          <p:cNvSpPr>
            <a:spLocks noChangeArrowheads="1"/>
          </p:cNvSpPr>
          <p:nvPr/>
        </p:nvSpPr>
        <p:spPr bwMode="auto">
          <a:xfrm>
            <a:off x="230188" y="1535113"/>
            <a:ext cx="2165350" cy="17954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1535113"/>
            <a:ext cx="16224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300" y="4489450"/>
            <a:ext cx="225742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1417638"/>
            <a:ext cx="13033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5900" y="260350"/>
            <a:ext cx="8748713" cy="95408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Clr>
                <a:srgbClr val="002060"/>
              </a:buClr>
              <a:buSzPct val="87000"/>
              <a:defRPr/>
            </a:pPr>
            <a:r>
              <a:rPr lang="uk-UA" sz="2800" b="1" i="1">
                <a:solidFill>
                  <a:srgbClr val="FFFF00"/>
                </a:solidFill>
                <a:latin typeface="Verdana" pitchFamily="34" charset="0"/>
                <a:sym typeface="Cambria" pitchFamily="18" charset="0"/>
              </a:rPr>
              <a:t>Файл</a:t>
            </a:r>
            <a:r>
              <a:rPr lang="uk-UA" sz="2800" b="1" i="1">
                <a:solidFill>
                  <a:srgbClr val="FFFFFF"/>
                </a:solidFill>
                <a:latin typeface="Verdana" pitchFamily="34" charset="0"/>
                <a:sym typeface="Cambria" pitchFamily="18" charset="0"/>
              </a:rPr>
              <a:t> – набір даних, що зберігається в пам'яті комп'ютера та має ім'я.</a:t>
            </a:r>
          </a:p>
        </p:txBody>
      </p:sp>
      <p:pic>
        <p:nvPicPr>
          <p:cNvPr id="10" name="Picture 2" descr="Результат пошуку зображень за запитом &quot;Хром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1409700"/>
            <a:ext cx="187325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164"/>
          <p:cNvSpPr txBox="1"/>
          <p:nvPr/>
        </p:nvSpPr>
        <p:spPr>
          <a:xfrm>
            <a:off x="5530850" y="3435350"/>
            <a:ext cx="3433763" cy="708025"/>
          </a:xfrm>
          <a:prstGeom prst="wedgeRectCallout">
            <a:avLst>
              <a:gd name="adj1" fmla="val -5337"/>
              <a:gd name="adj2" fmla="val 9752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91425" tIns="45700" rIns="91425" bIns="45700"/>
          <a:lstStyle/>
          <a:p>
            <a:pPr algn="ctr">
              <a:buClr>
                <a:srgbClr val="C00000"/>
              </a:buClr>
              <a:buSzPct val="25000"/>
              <a:buFont typeface="Cambria" pitchFamily="18" charset="0"/>
              <a:buNone/>
              <a:defRPr/>
            </a:pPr>
            <a:r>
              <a:rPr lang="en-US" sz="4000" b="1">
                <a:solidFill>
                  <a:srgbClr val="FFFFFF"/>
                </a:solidFill>
                <a:latin typeface="Cambria" pitchFamily="18" charset="0"/>
                <a:sym typeface="Cambria" pitchFamily="18" charset="0"/>
              </a:rPr>
              <a:t>Весна.</a:t>
            </a:r>
            <a:r>
              <a:rPr lang="en-US" sz="4000" b="1">
                <a:solidFill>
                  <a:srgbClr val="FFFF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bmp</a:t>
            </a:r>
          </a:p>
        </p:txBody>
      </p:sp>
      <p:pic>
        <p:nvPicPr>
          <p:cNvPr id="12" name="Picture 2" descr="document, extension, file, jp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771650"/>
            <a:ext cx="10636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9" descr="Похожее 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265613"/>
            <a:ext cx="233997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4" name="TextBox 3"/>
          <p:cNvSpPr txBox="1"/>
          <p:nvPr/>
        </p:nvSpPr>
        <p:spPr>
          <a:xfrm>
            <a:off x="4992688" y="898525"/>
            <a:ext cx="4165600" cy="5264150"/>
          </a:xfrm>
          <a:prstGeom prst="wedgeRectCallout">
            <a:avLst>
              <a:gd name="adj1" fmla="val -74489"/>
              <a:gd name="adj2" fmla="val -37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Для зручності роботи з файлами їх відображають за допомогою значків. Такі значки ще називають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</a:rPr>
              <a:t>піктограмами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. За їх виглядом можна визначити або навіть здогадатись, якого типу дані містять файл.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-21006" y="130547"/>
          <a:ext cx="4968552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5000" y="2133600"/>
            <a:ext cx="720725" cy="71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5000" y="2997200"/>
            <a:ext cx="720725" cy="71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2125" y="3716338"/>
            <a:ext cx="863600" cy="86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4975" y="5435600"/>
            <a:ext cx="727075" cy="72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2125" y="4600575"/>
            <a:ext cx="719138" cy="71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4" name="TextBox 3"/>
          <p:cNvSpPr txBox="1"/>
          <p:nvPr/>
        </p:nvSpPr>
        <p:spPr>
          <a:xfrm>
            <a:off x="71438" y="203200"/>
            <a:ext cx="8964612" cy="18161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Кожний файл має ім’я, що складається із двох частин: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</a:rPr>
              <a:t>назви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</a:rPr>
              <a:t>розширення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. Назва і розширення імені </a:t>
            </a:r>
            <a:r>
              <a:rPr lang="uk-UA" sz="2800" b="1" i="1" kern="0" dirty="0" err="1">
                <a:solidFill>
                  <a:srgbClr val="FFFFFF"/>
                </a:solidFill>
                <a:latin typeface="+mn-lt"/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 відокремлюються крапкою.</a:t>
            </a:r>
          </a:p>
        </p:txBody>
      </p:sp>
      <p:graphicFrame>
        <p:nvGraphicFramePr>
          <p:cNvPr id="5" name="Group 127"/>
          <p:cNvGraphicFramePr>
            <a:graphicFrameLocks noGrp="1"/>
          </p:cNvGraphicFramePr>
          <p:nvPr/>
        </p:nvGraphicFramePr>
        <p:xfrm>
          <a:off x="2192338" y="5643563"/>
          <a:ext cx="6196012" cy="731837"/>
        </p:xfrm>
        <a:graphic>
          <a:graphicData uri="http://schemas.openxmlformats.org/drawingml/2006/table">
            <a:tbl>
              <a:tblPr/>
              <a:tblGrid>
                <a:gridCol w="3603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uk-UA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Повідомлення</a:t>
                      </a:r>
                    </a:p>
                  </a:txBody>
                  <a:tcPr marL="54005" marR="0" marT="46679" marB="46679" horzOverflow="overflow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ru-RU" sz="3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679" marB="46679" horzOverflow="overflow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docx</a:t>
                      </a:r>
                      <a:endParaRPr kumimoji="0" lang="ru-RU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679" marB="46679" horzOverflow="overflow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5313363"/>
            <a:ext cx="1392238" cy="139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22400" y="2446338"/>
            <a:ext cx="7721600" cy="224631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800" b="1" i="1" kern="0" dirty="0">
                <a:solidFill>
                  <a:srgbClr val="FFFF00"/>
                </a:solidFill>
                <a:latin typeface="+mn-lt"/>
              </a:rPr>
              <a:t>Ім'я </a:t>
            </a:r>
            <a:r>
              <a:rPr lang="uk-UA" sz="2800" b="1" i="1" kern="0" dirty="0" err="1">
                <a:solidFill>
                  <a:srgbClr val="FFFF00"/>
                </a:solidFill>
                <a:latin typeface="+mn-lt"/>
              </a:rPr>
              <a:t>файла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— це набір символів, що може містити літери українського, англійського та інших алфавітів, цифри й інші символи (до 256), за </a:t>
            </a:r>
            <a:r>
              <a:rPr lang="uk-UA" sz="2800" b="1" i="1" kern="0" dirty="0" err="1">
                <a:solidFill>
                  <a:srgbClr val="FFFFFF"/>
                </a:solidFill>
                <a:latin typeface="+mn-lt"/>
              </a:rPr>
              <a:t>вийнятком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: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</a:rPr>
              <a:t>\ /: *? ”&lt; &gt; |</a:t>
            </a:r>
          </a:p>
        </p:txBody>
      </p:sp>
      <p:pic>
        <p:nvPicPr>
          <p:cNvPr id="10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9591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4" name="TextBox 3"/>
          <p:cNvSpPr txBox="1"/>
          <p:nvPr/>
        </p:nvSpPr>
        <p:spPr>
          <a:xfrm>
            <a:off x="1403350" y="285750"/>
            <a:ext cx="7632700" cy="138588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8BBC00"/>
              </a:buClr>
              <a:defRPr/>
            </a:pPr>
            <a:r>
              <a:rPr lang="uk-UA" altLang="uk-UA" sz="2800" b="1" i="1" dirty="0">
                <a:solidFill>
                  <a:srgbClr val="FFFF00"/>
                </a:solidFill>
              </a:rPr>
              <a:t>Папки </a:t>
            </a:r>
            <a:r>
              <a:rPr lang="uk-UA" altLang="uk-UA" sz="2800" b="1" i="1" dirty="0">
                <a:solidFill>
                  <a:srgbClr val="FFFFFF"/>
                </a:solidFill>
              </a:rPr>
              <a:t>створюють для того, щ</a:t>
            </a:r>
            <a:r>
              <a:rPr lang="uk-UA" altLang="uk-UA" sz="2800" b="1" i="1" dirty="0">
                <a:solidFill>
                  <a:srgbClr val="FFFFFF"/>
                </a:solidFill>
                <a:latin typeface="+mn-lt"/>
              </a:rPr>
              <a:t>об об'єднати групу файлів за якоюсь певною ознакою.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7287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344488" y="1843088"/>
            <a:ext cx="2232025" cy="122396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i="1" dirty="0">
                <a:solidFill>
                  <a:srgbClr val="002060"/>
                </a:solidFill>
                <a:latin typeface="Verdana"/>
              </a:rPr>
              <a:t>Папки, як і файли, іменують.</a:t>
            </a:r>
            <a:endParaRPr lang="ru-RU" dirty="0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2843213" y="1844675"/>
            <a:ext cx="3024187" cy="12239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i="1" dirty="0">
                <a:solidFill>
                  <a:srgbClr val="002060"/>
                </a:solidFill>
                <a:latin typeface="Verdana"/>
              </a:rPr>
              <a:t>В одній папці можуть міститися кілька або багато файлів.</a:t>
            </a:r>
            <a:endParaRPr lang="ru-RU" dirty="0"/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6011863" y="1844675"/>
            <a:ext cx="3024187" cy="12239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i="1" dirty="0">
                <a:solidFill>
                  <a:srgbClr val="002060"/>
                </a:solidFill>
                <a:latin typeface="Verdana"/>
              </a:rPr>
              <a:t>Папки можуть мати один документ, або бути порожніми.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344488" y="3206750"/>
            <a:ext cx="2498725" cy="14414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i="1" dirty="0">
                <a:solidFill>
                  <a:srgbClr val="002060"/>
                </a:solidFill>
                <a:latin typeface="Verdana"/>
              </a:rPr>
              <a:t>Для папки, як і для файлу можна змінювати ім'я.</a:t>
            </a:r>
            <a:endParaRPr lang="ru-RU" dirty="0"/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2987675" y="3221038"/>
            <a:ext cx="2447925" cy="122396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i="1" dirty="0">
                <a:solidFill>
                  <a:srgbClr val="002060"/>
                </a:solidFill>
                <a:latin typeface="Verdana"/>
              </a:rPr>
              <a:t>Папки можна переміщувати.</a:t>
            </a:r>
            <a:endParaRPr lang="ru-RU" dirty="0"/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5651500" y="3249613"/>
            <a:ext cx="3384550" cy="122396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i="1" dirty="0">
                <a:solidFill>
                  <a:srgbClr val="002060"/>
                </a:solidFill>
                <a:latin typeface="Verdana"/>
              </a:rPr>
              <a:t>Папку, розташовану всередині іншої папки, називають </a:t>
            </a:r>
            <a:r>
              <a:rPr lang="uk-UA" b="1" i="1" u="sng" dirty="0">
                <a:solidFill>
                  <a:srgbClr val="002060"/>
                </a:solidFill>
                <a:latin typeface="Verdana"/>
              </a:rPr>
              <a:t>вкладеною папкою</a:t>
            </a:r>
            <a:r>
              <a:rPr lang="ru-RU" dirty="0"/>
              <a:t>.</a:t>
            </a:r>
            <a:endParaRPr lang="uk-UA" b="1" i="1" dirty="0">
              <a:solidFill>
                <a:srgbClr val="002060"/>
              </a:solidFill>
              <a:latin typeface="Verdana"/>
            </a:endParaRPr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179388" y="4776788"/>
            <a:ext cx="3168650" cy="145732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i="1" dirty="0">
                <a:solidFill>
                  <a:srgbClr val="002060"/>
                </a:solidFill>
                <a:latin typeface="Verdana"/>
              </a:rPr>
              <a:t>В одній папці не може зберігатися два файли з однаковими іменами</a:t>
            </a:r>
            <a:r>
              <a:rPr lang="ru-RU" dirty="0">
                <a:solidFill>
                  <a:srgbClr val="002060"/>
                </a:solidFill>
              </a:rPr>
              <a:t>.</a:t>
            </a:r>
            <a:endParaRPr lang="uk-UA" b="1" i="1" dirty="0">
              <a:solidFill>
                <a:srgbClr val="002060"/>
              </a:solidFill>
              <a:latin typeface="Verdana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4597400"/>
            <a:ext cx="16954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535488"/>
            <a:ext cx="1697038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Округлений прямокутник 7"/>
          <p:cNvSpPr/>
          <p:nvPr/>
        </p:nvSpPr>
        <p:spPr>
          <a:xfrm>
            <a:off x="3663950" y="6376988"/>
            <a:ext cx="1868488" cy="447675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sz="3200" b="1" i="1" kern="0" dirty="0">
                <a:solidFill>
                  <a:srgbClr val="FFFFFF"/>
                </a:solidFill>
                <a:latin typeface="Verdana"/>
              </a:rPr>
              <a:t>5 клас</a:t>
            </a:r>
          </a:p>
        </p:txBody>
      </p:sp>
      <p:sp>
        <p:nvSpPr>
          <p:cNvPr id="26" name="Округлений прямокутник 8"/>
          <p:cNvSpPr/>
          <p:nvPr/>
        </p:nvSpPr>
        <p:spPr>
          <a:xfrm>
            <a:off x="6515100" y="6376988"/>
            <a:ext cx="1868488" cy="447675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sz="3200" b="1" i="1" kern="0" dirty="0">
                <a:solidFill>
                  <a:srgbClr val="FFFFFF"/>
                </a:solidFill>
                <a:latin typeface="Verdana"/>
              </a:rPr>
              <a:t>5 клас</a:t>
            </a:r>
          </a:p>
        </p:txBody>
      </p:sp>
      <p:sp>
        <p:nvSpPr>
          <p:cNvPr id="27" name="Знак заборони 9"/>
          <p:cNvSpPr/>
          <p:nvPr/>
        </p:nvSpPr>
        <p:spPr>
          <a:xfrm>
            <a:off x="6334125" y="4556125"/>
            <a:ext cx="2049463" cy="1820863"/>
          </a:xfrm>
          <a:prstGeom prst="noSmoking">
            <a:avLst/>
          </a:prstGeom>
          <a:solidFill>
            <a:srgbClr val="FF0000">
              <a:alpha val="75000"/>
            </a:srgbClr>
          </a:solidFill>
          <a:ln w="12700" cap="flat" cmpd="sng" algn="ctr">
            <a:solidFill>
              <a:srgbClr val="35C9C2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uk-UA" kern="0">
              <a:solidFill>
                <a:srgbClr val="19426B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4" name="TextBox 3"/>
          <p:cNvSpPr txBox="1"/>
          <p:nvPr/>
        </p:nvSpPr>
        <p:spPr>
          <a:xfrm>
            <a:off x="112713" y="242888"/>
            <a:ext cx="8851900" cy="13843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Особливим об’єктом файлової системи є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</a:rPr>
              <a:t>ярлик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: на значку </a:t>
            </a:r>
            <a:r>
              <a:rPr lang="uk-UA" sz="2800" b="1" i="1" kern="0" dirty="0" err="1">
                <a:solidFill>
                  <a:srgbClr val="FFFFFF"/>
                </a:solidFill>
                <a:latin typeface="+mn-lt"/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 в лівому нижньому куті зображена стрілка.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350" y="1906588"/>
            <a:ext cx="7561263" cy="13843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800" b="1" i="1" kern="0" dirty="0">
                <a:solidFill>
                  <a:srgbClr val="FFFF00"/>
                </a:solidFill>
                <a:latin typeface="+mn-lt"/>
              </a:rPr>
              <a:t>Ярлик 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— посилання на певний об’єкт операційної системи, що міститься на одному з носіїв даних.</a:t>
            </a:r>
          </a:p>
        </p:txBody>
      </p:sp>
      <p:pic>
        <p:nvPicPr>
          <p:cNvPr id="6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9891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" y="3500438"/>
            <a:ext cx="3833813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663" y="3500438"/>
            <a:ext cx="4111625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17500" y="5805488"/>
            <a:ext cx="8442325" cy="95408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При видаленні ярлика,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</a:rPr>
              <a:t>об’єкт не видаляється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4" name="TextBox 3"/>
          <p:cNvSpPr txBox="1"/>
          <p:nvPr/>
        </p:nvSpPr>
        <p:spPr>
          <a:xfrm>
            <a:off x="71438" y="109538"/>
            <a:ext cx="9072562" cy="224631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Щоб мати можливість указати, на якому носії зберігаються потрібні файли і папки,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</a:rPr>
              <a:t>дискам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 також надають певні позначення.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</a:rPr>
              <a:t>Імена дисків 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позначаються великими латинськими літерами з двокрапкою: А:, В:, </a:t>
            </a:r>
            <a:r>
              <a:rPr lang="en-US" sz="2800" b="1" i="1" kern="0" dirty="0">
                <a:solidFill>
                  <a:srgbClr val="FFFFFF"/>
                </a:solidFill>
                <a:latin typeface="+mn-lt"/>
              </a:rPr>
              <a:t>C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:, </a:t>
            </a:r>
            <a:r>
              <a:rPr lang="en-US" sz="2800" b="1" i="1" kern="0" dirty="0">
                <a:solidFill>
                  <a:srgbClr val="FFFFFF"/>
                </a:solidFill>
                <a:latin typeface="+mn-lt"/>
              </a:rPr>
              <a:t>D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:, </a:t>
            </a:r>
            <a:r>
              <a:rPr lang="en-US" sz="2800" b="1" i="1" kern="0" dirty="0">
                <a:solidFill>
                  <a:srgbClr val="FFFFFF"/>
                </a:solidFill>
                <a:latin typeface="+mn-lt"/>
              </a:rPr>
              <a:t>E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:,</a:t>
            </a:r>
            <a:r>
              <a:rPr lang="en-US" sz="2800" b="1" i="1" kern="0" dirty="0">
                <a:solidFill>
                  <a:srgbClr val="FFFFFF"/>
                </a:solidFill>
                <a:latin typeface="+mn-lt"/>
              </a:rPr>
              <a:t> F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:</a:t>
            </a:r>
            <a:r>
              <a:rPr lang="en-US" sz="2800" b="1" i="1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і т. 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863" t="38229" r="5587" b="27765"/>
          <a:stretch/>
        </p:blipFill>
        <p:spPr>
          <a:xfrm>
            <a:off x="71438" y="2492375"/>
            <a:ext cx="7275512" cy="266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438" y="5391150"/>
            <a:ext cx="9072562" cy="95408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Диск, на якому, як правило, встановлюють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</a:rPr>
              <a:t>операційну систему</a:t>
            </a:r>
            <a:r>
              <a:rPr lang="uk-UA" sz="2800" b="1" i="1" kern="0" dirty="0">
                <a:solidFill>
                  <a:srgbClr val="FFFFFF"/>
                </a:solidFill>
                <a:latin typeface="+mn-lt"/>
              </a:rPr>
              <a:t>, позначають іменем </a:t>
            </a:r>
            <a:r>
              <a:rPr lang="uk-UA" sz="2800" b="1" i="1" kern="0" dirty="0">
                <a:solidFill>
                  <a:srgbClr val="FFFF00"/>
                </a:solidFill>
                <a:latin typeface="+mn-lt"/>
              </a:rPr>
              <a:t>С:</a:t>
            </a:r>
            <a:endParaRPr lang="uk-UA" sz="2800" b="1" i="1" kern="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8" name="Picture 2" descr="http://tihoniuc.ru/wp-content/uploads/2011/03/1.%D0%94%D0%B8%D1%81%D0%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2781300"/>
            <a:ext cx="193833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>
                <a:latin typeface="Verdana" panose="020B0604030504040204" pitchFamily="34" charset="0"/>
              </a:rPr>
              <a:t>Розгадайте ребус</a:t>
            </a:r>
            <a:endParaRPr lang="ru-RU" altLang="uk-UA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pic>
        <p:nvPicPr>
          <p:cNvPr id="20484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497888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213" y="5418138"/>
            <a:ext cx="6180137" cy="102235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Файл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0"/>
            <a:ext cx="8229600" cy="792163"/>
          </a:xfrm>
        </p:spPr>
        <p:txBody>
          <a:bodyPr/>
          <a:lstStyle/>
          <a:p>
            <a:pPr eaLnBrk="1" hangingPunct="1"/>
            <a:r>
              <a:rPr lang="uk-UA" altLang="uk-UA" b="1" u="sng"/>
              <a:t>Вправи для зняття зорової втоми</a:t>
            </a:r>
            <a:endParaRPr lang="ru-RU" altLang="uk-UA" b="1" u="sng"/>
          </a:p>
        </p:txBody>
      </p:sp>
      <p:pic>
        <p:nvPicPr>
          <p:cNvPr id="23555" name="Picture 4" descr="Похожее изображение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1" t="72513" r="3748" b="9415"/>
          <a:stretch>
            <a:fillRect/>
          </a:stretch>
        </p:blipFill>
        <p:spPr bwMode="auto">
          <a:xfrm>
            <a:off x="5148263" y="5229225"/>
            <a:ext cx="33845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Похожее изображение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14665" r="58749" b="67262"/>
          <a:stretch>
            <a:fillRect/>
          </a:stretch>
        </p:blipFill>
        <p:spPr bwMode="auto">
          <a:xfrm>
            <a:off x="755650" y="1052513"/>
            <a:ext cx="30241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WordArt 6"/>
          <p:cNvSpPr>
            <a:spLocks noChangeArrowheads="1" noChangeShapeType="1" noTextEdit="1"/>
          </p:cNvSpPr>
          <p:nvPr/>
        </p:nvSpPr>
        <p:spPr bwMode="auto">
          <a:xfrm>
            <a:off x="179388" y="692150"/>
            <a:ext cx="4410075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Bookman Old Style" panose="02050604050505020204" pitchFamily="18" charset="0"/>
              </a:rPr>
              <a:t>1. Крепко закрийте очі на 5 секунд.</a:t>
            </a:r>
            <a:endParaRPr lang="uk-UA" sz="24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558" name="WordArt 8"/>
          <p:cNvSpPr>
            <a:spLocks noChangeArrowheads="1" noChangeShapeType="1" noTextEdit="1"/>
          </p:cNvSpPr>
          <p:nvPr/>
        </p:nvSpPr>
        <p:spPr bwMode="auto">
          <a:xfrm>
            <a:off x="179388" y="2349500"/>
            <a:ext cx="45370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Bookman Old Style" panose="02050604050505020204" pitchFamily="18" charset="0"/>
              </a:rPr>
              <a:t>3. Поводили очима вліво, вправо, вгору, вниз - 3 рази.</a:t>
            </a:r>
            <a:endParaRPr lang="uk-UA" sz="24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F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3559" name="Picture 9" descr="Похожее изображение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54" r="53761" b="36504"/>
          <a:stretch>
            <a:fillRect/>
          </a:stretch>
        </p:blipFill>
        <p:spPr bwMode="auto">
          <a:xfrm>
            <a:off x="684213" y="2924175"/>
            <a:ext cx="32400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WordArt 10"/>
          <p:cNvSpPr>
            <a:spLocks noChangeArrowheads="1" noChangeShapeType="1" noTextEdit="1"/>
          </p:cNvSpPr>
          <p:nvPr/>
        </p:nvSpPr>
        <p:spPr bwMode="auto">
          <a:xfrm>
            <a:off x="179388" y="4365625"/>
            <a:ext cx="41052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Bookman Old Style" panose="02050604050505020204" pitchFamily="18" charset="0"/>
              </a:rPr>
              <a:t>5. Закрийте очі. Темнота 3 секунди.</a:t>
            </a:r>
            <a:endParaRPr lang="uk-UA" sz="24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F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3561" name="Picture 11" descr="Похожее изображение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68922" r="60016" b="7539"/>
          <a:stretch>
            <a:fillRect/>
          </a:stretch>
        </p:blipFill>
        <p:spPr bwMode="auto">
          <a:xfrm>
            <a:off x="755650" y="4941888"/>
            <a:ext cx="288131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WordArt 12"/>
          <p:cNvSpPr>
            <a:spLocks noChangeArrowheads="1" noChangeShapeType="1" noTextEdit="1"/>
          </p:cNvSpPr>
          <p:nvPr/>
        </p:nvSpPr>
        <p:spPr bwMode="auto">
          <a:xfrm>
            <a:off x="4733925" y="1052513"/>
            <a:ext cx="4410075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Bookman Old Style" panose="02050604050505020204" pitchFamily="18" charset="0"/>
              </a:rPr>
              <a:t>2. Швидко моргаємо 30 секунд.</a:t>
            </a:r>
            <a:endParaRPr lang="uk-UA" sz="24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F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3563" name="Picture 13" descr="Похожее изображение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2" t="12830" b="65428"/>
          <a:stretch>
            <a:fillRect/>
          </a:stretch>
        </p:blipFill>
        <p:spPr bwMode="auto">
          <a:xfrm>
            <a:off x="5292725" y="1412875"/>
            <a:ext cx="33115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4" descr="Похожее изображение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1" t="41754" b="34708"/>
          <a:stretch>
            <a:fillRect/>
          </a:stretch>
        </p:blipFill>
        <p:spPr bwMode="auto">
          <a:xfrm>
            <a:off x="5148263" y="3573463"/>
            <a:ext cx="3384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WordArt 15"/>
          <p:cNvSpPr>
            <a:spLocks noChangeArrowheads="1" noChangeShapeType="1" noTextEdit="1"/>
          </p:cNvSpPr>
          <p:nvPr/>
        </p:nvSpPr>
        <p:spPr bwMode="auto">
          <a:xfrm>
            <a:off x="4572000" y="2781300"/>
            <a:ext cx="44100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Bookman Old Style" panose="02050604050505020204" pitchFamily="18" charset="0"/>
              </a:rPr>
              <a:t>4. Обертаємо очі за годинниковою стрілкою</a:t>
            </a:r>
          </a:p>
          <a:p>
            <a:pPr algn="ctr"/>
            <a:r>
              <a:rPr lang="ru-RU" sz="2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Bookman Old Style" panose="02050604050505020204" pitchFamily="18" charset="0"/>
              </a:rPr>
              <a:t>і проти годинникової стрілки.</a:t>
            </a:r>
            <a:endParaRPr lang="uk-UA" sz="24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566" name="WordArt 16"/>
          <p:cNvSpPr>
            <a:spLocks noChangeArrowheads="1" noChangeShapeType="1" noTextEdit="1"/>
          </p:cNvSpPr>
          <p:nvPr/>
        </p:nvSpPr>
        <p:spPr bwMode="auto">
          <a:xfrm>
            <a:off x="4500563" y="4868863"/>
            <a:ext cx="2376487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Bookman Old Style" panose="02050604050505020204" pitchFamily="18" charset="0"/>
              </a:rPr>
              <a:t>6. Відкрили очі.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6165850"/>
            <a:ext cx="83883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800" b="1"/>
              <a:t>Не забувайте берегти своє здоров’я!</a:t>
            </a:r>
            <a:endParaRPr lang="ru-RU" altLang="uk-UA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647700"/>
          </a:xfrm>
        </p:spPr>
        <p:txBody>
          <a:bodyPr/>
          <a:lstStyle/>
          <a:p>
            <a:pPr eaLnBrk="1" hangingPunct="1"/>
            <a:r>
              <a:rPr lang="uk-UA" altLang="uk-UA" sz="3200"/>
              <a:t>Перевірка домашнього завдання</a:t>
            </a:r>
            <a:endParaRPr lang="ru-RU" altLang="uk-UA" sz="32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9532" r="1923" b="6244"/>
          <a:stretch>
            <a:fillRect/>
          </a:stretch>
        </p:blipFill>
        <p:spPr bwMode="auto">
          <a:xfrm>
            <a:off x="611188" y="908050"/>
            <a:ext cx="7704137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5580063" y="1989138"/>
            <a:ext cx="12954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</a:rPr>
              <a:t>введення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5292725" y="2708275"/>
            <a:ext cx="12954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</a:rPr>
              <a:t>процесора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5651500" y="2997200"/>
            <a:ext cx="12255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</a:rPr>
              <a:t>пам'яті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6227763" y="3716338"/>
            <a:ext cx="12954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</a:rPr>
              <a:t>виведення</a:t>
            </a: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5867400" y="4437063"/>
            <a:ext cx="18732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</a:rPr>
              <a:t>опрацювання</a:t>
            </a: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5003800" y="4797425"/>
            <a:ext cx="18732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</a:rPr>
              <a:t>зберігання</a:t>
            </a: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3348038" y="5157788"/>
            <a:ext cx="12255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</a:rPr>
              <a:t>пам'яті</a:t>
            </a:r>
          </a:p>
        </p:txBody>
      </p:sp>
      <p:sp>
        <p:nvSpPr>
          <p:cNvPr id="6156" name="WordArt 12"/>
          <p:cNvSpPr>
            <a:spLocks noChangeArrowheads="1" noChangeShapeType="1" noTextEdit="1"/>
          </p:cNvSpPr>
          <p:nvPr/>
        </p:nvSpPr>
        <p:spPr bwMode="auto">
          <a:xfrm>
            <a:off x="1835150" y="5516563"/>
            <a:ext cx="12255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</a:rPr>
              <a:t>оптичний</a:t>
            </a:r>
          </a:p>
        </p:txBody>
      </p:sp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1187450" y="5876925"/>
            <a:ext cx="33845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</a:rPr>
              <a:t>системним блоком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92162"/>
          </a:xfrm>
        </p:spPr>
        <p:txBody>
          <a:bodyPr/>
          <a:lstStyle/>
          <a:p>
            <a:pPr eaLnBrk="1" hangingPunct="1"/>
            <a:r>
              <a:rPr lang="uk-UA" altLang="uk-UA" sz="3200"/>
              <a:t>Розгадати ребуси</a:t>
            </a:r>
            <a:endParaRPr lang="ru-RU" altLang="uk-UA" sz="32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30298" r="11543" b="22783"/>
          <a:stretch>
            <a:fillRect/>
          </a:stretch>
        </p:blipFill>
        <p:spPr bwMode="auto">
          <a:xfrm>
            <a:off x="468313" y="1125538"/>
            <a:ext cx="8207375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5364163" y="2565400"/>
            <a:ext cx="2162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Bookman Old Style" panose="02050604050505020204" pitchFamily="18" charset="0"/>
              </a:rPr>
              <a:t>Пам'ять</a:t>
            </a: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5364163" y="5300663"/>
            <a:ext cx="2162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Bookman Old Style" panose="02050604050505020204" pitchFamily="18" charset="0"/>
              </a:rPr>
              <a:t>Процесор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1975"/>
          </a:xfrm>
        </p:spPr>
        <p:txBody>
          <a:bodyPr/>
          <a:lstStyle/>
          <a:p>
            <a:pPr eaLnBrk="1" hangingPunct="1"/>
            <a:r>
              <a:rPr lang="uk-UA" altLang="uk-UA" sz="3200"/>
              <a:t>Вставити пропущені слова</a:t>
            </a:r>
            <a:r>
              <a:rPr lang="ru-RU" altLang="uk-UA" sz="400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642938"/>
            <a:ext cx="7848600" cy="914400"/>
          </a:xfrm>
        </p:spPr>
        <p:txBody>
          <a:bodyPr/>
          <a:lstStyle/>
          <a:p>
            <a:pPr eaLnBrk="1" hangingPunct="1"/>
            <a:r>
              <a:rPr lang="uk-UA" altLang="uk-UA" sz="2400" b="1" u="sng"/>
              <a:t>Слова для довідки:</a:t>
            </a:r>
            <a:r>
              <a:rPr lang="uk-UA" altLang="uk-UA" sz="2400"/>
              <a:t> значки, корзину, пуск, мій комп</a:t>
            </a:r>
            <a:r>
              <a:rPr lang="ru-RU" altLang="uk-UA" sz="2400"/>
              <a:t>’</a:t>
            </a:r>
            <a:r>
              <a:rPr lang="uk-UA" altLang="uk-UA" sz="2400"/>
              <a:t>ютер, робочим столом, ярлики.</a:t>
            </a:r>
            <a:r>
              <a:rPr lang="ru-RU" altLang="uk-UA" sz="2400"/>
              <a:t>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9" t="10434" r="36578" b="16522"/>
          <a:stretch>
            <a:fillRect/>
          </a:stretch>
        </p:blipFill>
        <p:spPr bwMode="auto">
          <a:xfrm>
            <a:off x="2411413" y="1443038"/>
            <a:ext cx="4537075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Картинки по запросу комп'ю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357813"/>
            <a:ext cx="163671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0"/>
            <a:ext cx="1693862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2492896"/>
            <a:ext cx="172819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робочим столом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3212976"/>
            <a:ext cx="1296144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3212976"/>
            <a:ext cx="1296144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ярлики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4293096"/>
            <a:ext cx="172819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комп</a:t>
            </a: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ютер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00626" y="5018968"/>
            <a:ext cx="1296144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корзину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6109130"/>
            <a:ext cx="1296144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19090" r="1923" b="23155"/>
          <a:stretch>
            <a:fillRect/>
          </a:stretch>
        </p:blipFill>
        <p:spPr bwMode="auto">
          <a:xfrm>
            <a:off x="2555875" y="3562350"/>
            <a:ext cx="65881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t="17105" r="51947" b="28889"/>
          <a:stretch>
            <a:fillRect/>
          </a:stretch>
        </p:blipFill>
        <p:spPr bwMode="auto">
          <a:xfrm>
            <a:off x="0" y="0"/>
            <a:ext cx="34559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2987675" y="4076700"/>
            <a:ext cx="1008063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</a:rPr>
              <a:t>миша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2843213" y="4365625"/>
            <a:ext cx="12954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</a:rPr>
              <a:t>сканер</a:t>
            </a: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2700338" y="4652963"/>
            <a:ext cx="15843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</a:rPr>
              <a:t>клавіатура</a:t>
            </a: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2843213" y="5661025"/>
            <a:ext cx="12954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</a:rPr>
              <a:t>монітор</a:t>
            </a:r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2833688" y="5988050"/>
            <a:ext cx="12954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</a:rPr>
              <a:t>принтер</a:t>
            </a: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7451725" y="4076700"/>
            <a:ext cx="7207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</a:rPr>
              <a:t>блок</a:t>
            </a:r>
          </a:p>
        </p:txBody>
      </p:sp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7380288" y="5661025"/>
            <a:ext cx="12954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</a:rPr>
              <a:t>пам'ять</a:t>
            </a:r>
          </a:p>
        </p:txBody>
      </p:sp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7380288" y="5981700"/>
            <a:ext cx="1008062" cy="184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</a:rPr>
              <a:t>флеш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uk-UA" altLang="uk-UA" sz="3200"/>
              <a:t>Відтворення і коригування опорних знань</a:t>
            </a:r>
            <a:endParaRPr lang="ru-RU" altLang="uk-UA" sz="32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4824412" cy="1397000"/>
          </a:xfrm>
        </p:spPr>
        <p:txBody>
          <a:bodyPr/>
          <a:lstStyle/>
          <a:p>
            <a:pPr eaLnBrk="1" hangingPunct="1"/>
            <a:r>
              <a:rPr lang="uk-UA" altLang="uk-UA" sz="2400"/>
              <a:t>Знайди і назви зашифровані назви пристроїв</a:t>
            </a:r>
            <a:endParaRPr lang="ru-RU" altLang="uk-UA" sz="240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t="21033" r="44923" b="30968"/>
          <a:stretch>
            <a:fillRect/>
          </a:stretch>
        </p:blipFill>
        <p:spPr bwMode="auto">
          <a:xfrm>
            <a:off x="5148263" y="981075"/>
            <a:ext cx="3708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23850" y="3500438"/>
            <a:ext cx="47529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uk-UA" altLang="uk-UA" sz="2400"/>
              <a:t>Розшифруйте анаграми</a:t>
            </a:r>
            <a:endParaRPr lang="ru-RU" altLang="uk-UA" sz="240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7"/>
          <a:stretch>
            <a:fillRect/>
          </a:stretch>
        </p:blipFill>
        <p:spPr bwMode="auto">
          <a:xfrm>
            <a:off x="539750" y="4941888"/>
            <a:ext cx="7345363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Картинки по запросу операційна сист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565400"/>
            <a:ext cx="467995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WordArt 7"/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7920037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Bookman Old Style" panose="02050604050505020204" pitchFamily="18" charset="0"/>
              </a:rPr>
              <a:t>Операційна система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Bookman Old Style" panose="02050604050505020204" pitchFamily="18" charset="0"/>
              </a:rPr>
              <a:t>та її інтерфейс </a:t>
            </a:r>
            <a:endParaRPr lang="uk-UA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FF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2722562"/>
          </a:xfrm>
        </p:spPr>
        <p:txBody>
          <a:bodyPr/>
          <a:lstStyle/>
          <a:p>
            <a:pPr eaLnBrk="1" hangingPunct="1"/>
            <a:r>
              <a:rPr lang="uk-UA" altLang="uk-UA" sz="3600" b="1" u="sng"/>
              <a:t>Операційна система </a:t>
            </a:r>
            <a:r>
              <a:rPr lang="uk-UA" altLang="uk-UA" sz="3600"/>
              <a:t>– це набір програм, які призначені для забезпечення взаємодії всіх пристроїв комп'ютера і виконанням користувачем різних дій.</a:t>
            </a:r>
            <a:endParaRPr lang="ru-RU" altLang="uk-UA" sz="360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57200" y="5589588"/>
            <a:ext cx="8229600" cy="536575"/>
          </a:xfrm>
        </p:spPr>
        <p:txBody>
          <a:bodyPr/>
          <a:lstStyle/>
          <a:p>
            <a:pPr eaLnBrk="1" hangingPunct="1"/>
            <a:endParaRPr lang="uk-UA" altLang="uk-UA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4" b="18472"/>
          <a:stretch>
            <a:fillRect/>
          </a:stretch>
        </p:blipFill>
        <p:spPr bwMode="auto">
          <a:xfrm>
            <a:off x="827088" y="4124325"/>
            <a:ext cx="1512887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143250" y="5778500"/>
            <a:ext cx="2376488" cy="100806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tx1"/>
                </a:solidFill>
              </a:rPr>
              <a:t>Операційна </a:t>
            </a:r>
          </a:p>
          <a:p>
            <a:pPr algn="ctr">
              <a:defRPr/>
            </a:pPr>
            <a:r>
              <a:rPr lang="uk-UA" sz="2000" b="1" dirty="0">
                <a:solidFill>
                  <a:schemeClr val="tx1"/>
                </a:solidFill>
              </a:rPr>
              <a:t>система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50" y="3068638"/>
            <a:ext cx="2376488" cy="100806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tx1"/>
                </a:solidFill>
              </a:rPr>
              <a:t>Прикладні програми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788" y="4403725"/>
            <a:ext cx="2374900" cy="10080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tx1"/>
                </a:solidFill>
              </a:rPr>
              <a:t>Пристрої 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319588" y="4221163"/>
            <a:ext cx="0" cy="14398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519738" y="5503863"/>
            <a:ext cx="1212850" cy="5492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196" idx="0"/>
          </p:cNvCxnSpPr>
          <p:nvPr/>
        </p:nvCxnSpPr>
        <p:spPr>
          <a:xfrm flipH="1">
            <a:off x="1584325" y="3573463"/>
            <a:ext cx="1403350" cy="5508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584325" y="5503863"/>
            <a:ext cx="1403350" cy="5492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altLang="uk-UA" sz="3200" b="1" i="1">
                <a:solidFill>
                  <a:srgbClr val="FFFF00"/>
                </a:solidFill>
              </a:rPr>
              <a:t>Операційна система </a:t>
            </a:r>
            <a:r>
              <a:rPr lang="uk-UA" altLang="uk-UA" sz="3200" i="1"/>
              <a:t>складається з таких основних компонентів:</a:t>
            </a:r>
            <a:endParaRPr lang="ru-RU" altLang="uk-UA" sz="3200" i="1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0"/>
          <a:stretch>
            <a:fillRect/>
          </a:stretch>
        </p:blipFill>
        <p:spPr bwMode="auto">
          <a:xfrm>
            <a:off x="0" y="1989138"/>
            <a:ext cx="9220200" cy="358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569325" cy="1143000"/>
          </a:xfrm>
          <a:solidFill>
            <a:srgbClr val="92D050"/>
          </a:solidFill>
          <a:ln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altLang="uk-UA" b="1" i="1">
                <a:solidFill>
                  <a:schemeClr val="tx1"/>
                </a:solidFill>
              </a:rPr>
              <a:t>Основні функції </a:t>
            </a:r>
            <a:r>
              <a:rPr lang="uk-UA" altLang="uk-UA" b="1" i="1">
                <a:solidFill>
                  <a:srgbClr val="FFFF00"/>
                </a:solidFill>
              </a:rPr>
              <a:t>операційної системи:</a:t>
            </a:r>
            <a:endParaRPr lang="ru-RU" altLang="uk-UA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" t="25397" r="7745" b="3969"/>
          <a:stretch>
            <a:fillRect/>
          </a:stretch>
        </p:blipFill>
        <p:spPr bwMode="auto">
          <a:xfrm>
            <a:off x="0" y="2133600"/>
            <a:ext cx="9066213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4" name="TextBox 3"/>
          <p:cNvSpPr txBox="1"/>
          <p:nvPr/>
        </p:nvSpPr>
        <p:spPr>
          <a:xfrm>
            <a:off x="103188" y="279400"/>
            <a:ext cx="8821737" cy="107632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indent="457189" algn="just">
              <a:defRPr/>
            </a:pPr>
            <a:r>
              <a:rPr lang="uk-UA" sz="3200" b="1" kern="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На персональних комп’ютерах використовують такі </a:t>
            </a:r>
            <a:r>
              <a:rPr lang="uk-UA" sz="3200" b="1" kern="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операційні системи:</a:t>
            </a:r>
            <a:r>
              <a:rPr lang="en-US" sz="3200" b="1" kern="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endParaRPr lang="uk-UA" sz="3200" b="1" kern="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88" y="1577975"/>
            <a:ext cx="2917825" cy="5238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kern="0" dirty="0">
                <a:solidFill>
                  <a:srgbClr val="FFFFFF"/>
                </a:solidFill>
                <a:latin typeface="+mn-lt"/>
              </a:rPr>
              <a:t>Windows</a:t>
            </a:r>
            <a:endParaRPr lang="uk-UA" sz="2800" b="1" i="1" kern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2138" y="1577975"/>
            <a:ext cx="2879725" cy="5238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kern="0" dirty="0">
                <a:solidFill>
                  <a:srgbClr val="FFFFFF"/>
                </a:solidFill>
                <a:latin typeface="+mn-lt"/>
              </a:rPr>
              <a:t>Linux</a:t>
            </a:r>
            <a:endParaRPr lang="uk-UA" sz="2800" b="1" i="1" kern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888" y="1577975"/>
            <a:ext cx="2840037" cy="5238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kern="0" dirty="0" err="1">
                <a:solidFill>
                  <a:srgbClr val="FFFFFF"/>
                </a:solidFill>
                <a:latin typeface="+mn-lt"/>
              </a:rPr>
              <a:t>MacOS</a:t>
            </a:r>
            <a:endParaRPr lang="uk-UA" sz="2800" b="1" i="1" kern="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8" name="Picture 4" descr="http://www.avs-info.ru/wp-content/uploads/2014/05/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992563"/>
            <a:ext cx="2576513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monwindowsphone.com/images/news/images/201507/fullsize/Windows-10-build-10166_mryks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273550"/>
            <a:ext cx="2722562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infoportalrf.ru/wp-content/uploads/2015/12/6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259013"/>
            <a:ext cx="1757363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s://upload.wikimedia.org/wikipedia/en/c/c0/Leopard_Deskt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2238"/>
            <a:ext cx="316865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s://upload.wikimedia.org/wikipedia/en/thumb/b/b9/MacOS_original_logo.svg/150px-MacOS_original_logo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101850"/>
            <a:ext cx="18573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1.bp.blogspot.com/-5ehuAYz-nUo/U3mpfk-XEOI/AAAAAAAAACI/MmN6hflvFUk/s1600/Linux-3_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25"/>
          <a:stretch>
            <a:fillRect/>
          </a:stretch>
        </p:blipFill>
        <p:spPr bwMode="auto">
          <a:xfrm>
            <a:off x="3922713" y="2276475"/>
            <a:ext cx="12985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562</Words>
  <Application>Microsoft Office PowerPoint</Application>
  <PresentationFormat>Экран (4:3)</PresentationFormat>
  <Paragraphs>92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Bookman Old Style</vt:lpstr>
      <vt:lpstr>Cambria</vt:lpstr>
      <vt:lpstr>Libre Baskerville</vt:lpstr>
      <vt:lpstr>Times New Roman</vt:lpstr>
      <vt:lpstr>Verdana</vt:lpstr>
      <vt:lpstr>Оформление по умолчанию</vt:lpstr>
      <vt:lpstr>Презентация PowerPoint</vt:lpstr>
      <vt:lpstr>Перевірка домашнього завдання</vt:lpstr>
      <vt:lpstr>Презентация PowerPoint</vt:lpstr>
      <vt:lpstr>Відтворення і коригування опорних знань</vt:lpstr>
      <vt:lpstr>Презентация PowerPoint</vt:lpstr>
      <vt:lpstr>Операційна система – це набір програм, які призначені для забезпечення взаємодії всіх пристроїв комп'ютера і виконанням користувачем різних дій.</vt:lpstr>
      <vt:lpstr>Операційна система складається з таких основних компонентів:</vt:lpstr>
      <vt:lpstr>Основні функції операційної системи: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Розгадайте ребус</vt:lpstr>
      <vt:lpstr>Презентация PowerPoint</vt:lpstr>
      <vt:lpstr>Розгадати ребуси</vt:lpstr>
      <vt:lpstr>Вставити пропущені слова 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 Office</dc:creator>
  <cp:lastModifiedBy>Анна Промоскаль</cp:lastModifiedBy>
  <cp:revision>21</cp:revision>
  <dcterms:created xsi:type="dcterms:W3CDTF">2017-10-04T06:20:01Z</dcterms:created>
  <dcterms:modified xsi:type="dcterms:W3CDTF">2021-04-24T16:17:37Z</dcterms:modified>
</cp:coreProperties>
</file>