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7" r:id="rId15"/>
    <p:sldId id="269" r:id="rId16"/>
    <p:sldId id="270"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00FF"/>
    <a:srgbClr val="0000CC"/>
    <a:srgbClr val="99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4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853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560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1482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88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480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8527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4460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036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39142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523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096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29.07.2021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29.07.2021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29.07.2021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29.07.2021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29.07.2021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3C6BD-57D5-45A6-B025-DBFC2C819250}" type="datetimeFigureOut">
              <a:rPr lang="ru-RU" smtClean="0">
                <a:solidFill>
                  <a:prstClr val="black">
                    <a:tint val="75000"/>
                  </a:prstClr>
                </a:solidFill>
              </a:rPr>
              <a:pPr/>
              <a:t>29.07.2021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BEF9B-F45A-42FB-A9F9-A107BE75A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938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683568" y="404664"/>
            <a:ext cx="7772400" cy="2304256"/>
          </a:xfrm>
        </p:spPr>
        <p:txBody>
          <a:bodyPr>
            <a:normAutofit fontScale="90000"/>
          </a:bodyPr>
          <a:lstStyle/>
          <a:p>
            <a:r>
              <a:rPr lang="uk-UA" b="1" dirty="0" smtClean="0">
                <a:solidFill>
                  <a:srgbClr val="FF0000"/>
                </a:solidFill>
                <a:latin typeface="Bad Script" panose="02000000000000000000" pitchFamily="2" charset="0"/>
                <a:cs typeface="Times New Roman" panose="02020603050405020304" pitchFamily="18" charset="0"/>
              </a:rPr>
              <a:t>Рівень 2</a:t>
            </a:r>
            <a:br>
              <a:rPr lang="uk-UA" b="1" dirty="0" smtClean="0">
                <a:solidFill>
                  <a:srgbClr val="FF0000"/>
                </a:solidFill>
                <a:latin typeface="Bad Script" panose="02000000000000000000" pitchFamily="2" charset="0"/>
                <a:cs typeface="Times New Roman" panose="02020603050405020304" pitchFamily="18" charset="0"/>
              </a:rPr>
            </a:br>
            <a:r>
              <a:rPr lang="uk-UA" b="1" dirty="0" smtClean="0">
                <a:solidFill>
                  <a:srgbClr val="FF0000"/>
                </a:solidFill>
                <a:latin typeface="Bad Script" panose="02000000000000000000" pitchFamily="2" charset="0"/>
                <a:cs typeface="Times New Roman" panose="02020603050405020304" pitchFamily="18" charset="0"/>
              </a:rPr>
              <a:t>Раунд 2</a:t>
            </a:r>
            <a:br>
              <a:rPr lang="uk-UA" b="1" dirty="0" smtClean="0">
                <a:solidFill>
                  <a:srgbClr val="FF0000"/>
                </a:solidFill>
                <a:latin typeface="Bad Script" panose="02000000000000000000" pitchFamily="2" charset="0"/>
                <a:cs typeface="Times New Roman" panose="02020603050405020304" pitchFamily="18" charset="0"/>
              </a:rPr>
            </a:br>
            <a:r>
              <a:rPr lang="uk-UA" sz="6000" b="1" dirty="0" smtClean="0">
                <a:solidFill>
                  <a:srgbClr val="0000CC"/>
                </a:solidFill>
                <a:latin typeface="Bad Script" panose="02000000000000000000" pitchFamily="2" charset="0"/>
                <a:cs typeface="Times New Roman" panose="02020603050405020304" pitchFamily="18" charset="0"/>
              </a:rPr>
              <a:t>Розвиток різних видів пам’яті</a:t>
            </a:r>
            <a:endParaRPr lang="uk-UA" sz="6000" b="1" dirty="0">
              <a:solidFill>
                <a:srgbClr val="0000CC"/>
              </a:solidFill>
              <a:latin typeface="Bad Script" panose="02000000000000000000" pitchFamily="2" charset="0"/>
              <a:cs typeface="Times New Roman" panose="02020603050405020304" pitchFamily="18" charset="0"/>
            </a:endParaRPr>
          </a:p>
        </p:txBody>
      </p:sp>
      <p:sp>
        <p:nvSpPr>
          <p:cNvPr id="3" name="Подзаголовок 2"/>
          <p:cNvSpPr>
            <a:spLocks noGrp="1"/>
          </p:cNvSpPr>
          <p:nvPr>
            <p:ph type="subTitle" idx="1"/>
          </p:nvPr>
        </p:nvSpPr>
        <p:spPr>
          <a:xfrm>
            <a:off x="2915816" y="3717032"/>
            <a:ext cx="6120680" cy="2808312"/>
          </a:xfrm>
        </p:spPr>
        <p:txBody>
          <a:bodyPr>
            <a:normAutofit/>
          </a:bodyPr>
          <a:lstStyle/>
          <a:p>
            <a:r>
              <a:rPr lang="uk-UA" sz="4000" dirty="0" smtClean="0">
                <a:solidFill>
                  <a:schemeClr val="tx1"/>
                </a:solidFill>
                <a:latin typeface="Bad Script" panose="02000000000000000000" pitchFamily="2" charset="0"/>
              </a:rPr>
              <a:t>Якщо втрачаєш інтерес до всього, то втрачаєш і пам’ять</a:t>
            </a:r>
          </a:p>
          <a:p>
            <a:pPr algn="r"/>
            <a:r>
              <a:rPr lang="vi-VN" sz="2800" dirty="0">
                <a:solidFill>
                  <a:schemeClr val="tx1"/>
                </a:solidFill>
                <a:latin typeface="Times New Roman" panose="02020603050405020304" pitchFamily="18" charset="0"/>
                <a:cs typeface="Times New Roman" panose="02020603050405020304" pitchFamily="18" charset="0"/>
              </a:rPr>
              <a:t>Йо́ганн Во́льфґанґ фон </a:t>
            </a:r>
            <a:r>
              <a:rPr lang="vi-VN" sz="2800" dirty="0" smtClean="0">
                <a:solidFill>
                  <a:schemeClr val="tx1"/>
                </a:solidFill>
                <a:latin typeface="Times New Roman" panose="02020603050405020304" pitchFamily="18" charset="0"/>
                <a:cs typeface="Times New Roman" panose="02020603050405020304" pitchFamily="18" charset="0"/>
              </a:rPr>
              <a:t>Ґете</a:t>
            </a:r>
            <a:r>
              <a:rPr lang="uk-UA" sz="2800" dirty="0" smtClean="0">
                <a:solidFill>
                  <a:schemeClr val="tx1"/>
                </a:solidFill>
                <a:latin typeface="Times New Roman" panose="02020603050405020304" pitchFamily="18" charset="0"/>
                <a:cs typeface="Times New Roman" panose="02020603050405020304" pitchFamily="18" charset="0"/>
              </a:rPr>
              <a:t>, поет та мислитель</a:t>
            </a:r>
            <a:endParaRPr lang="uk-UA" sz="28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4984"/>
            <a:ext cx="2609468" cy="337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05019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116632"/>
            <a:ext cx="8229600" cy="1656184"/>
          </a:xfrm>
        </p:spPr>
        <p:txBody>
          <a:bodyPr>
            <a:noAutofit/>
          </a:bodyPr>
          <a:lstStyle/>
          <a:p>
            <a:r>
              <a:rPr lang="uk-UA" sz="2800" b="1" dirty="0" smtClean="0">
                <a:solidFill>
                  <a:srgbClr val="FFCCCC"/>
                </a:solidFill>
                <a:latin typeface="Times New Roman" panose="02020603050405020304" pitchFamily="18" charset="0"/>
                <a:cs typeface="Times New Roman" panose="02020603050405020304" pitchFamily="18" charset="0"/>
              </a:rPr>
              <a:t>У тебе вийшло! Твоя броня майже міцна! Але це ще не кінець! Ти обов’язково помилишся  в наступному завданні!</a:t>
            </a:r>
            <a:br>
              <a:rPr lang="uk-UA" sz="2800" b="1" dirty="0" smtClean="0">
                <a:solidFill>
                  <a:srgbClr val="FFCCCC"/>
                </a:solidFill>
                <a:latin typeface="Times New Roman" panose="02020603050405020304" pitchFamily="18" charset="0"/>
                <a:cs typeface="Times New Roman" panose="02020603050405020304" pitchFamily="18" charset="0"/>
              </a:rPr>
            </a:br>
            <a:r>
              <a:rPr lang="uk-UA" sz="2800" b="1" dirty="0" smtClean="0">
                <a:solidFill>
                  <a:srgbClr val="FFCCCC"/>
                </a:solidFill>
                <a:latin typeface="Times New Roman" panose="02020603050405020304" pitchFamily="18" charset="0"/>
                <a:cs typeface="Times New Roman" panose="02020603050405020304" pitchFamily="18" charset="0"/>
              </a:rPr>
              <a:t>І я знищу твою реальність! І вже почав!</a:t>
            </a:r>
            <a:endParaRPr lang="uk-UA" sz="2800" b="1"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endParaRPr lang="uk-UA" dirty="0"/>
          </a:p>
        </p:txBody>
      </p:sp>
      <p:pic>
        <p:nvPicPr>
          <p:cNvPr id="10243" name="Picture 3" descr="F:\Онлайн курс ХНЕУ\thanos-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11" y="2132856"/>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31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994122"/>
          </a:xfrm>
        </p:spPr>
        <p:txBody>
          <a:bodyPr>
            <a:noAutofit/>
          </a:bodyPr>
          <a:lstStyle/>
          <a:p>
            <a:r>
              <a:rPr lang="uk-UA" sz="2800" b="1" dirty="0" smtClean="0">
                <a:latin typeface="Times New Roman" panose="02020603050405020304" pitchFamily="18" charset="0"/>
                <a:cs typeface="Times New Roman" panose="02020603050405020304" pitchFamily="18" charset="0"/>
              </a:rPr>
              <a:t>Ти маєш завадити спотворити реальність! Переходь до завдання! </a:t>
            </a:r>
            <a:endParaRPr lang="uk-UA" sz="2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124744"/>
            <a:ext cx="8229600" cy="5544616"/>
          </a:xfrm>
        </p:spPr>
        <p:txBody>
          <a:bodyPr>
            <a:normAutofit fontScale="92500" lnSpcReduction="20000"/>
          </a:bodyPr>
          <a:lstStyle/>
          <a:p>
            <a:pPr marL="0" indent="0" algn="ctr">
              <a:buNone/>
            </a:pPr>
            <a:r>
              <a:rPr lang="uk-UA" sz="3000" dirty="0" smtClean="0">
                <a:latin typeface="Times New Roman" panose="02020603050405020304" pitchFamily="18" charset="0"/>
                <a:cs typeface="Times New Roman" panose="02020603050405020304" pitchFamily="18" charset="0"/>
              </a:rPr>
              <a:t>Злодії руйнують нашу Землю! Тобі треба зібрати </a:t>
            </a:r>
            <a:r>
              <a:rPr lang="uk-UA" sz="3000" dirty="0" err="1" smtClean="0">
                <a:latin typeface="Times New Roman" panose="02020603050405020304" pitchFamily="18" charset="0"/>
                <a:cs typeface="Times New Roman" panose="02020603050405020304" pitchFamily="18" charset="0"/>
              </a:rPr>
              <a:t>пазл</a:t>
            </a:r>
            <a:r>
              <a:rPr lang="uk-UA" sz="3000" dirty="0" smtClean="0">
                <a:latin typeface="Times New Roman" panose="02020603050405020304" pitchFamily="18" charset="0"/>
                <a:cs typeface="Times New Roman" panose="02020603050405020304" pitchFamily="18" charset="0"/>
              </a:rPr>
              <a:t> так, щоб утворилося цілісне зображення! Запам’ятай його! </a:t>
            </a:r>
            <a:r>
              <a:rPr lang="uk-UA" sz="3000" dirty="0" smtClean="0">
                <a:solidFill>
                  <a:srgbClr val="FF0000"/>
                </a:solidFill>
                <a:latin typeface="Times New Roman" panose="02020603050405020304" pitchFamily="18" charset="0"/>
                <a:cs typeface="Times New Roman" panose="02020603050405020304" pitchFamily="18" charset="0"/>
              </a:rPr>
              <a:t>За це завдання ти отримаєш 2 деталі до броні рятівника!  </a:t>
            </a:r>
          </a:p>
          <a:p>
            <a:pPr marL="0" indent="0" algn="ctr">
              <a:buNone/>
            </a:pPr>
            <a:endParaRPr lang="uk-UA" dirty="0">
              <a:latin typeface="Times New Roman" panose="02020603050405020304" pitchFamily="18" charset="0"/>
              <a:cs typeface="Times New Roman" panose="02020603050405020304" pitchFamily="18" charset="0"/>
            </a:endParaRPr>
          </a:p>
          <a:p>
            <a:pPr marL="0" indent="0" algn="ctr">
              <a:buNone/>
            </a:pPr>
            <a:endParaRPr lang="uk-UA" dirty="0" smtClean="0">
              <a:latin typeface="Times New Roman" panose="02020603050405020304" pitchFamily="18" charset="0"/>
              <a:cs typeface="Times New Roman" panose="02020603050405020304" pitchFamily="18" charset="0"/>
            </a:endParaRPr>
          </a:p>
          <a:p>
            <a:pPr marL="0" indent="0" algn="ctr">
              <a:buNone/>
            </a:pPr>
            <a:endParaRPr lang="uk-UA" dirty="0">
              <a:latin typeface="Times New Roman" panose="02020603050405020304" pitchFamily="18" charset="0"/>
              <a:cs typeface="Times New Roman" panose="02020603050405020304" pitchFamily="18" charset="0"/>
            </a:endParaRPr>
          </a:p>
          <a:p>
            <a:pPr marL="0" indent="0" algn="ctr">
              <a:buNone/>
            </a:pPr>
            <a:endParaRPr lang="uk-UA" dirty="0" smtClean="0">
              <a:latin typeface="Times New Roman" panose="02020603050405020304" pitchFamily="18" charset="0"/>
              <a:cs typeface="Times New Roman" panose="02020603050405020304" pitchFamily="18" charset="0"/>
            </a:endParaRPr>
          </a:p>
          <a:p>
            <a:pPr marL="0" indent="0" algn="ctr">
              <a:buNone/>
            </a:pPr>
            <a:endParaRPr lang="uk-UA" dirty="0">
              <a:latin typeface="Times New Roman" panose="02020603050405020304" pitchFamily="18" charset="0"/>
              <a:cs typeface="Times New Roman" panose="02020603050405020304" pitchFamily="18" charset="0"/>
            </a:endParaRPr>
          </a:p>
          <a:p>
            <a:pPr marL="0" indent="0" algn="ctr">
              <a:buNone/>
            </a:pPr>
            <a:endParaRPr lang="uk-UA" dirty="0" smtClean="0">
              <a:solidFill>
                <a:srgbClr val="FF0000"/>
              </a:solidFill>
              <a:latin typeface="Times New Roman" panose="02020603050405020304" pitchFamily="18" charset="0"/>
              <a:cs typeface="Times New Roman" panose="02020603050405020304" pitchFamily="18" charset="0"/>
            </a:endParaRPr>
          </a:p>
          <a:p>
            <a:pPr marL="0" indent="0" algn="ctr">
              <a:buNone/>
            </a:pPr>
            <a:r>
              <a:rPr lang="uk-UA" dirty="0" smtClean="0">
                <a:solidFill>
                  <a:srgbClr val="FF0000"/>
                </a:solidFill>
                <a:latin typeface="Times New Roman" panose="02020603050405020304" pitchFamily="18" charset="0"/>
                <a:cs typeface="Times New Roman" panose="02020603050405020304" pitchFamily="18" charset="0"/>
              </a:rPr>
              <a:t>Переходь за посиланням та рятуй планету</a:t>
            </a:r>
          </a:p>
          <a:p>
            <a:pPr marL="0" indent="0" algn="ctr">
              <a:buNone/>
            </a:pPr>
            <a:r>
              <a:rPr lang="en-US" dirty="0">
                <a:latin typeface="Times New Roman" panose="02020603050405020304" pitchFamily="18" charset="0"/>
                <a:cs typeface="Times New Roman" panose="02020603050405020304" pitchFamily="18" charset="0"/>
              </a:rPr>
              <a:t>https://online-puzzle.ru/online_puzzle_planeta_zemlya_</a:t>
            </a:r>
            <a:endParaRPr lang="uk-UA" dirty="0" smtClean="0">
              <a:latin typeface="Times New Roman" panose="02020603050405020304" pitchFamily="18" charset="0"/>
              <a:cs typeface="Times New Roman" panose="02020603050405020304" pitchFamily="18" charset="0"/>
            </a:endParaRPr>
          </a:p>
          <a:p>
            <a:pPr marL="0" indent="0" algn="ctr">
              <a:buNone/>
            </a:pPr>
            <a:endParaRPr lang="uk-UA" dirty="0" smtClean="0">
              <a:latin typeface="Times New Roman" panose="02020603050405020304" pitchFamily="18" charset="0"/>
              <a:cs typeface="Times New Roman" panose="02020603050405020304" pitchFamily="18" charset="0"/>
            </a:endParaRPr>
          </a:p>
          <a:p>
            <a:pPr marL="0" indent="0">
              <a:buNone/>
            </a:pPr>
            <a:endParaRPr lang="uk-UA" dirty="0"/>
          </a:p>
        </p:txBody>
      </p:sp>
      <p:pic>
        <p:nvPicPr>
          <p:cNvPr id="112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235" t="22223" r="21874" b="19583"/>
          <a:stretch/>
        </p:blipFill>
        <p:spPr bwMode="auto">
          <a:xfrm>
            <a:off x="2123728" y="2564904"/>
            <a:ext cx="471180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0895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116632"/>
            <a:ext cx="8229600" cy="2376264"/>
          </a:xfrm>
        </p:spPr>
        <p:txBody>
          <a:bodyPr>
            <a:noAutofit/>
          </a:bodyPr>
          <a:lstStyle/>
          <a:p>
            <a:r>
              <a:rPr lang="uk-UA" sz="2800" b="1" dirty="0" smtClean="0">
                <a:solidFill>
                  <a:srgbClr val="FFCCCC"/>
                </a:solidFill>
                <a:latin typeface="Times New Roman" panose="02020603050405020304" pitchFamily="18" charset="0"/>
                <a:cs typeface="Times New Roman" panose="02020603050405020304" pitchFamily="18" charset="0"/>
              </a:rPr>
              <a:t>Наступне завдання для тебе буде ще важчим!</a:t>
            </a:r>
            <a:br>
              <a:rPr lang="uk-UA" sz="2800" b="1" dirty="0" smtClean="0">
                <a:solidFill>
                  <a:srgbClr val="FFCCCC"/>
                </a:solidFill>
                <a:latin typeface="Times New Roman" panose="02020603050405020304" pitchFamily="18" charset="0"/>
                <a:cs typeface="Times New Roman" panose="02020603050405020304" pitchFamily="18" charset="0"/>
              </a:rPr>
            </a:br>
            <a:r>
              <a:rPr lang="uk-UA" sz="2800" b="1" dirty="0" smtClean="0">
                <a:solidFill>
                  <a:srgbClr val="FFCCCC"/>
                </a:solidFill>
                <a:latin typeface="Times New Roman" panose="02020603050405020304" pitchFamily="18" charset="0"/>
                <a:cs typeface="Times New Roman" panose="02020603050405020304" pitchFamily="18" charset="0"/>
              </a:rPr>
              <a:t>Тобі треба запам’ятати кожне </a:t>
            </a:r>
            <a:r>
              <a:rPr lang="uk-UA" sz="2800" b="1" dirty="0" smtClean="0">
                <a:solidFill>
                  <a:srgbClr val="FFCCCC"/>
                </a:solidFill>
                <a:latin typeface="Times New Roman" panose="02020603050405020304" pitchFamily="18" charset="0"/>
                <a:cs typeface="Times New Roman" panose="02020603050405020304" pitchFamily="18" charset="0"/>
              </a:rPr>
              <a:t>зображення </a:t>
            </a:r>
            <a:r>
              <a:rPr lang="uk-UA" sz="2800" b="1" dirty="0" smtClean="0">
                <a:solidFill>
                  <a:srgbClr val="FFCCCC"/>
                </a:solidFill>
                <a:latin typeface="Times New Roman" panose="02020603050405020304" pitchFamily="18" charset="0"/>
                <a:cs typeface="Times New Roman" panose="02020603050405020304" pitchFamily="18" charset="0"/>
              </a:rPr>
              <a:t>та число, яке </a:t>
            </a:r>
            <a:r>
              <a:rPr lang="uk-UA" sz="2800" b="1" dirty="0" smtClean="0">
                <a:solidFill>
                  <a:srgbClr val="FFCCCC"/>
                </a:solidFill>
                <a:latin typeface="Times New Roman" panose="02020603050405020304" pitchFamily="18" charset="0"/>
                <a:cs typeface="Times New Roman" panose="02020603050405020304" pitchFamily="18" charset="0"/>
              </a:rPr>
              <a:t>із ним пов’язане</a:t>
            </a:r>
            <a:r>
              <a:rPr lang="uk-UA" sz="2800" b="1" dirty="0" smtClean="0">
                <a:solidFill>
                  <a:srgbClr val="FFCCCC"/>
                </a:solidFill>
                <a:latin typeface="Times New Roman" panose="02020603050405020304" pitchFamily="18" charset="0"/>
                <a:cs typeface="Times New Roman" panose="02020603050405020304" pitchFamily="18" charset="0"/>
              </a:rPr>
              <a:t>. </a:t>
            </a:r>
            <a:r>
              <a:rPr lang="uk-UA" sz="2800" b="1" dirty="0" smtClean="0">
                <a:solidFill>
                  <a:srgbClr val="FFCCCC"/>
                </a:solidFill>
                <a:latin typeface="Times New Roman" panose="02020603050405020304" pitchFamily="18" charset="0"/>
                <a:cs typeface="Times New Roman" panose="02020603050405020304" pitchFamily="18" charset="0"/>
              </a:rPr>
              <a:t>На друкованому аркуші тобі слід буде записати число на кожному зображенні! </a:t>
            </a:r>
            <a:r>
              <a:rPr lang="uk-UA" sz="2800" b="1" dirty="0" smtClean="0">
                <a:solidFill>
                  <a:srgbClr val="FFCCCC"/>
                </a:solidFill>
                <a:latin typeface="Times New Roman" panose="02020603050405020304" pitchFamily="18" charset="0"/>
                <a:cs typeface="Times New Roman" panose="02020603050405020304" pitchFamily="18" charset="0"/>
              </a:rPr>
              <a:t>Після натискання зображення зникнуть! </a:t>
            </a:r>
            <a:endParaRPr lang="uk-UA" sz="2800" b="1" dirty="0">
              <a:solidFill>
                <a:srgbClr val="FFCCCC"/>
              </a:solidFill>
              <a:latin typeface="Times New Roman" panose="02020603050405020304" pitchFamily="18" charset="0"/>
              <a:cs typeface="Times New Roman" panose="02020603050405020304" pitchFamily="18" charset="0"/>
            </a:endParaRPr>
          </a:p>
        </p:txBody>
      </p:sp>
      <p:pic>
        <p:nvPicPr>
          <p:cNvPr id="10243" name="Picture 3" descr="F:\Онлайн курс ХНЕУ\thanos-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11" y="2571750"/>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5119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247010"/>
            <a:ext cx="2633254" cy="253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285" y="0"/>
            <a:ext cx="3230724" cy="215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871"/>
            <a:ext cx="3151619" cy="257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537" t="21744" r="8271" b="14327"/>
          <a:stretch/>
        </p:blipFill>
        <p:spPr bwMode="auto">
          <a:xfrm>
            <a:off x="179512" y="4271418"/>
            <a:ext cx="3182123" cy="237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863" y="4542751"/>
            <a:ext cx="22002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8" y="1772816"/>
            <a:ext cx="3096344" cy="232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21224" t="5784" r="16621" b="7546"/>
          <a:stretch/>
        </p:blipFill>
        <p:spPr bwMode="auto">
          <a:xfrm>
            <a:off x="6258644" y="2060848"/>
            <a:ext cx="2408365" cy="251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25853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2292"/>
                                        </p:tgtEl>
                                      </p:cBhvr>
                                    </p:animEffect>
                                    <p:set>
                                      <p:cBhvr>
                                        <p:cTn id="11" dur="1" fill="hold">
                                          <p:stCondLst>
                                            <p:cond delay="499"/>
                                          </p:stCondLst>
                                        </p:cTn>
                                        <p:tgtEl>
                                          <p:spTgt spid="1229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29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nodeType="clickEffect">
                                  <p:stCondLst>
                                    <p:cond delay="0"/>
                                  </p:stCondLst>
                                  <p:childTnLst>
                                    <p:animEffect transition="out" filter="wheel(1)">
                                      <p:cBhvr>
                                        <p:cTn id="19" dur="2000"/>
                                        <p:tgtEl>
                                          <p:spTgt spid="12296"/>
                                        </p:tgtEl>
                                      </p:cBhvr>
                                    </p:animEffect>
                                    <p:set>
                                      <p:cBhvr>
                                        <p:cTn id="20" dur="1" fill="hold">
                                          <p:stCondLst>
                                            <p:cond delay="1999"/>
                                          </p:stCondLst>
                                        </p:cTn>
                                        <p:tgtEl>
                                          <p:spTgt spid="1229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fade">
                                      <p:cBhvr>
                                        <p:cTn id="25" dur="500"/>
                                        <p:tgtEl>
                                          <p:spTgt spid="12291"/>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nodeType="clickEffect">
                                  <p:stCondLst>
                                    <p:cond delay="0"/>
                                  </p:stCondLst>
                                  <p:childTnLst>
                                    <p:animEffect transition="out" filter="wipe(down)">
                                      <p:cBhvr>
                                        <p:cTn id="29" dur="180" accel="50000">
                                          <p:stCondLst>
                                            <p:cond delay="1820"/>
                                          </p:stCondLst>
                                        </p:cTn>
                                        <p:tgtEl>
                                          <p:spTgt spid="12291"/>
                                        </p:tgtEl>
                                      </p:cBhvr>
                                    </p:animEffect>
                                    <p:anim calcmode="lin" valueType="num">
                                      <p:cBhvr>
                                        <p:cTn id="30" dur="1822" tmFilter="0,0; 0.14,0.31; 0.43,0.73; 0.71,0.91; 1.0,1.0">
                                          <p:stCondLst>
                                            <p:cond delay="0"/>
                                          </p:stCondLst>
                                        </p:cTn>
                                        <p:tgtEl>
                                          <p:spTgt spid="12291"/>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12291"/>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1229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1229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1229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1229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12291"/>
                                        </p:tgtEl>
                                        <p:attrNameLst>
                                          <p:attrName>ppt_y</p:attrName>
                                        </p:attrNameLst>
                                      </p:cBhvr>
                                      <p:tavLst>
                                        <p:tav tm="0">
                                          <p:val>
                                            <p:strVal val="ppt_y"/>
                                          </p:val>
                                        </p:tav>
                                        <p:tav tm="100000">
                                          <p:val>
                                            <p:strVal val="ppt_y+ppt_h"/>
                                          </p:val>
                                        </p:tav>
                                      </p:tavLst>
                                    </p:anim>
                                    <p:animScale>
                                      <p:cBhvr>
                                        <p:cTn id="37" dur="26">
                                          <p:stCondLst>
                                            <p:cond delay="620"/>
                                          </p:stCondLst>
                                        </p:cTn>
                                        <p:tgtEl>
                                          <p:spTgt spid="12291"/>
                                        </p:tgtEl>
                                      </p:cBhvr>
                                      <p:to x="100000" y="60000"/>
                                    </p:animScale>
                                    <p:animScale>
                                      <p:cBhvr>
                                        <p:cTn id="38" dur="166" decel="50000">
                                          <p:stCondLst>
                                            <p:cond delay="646"/>
                                          </p:stCondLst>
                                        </p:cTn>
                                        <p:tgtEl>
                                          <p:spTgt spid="12291"/>
                                        </p:tgtEl>
                                      </p:cBhvr>
                                      <p:to x="100000" y="100000"/>
                                    </p:animScale>
                                    <p:animScale>
                                      <p:cBhvr>
                                        <p:cTn id="39" dur="26">
                                          <p:stCondLst>
                                            <p:cond delay="1312"/>
                                          </p:stCondLst>
                                        </p:cTn>
                                        <p:tgtEl>
                                          <p:spTgt spid="12291"/>
                                        </p:tgtEl>
                                      </p:cBhvr>
                                      <p:to x="100000" y="80000"/>
                                    </p:animScale>
                                    <p:animScale>
                                      <p:cBhvr>
                                        <p:cTn id="40" dur="166" decel="50000">
                                          <p:stCondLst>
                                            <p:cond delay="1338"/>
                                          </p:stCondLst>
                                        </p:cTn>
                                        <p:tgtEl>
                                          <p:spTgt spid="12291"/>
                                        </p:tgtEl>
                                      </p:cBhvr>
                                      <p:to x="100000" y="100000"/>
                                    </p:animScale>
                                    <p:animScale>
                                      <p:cBhvr>
                                        <p:cTn id="41" dur="26">
                                          <p:stCondLst>
                                            <p:cond delay="1642"/>
                                          </p:stCondLst>
                                        </p:cTn>
                                        <p:tgtEl>
                                          <p:spTgt spid="12291"/>
                                        </p:tgtEl>
                                      </p:cBhvr>
                                      <p:to x="100000" y="90000"/>
                                    </p:animScale>
                                    <p:animScale>
                                      <p:cBhvr>
                                        <p:cTn id="42" dur="166" decel="50000">
                                          <p:stCondLst>
                                            <p:cond delay="1668"/>
                                          </p:stCondLst>
                                        </p:cTn>
                                        <p:tgtEl>
                                          <p:spTgt spid="12291"/>
                                        </p:tgtEl>
                                      </p:cBhvr>
                                      <p:to x="100000" y="100000"/>
                                    </p:animScale>
                                    <p:animScale>
                                      <p:cBhvr>
                                        <p:cTn id="43" dur="26">
                                          <p:stCondLst>
                                            <p:cond delay="1808"/>
                                          </p:stCondLst>
                                        </p:cTn>
                                        <p:tgtEl>
                                          <p:spTgt spid="12291"/>
                                        </p:tgtEl>
                                      </p:cBhvr>
                                      <p:to x="100000" y="95000"/>
                                    </p:animScale>
                                    <p:animScale>
                                      <p:cBhvr>
                                        <p:cTn id="44" dur="166" decel="50000">
                                          <p:stCondLst>
                                            <p:cond delay="1834"/>
                                          </p:stCondLst>
                                        </p:cTn>
                                        <p:tgtEl>
                                          <p:spTgt spid="12291"/>
                                        </p:tgtEl>
                                      </p:cBhvr>
                                      <p:to x="100000" y="100000"/>
                                    </p:animScale>
                                    <p:set>
                                      <p:cBhvr>
                                        <p:cTn id="45" dur="1" fill="hold">
                                          <p:stCondLst>
                                            <p:cond delay="1999"/>
                                          </p:stCondLst>
                                        </p:cTn>
                                        <p:tgtEl>
                                          <p:spTgt spid="1229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29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2297"/>
                                        </p:tgtEl>
                                        <p:attrNameLst>
                                          <p:attrName>ppt_x</p:attrName>
                                        </p:attrNameLst>
                                      </p:cBhvr>
                                      <p:tavLst>
                                        <p:tav tm="0">
                                          <p:val>
                                            <p:strVal val="ppt_x"/>
                                          </p:val>
                                        </p:tav>
                                        <p:tav tm="100000">
                                          <p:val>
                                            <p:strVal val="ppt_x"/>
                                          </p:val>
                                        </p:tav>
                                      </p:tavLst>
                                    </p:anim>
                                    <p:anim calcmode="lin" valueType="num">
                                      <p:cBhvr additive="base">
                                        <p:cTn id="54" dur="500"/>
                                        <p:tgtEl>
                                          <p:spTgt spid="12297"/>
                                        </p:tgtEl>
                                        <p:attrNameLst>
                                          <p:attrName>ppt_y</p:attrName>
                                        </p:attrNameLst>
                                      </p:cBhvr>
                                      <p:tavLst>
                                        <p:tav tm="0">
                                          <p:val>
                                            <p:strVal val="ppt_y"/>
                                          </p:val>
                                        </p:tav>
                                        <p:tav tm="100000">
                                          <p:val>
                                            <p:strVal val="1+ppt_h/2"/>
                                          </p:val>
                                        </p:tav>
                                      </p:tavLst>
                                    </p:anim>
                                    <p:set>
                                      <p:cBhvr>
                                        <p:cTn id="55" dur="1" fill="hold">
                                          <p:stCondLst>
                                            <p:cond delay="499"/>
                                          </p:stCondLst>
                                        </p:cTn>
                                        <p:tgtEl>
                                          <p:spTgt spid="1229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2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5" presetClass="exit" presetSubtype="0" fill="hold" nodeType="clickEffect">
                                  <p:stCondLst>
                                    <p:cond delay="0"/>
                                  </p:stCondLst>
                                  <p:childTnLst>
                                    <p:animEffect transition="out" filter="fade">
                                      <p:cBhvr>
                                        <p:cTn id="63" dur="2000"/>
                                        <p:tgtEl>
                                          <p:spTgt spid="12294"/>
                                        </p:tgtEl>
                                      </p:cBhvr>
                                    </p:animEffect>
                                    <p:anim calcmode="lin" valueType="num">
                                      <p:cBhvr>
                                        <p:cTn id="64" dur="2000"/>
                                        <p:tgtEl>
                                          <p:spTgt spid="1229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5" dur="2000"/>
                                        <p:tgtEl>
                                          <p:spTgt spid="12294"/>
                                        </p:tgtEl>
                                        <p:attrNameLst>
                                          <p:attrName>ppt_h</p:attrName>
                                        </p:attrNameLst>
                                      </p:cBhvr>
                                      <p:tavLst>
                                        <p:tav tm="0">
                                          <p:val>
                                            <p:strVal val="ppt_h"/>
                                          </p:val>
                                        </p:tav>
                                        <p:tav tm="100000">
                                          <p:val>
                                            <p:strVal val="ppt_h"/>
                                          </p:val>
                                        </p:tav>
                                      </p:tavLst>
                                    </p:anim>
                                    <p:set>
                                      <p:cBhvr>
                                        <p:cTn id="66" dur="1" fill="hold">
                                          <p:stCondLst>
                                            <p:cond delay="1999"/>
                                          </p:stCondLst>
                                        </p:cTn>
                                        <p:tgtEl>
                                          <p:spTgt spid="1229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2290"/>
                                        </p:tgtEl>
                                        <p:attrNameLst>
                                          <p:attrName>style.visibility</p:attrName>
                                        </p:attrNameLst>
                                      </p:cBhvr>
                                      <p:to>
                                        <p:strVal val="visible"/>
                                      </p:to>
                                    </p:set>
                                    <p:anim calcmode="lin" valueType="num">
                                      <p:cBhvr additive="base">
                                        <p:cTn id="71" dur="500" fill="hold"/>
                                        <p:tgtEl>
                                          <p:spTgt spid="12290"/>
                                        </p:tgtEl>
                                        <p:attrNameLst>
                                          <p:attrName>ppt_x</p:attrName>
                                        </p:attrNameLst>
                                      </p:cBhvr>
                                      <p:tavLst>
                                        <p:tav tm="0">
                                          <p:val>
                                            <p:strVal val="#ppt_x"/>
                                          </p:val>
                                        </p:tav>
                                        <p:tav tm="100000">
                                          <p:val>
                                            <p:strVal val="#ppt_x"/>
                                          </p:val>
                                        </p:tav>
                                      </p:tavLst>
                                    </p:anim>
                                    <p:anim calcmode="lin" valueType="num">
                                      <p:cBhvr additive="base">
                                        <p:cTn id="72"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12290"/>
                                        </p:tgtEl>
                                      </p:cBhvr>
                                    </p:animEffect>
                                    <p:anim calcmode="lin" valueType="num">
                                      <p:cBhvr>
                                        <p:cTn id="77" dur="1000"/>
                                        <p:tgtEl>
                                          <p:spTgt spid="12290"/>
                                        </p:tgtEl>
                                        <p:attrNameLst>
                                          <p:attrName>ppt_x</p:attrName>
                                        </p:attrNameLst>
                                      </p:cBhvr>
                                      <p:tavLst>
                                        <p:tav tm="0">
                                          <p:val>
                                            <p:strVal val="ppt_x"/>
                                          </p:val>
                                        </p:tav>
                                        <p:tav tm="100000">
                                          <p:val>
                                            <p:strVal val="ppt_x"/>
                                          </p:val>
                                        </p:tav>
                                      </p:tavLst>
                                    </p:anim>
                                    <p:anim calcmode="lin" valueType="num">
                                      <p:cBhvr>
                                        <p:cTn id="78" dur="1000"/>
                                        <p:tgtEl>
                                          <p:spTgt spid="12290"/>
                                        </p:tgtEl>
                                        <p:attrNameLst>
                                          <p:attrName>ppt_y</p:attrName>
                                        </p:attrNameLst>
                                      </p:cBhvr>
                                      <p:tavLst>
                                        <p:tav tm="0">
                                          <p:val>
                                            <p:strVal val="ppt_y"/>
                                          </p:val>
                                        </p:tav>
                                        <p:tav tm="100000">
                                          <p:val>
                                            <p:strVal val="ppt_y+.1"/>
                                          </p:val>
                                        </p:tav>
                                      </p:tavLst>
                                    </p:anim>
                                    <p:set>
                                      <p:cBhvr>
                                        <p:cTn id="79" dur="1" fill="hold">
                                          <p:stCondLst>
                                            <p:cond delay="999"/>
                                          </p:stCondLst>
                                        </p:cTn>
                                        <p:tgtEl>
                                          <p:spTgt spid="1229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22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6" presetClass="exit" presetSubtype="32" fill="hold" nodeType="clickEffect">
                                  <p:stCondLst>
                                    <p:cond delay="0"/>
                                  </p:stCondLst>
                                  <p:childTnLst>
                                    <p:animEffect transition="out" filter="circle(out)">
                                      <p:cBhvr>
                                        <p:cTn id="87" dur="2000"/>
                                        <p:tgtEl>
                                          <p:spTgt spid="12295"/>
                                        </p:tgtEl>
                                      </p:cBhvr>
                                    </p:animEffect>
                                    <p:set>
                                      <p:cBhvr>
                                        <p:cTn id="88" dur="1" fill="hold">
                                          <p:stCondLst>
                                            <p:cond delay="1999"/>
                                          </p:stCondLst>
                                        </p:cTn>
                                        <p:tgtEl>
                                          <p:spTgt spid="122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F:\Онлайн курс ХНЕУ\b0d6d82adf4117a32115b8ec231723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18"/>
            <a:ext cx="9162289" cy="687171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1786210"/>
          </a:xfrm>
        </p:spPr>
        <p:txBody>
          <a:bodyPr>
            <a:normAutofit fontScale="90000"/>
          </a:bodyPr>
          <a:lstStyle/>
          <a:p>
            <a:r>
              <a:rPr lang="uk-UA" sz="2800" b="1" dirty="0" smtClean="0">
                <a:solidFill>
                  <a:srgbClr val="002060"/>
                </a:solidFill>
                <a:latin typeface="Times New Roman" panose="02020603050405020304" pitchFamily="18" charset="0"/>
                <a:cs typeface="Times New Roman" panose="02020603050405020304" pitchFamily="18" charset="0"/>
              </a:rPr>
              <a:t>Останнє завдання для тебе! Дотримуйся алгоритму дій у </a:t>
            </a:r>
            <a:r>
              <a:rPr lang="uk-UA" sz="2800" b="1" dirty="0" err="1" smtClean="0">
                <a:solidFill>
                  <a:srgbClr val="002060"/>
                </a:solidFill>
                <a:latin typeface="Times New Roman" panose="02020603050405020304" pitchFamily="18" charset="0"/>
                <a:cs typeface="Times New Roman" panose="02020603050405020304" pitchFamily="18" charset="0"/>
              </a:rPr>
              <a:t>дркованому</a:t>
            </a:r>
            <a:r>
              <a:rPr lang="uk-UA" sz="2800" b="1" dirty="0" smtClean="0">
                <a:solidFill>
                  <a:srgbClr val="002060"/>
                </a:solidFill>
                <a:latin typeface="Times New Roman" panose="02020603050405020304" pitchFamily="18" charset="0"/>
                <a:cs typeface="Times New Roman" panose="02020603050405020304" pitchFamily="18" charset="0"/>
              </a:rPr>
              <a:t> варіанті завдань та будь здоровим!</a:t>
            </a:r>
            <a:br>
              <a:rPr lang="uk-UA" sz="2800" b="1" dirty="0" smtClean="0">
                <a:solidFill>
                  <a:srgbClr val="002060"/>
                </a:solidFill>
                <a:latin typeface="Times New Roman" panose="02020603050405020304" pitchFamily="18" charset="0"/>
                <a:cs typeface="Times New Roman" panose="02020603050405020304" pitchFamily="18" charset="0"/>
              </a:rPr>
            </a:br>
            <a:r>
              <a:rPr lang="uk-UA" sz="2800" b="1" dirty="0" smtClean="0">
                <a:solidFill>
                  <a:srgbClr val="002060"/>
                </a:solidFill>
                <a:latin typeface="Times New Roman" panose="02020603050405020304" pitchFamily="18" charset="0"/>
                <a:cs typeface="Times New Roman" panose="02020603050405020304" pitchFamily="18" charset="0"/>
              </a:rPr>
              <a:t>Адже здоров’я – це запорука успіху у перемозі! </a:t>
            </a:r>
            <a:r>
              <a:rPr lang="uk-UA" sz="2800" b="1" dirty="0" smtClean="0">
                <a:solidFill>
                  <a:srgbClr val="FF0000"/>
                </a:solidFill>
                <a:latin typeface="Times New Roman" panose="02020603050405020304" pitchFamily="18" charset="0"/>
                <a:cs typeface="Times New Roman" panose="02020603050405020304" pitchFamily="18" charset="0"/>
              </a:rPr>
              <a:t>За ці завдання ти отримаєш 3 деталі до броні рятівника!  </a:t>
            </a:r>
            <a:endParaRPr lang="uk-UA" sz="28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3933056"/>
            <a:ext cx="8229600" cy="2193107"/>
          </a:xfrm>
        </p:spPr>
        <p:txBody>
          <a:bodyPr/>
          <a:lstStyle/>
          <a:p>
            <a:endParaRPr lang="uk-UA"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433" y="1984648"/>
            <a:ext cx="4536504" cy="455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465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бои superman, wallpaper, раздел Разное, размер 1920x1200 HD WUXGA -  скачать бесплатно картинку на рабочий стол и теле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6"/>
            <a:ext cx="9252520" cy="68594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1786210"/>
          </a:xfrm>
        </p:spPr>
        <p:txBody>
          <a:bodyPr>
            <a:noAutofit/>
          </a:bodyPr>
          <a:lstStyle/>
          <a:p>
            <a:r>
              <a:rPr lang="uk-UA" sz="3200" dirty="0" smtClean="0">
                <a:solidFill>
                  <a:srgbClr val="FFCCCC"/>
                </a:solidFill>
                <a:latin typeface="Bad Script" panose="02000000000000000000" pitchFamily="2" charset="0"/>
              </a:rPr>
              <a:t>У тебе гарно виходить!</a:t>
            </a:r>
            <a:br>
              <a:rPr lang="uk-UA" sz="3200" dirty="0" smtClean="0">
                <a:solidFill>
                  <a:srgbClr val="FFCCCC"/>
                </a:solidFill>
                <a:latin typeface="Bad Script" panose="02000000000000000000" pitchFamily="2" charset="0"/>
              </a:rPr>
            </a:br>
            <a:r>
              <a:rPr lang="uk-UA" sz="3200" dirty="0">
                <a:solidFill>
                  <a:srgbClr val="FFCCCC"/>
                </a:solidFill>
                <a:latin typeface="Bad Script" panose="02000000000000000000" pitchFamily="2" charset="0"/>
              </a:rPr>
              <a:t>Здійсни підрахунок, скільки деталей до броні тобі вдалося зібрати!</a:t>
            </a:r>
            <a:br>
              <a:rPr lang="uk-UA" sz="3200" dirty="0">
                <a:solidFill>
                  <a:srgbClr val="FFCCCC"/>
                </a:solidFill>
                <a:latin typeface="Bad Script" panose="02000000000000000000" pitchFamily="2" charset="0"/>
              </a:rPr>
            </a:br>
            <a:endParaRPr lang="uk-UA" sz="3200" dirty="0">
              <a:solidFill>
                <a:srgbClr val="FFCCCC"/>
              </a:solidFill>
              <a:latin typeface="Bad Script" panose="02000000000000000000" pitchFamily="2" charset="0"/>
            </a:endParaRPr>
          </a:p>
        </p:txBody>
      </p:sp>
      <p:sp>
        <p:nvSpPr>
          <p:cNvPr id="3" name="Объект 2"/>
          <p:cNvSpPr>
            <a:spLocks noGrp="1"/>
          </p:cNvSpPr>
          <p:nvPr>
            <p:ph idx="1"/>
          </p:nvPr>
        </p:nvSpPr>
        <p:spPr>
          <a:xfrm>
            <a:off x="179512" y="1600200"/>
            <a:ext cx="8964488" cy="5141168"/>
          </a:xfrm>
        </p:spPr>
        <p:txBody>
          <a:bodyPr>
            <a:normAutofit fontScale="47500" lnSpcReduction="20000"/>
          </a:bodyPr>
          <a:lstStyle/>
          <a:p>
            <a:pPr marL="0" indent="0" algn="ctr">
              <a:buNone/>
            </a:pPr>
            <a:endParaRPr lang="uk-UA" dirty="0" smtClean="0">
              <a:solidFill>
                <a:srgbClr val="0070C0"/>
              </a:solidFill>
            </a:endParaRPr>
          </a:p>
          <a:p>
            <a:pPr marL="0" indent="0" algn="ctr">
              <a:buNone/>
            </a:pPr>
            <a:endParaRPr lang="uk-UA" dirty="0">
              <a:solidFill>
                <a:srgbClr val="0070C0"/>
              </a:solidFill>
            </a:endParaRPr>
          </a:p>
          <a:p>
            <a:pPr marL="0" indent="0" algn="ctr">
              <a:buNone/>
            </a:pPr>
            <a:endParaRPr lang="uk-UA" dirty="0" smtClean="0">
              <a:solidFill>
                <a:srgbClr val="0070C0"/>
              </a:solidFill>
            </a:endParaRPr>
          </a:p>
          <a:p>
            <a:pPr marL="0" indent="0" algn="ctr">
              <a:buNone/>
            </a:pPr>
            <a:endParaRPr lang="uk-UA" dirty="0">
              <a:solidFill>
                <a:srgbClr val="0070C0"/>
              </a:solidFill>
            </a:endParaRPr>
          </a:p>
          <a:p>
            <a:pPr marL="0" indent="0" algn="ctr">
              <a:buNone/>
            </a:pPr>
            <a:endParaRPr lang="uk-UA" dirty="0" smtClean="0">
              <a:solidFill>
                <a:srgbClr val="0070C0"/>
              </a:solidFill>
            </a:endParaRPr>
          </a:p>
          <a:p>
            <a:pPr marL="0" indent="0" algn="ctr">
              <a:buNone/>
            </a:pPr>
            <a:endParaRPr lang="uk-UA" dirty="0">
              <a:solidFill>
                <a:srgbClr val="0070C0"/>
              </a:solidFill>
            </a:endParaRPr>
          </a:p>
          <a:p>
            <a:pPr marL="0" indent="0" algn="ctr">
              <a:buNone/>
            </a:pPr>
            <a:endParaRPr lang="uk-UA" dirty="0" smtClean="0">
              <a:solidFill>
                <a:srgbClr val="0070C0"/>
              </a:solidFill>
            </a:endParaRPr>
          </a:p>
          <a:p>
            <a:pPr marL="0" indent="0" algn="ctr">
              <a:buNone/>
            </a:pPr>
            <a:endParaRPr lang="uk-UA" sz="4800" dirty="0" smtClean="0">
              <a:solidFill>
                <a:srgbClr val="0070C0"/>
              </a:solidFill>
            </a:endParaRPr>
          </a:p>
          <a:p>
            <a:pPr marL="0" indent="0" algn="ctr">
              <a:buNone/>
            </a:pPr>
            <a:endParaRPr lang="uk-UA" sz="4800" dirty="0" smtClean="0">
              <a:solidFill>
                <a:srgbClr val="0070C0"/>
              </a:solidFill>
            </a:endParaRPr>
          </a:p>
          <a:p>
            <a:pPr marL="0" indent="0" algn="ctr">
              <a:buNone/>
            </a:pPr>
            <a:endParaRPr lang="uk-UA" sz="4800" dirty="0">
              <a:solidFill>
                <a:srgbClr val="0070C0"/>
              </a:solidFill>
            </a:endParaRPr>
          </a:p>
          <a:p>
            <a:pPr marL="0" indent="0" algn="ctr">
              <a:buNone/>
            </a:pPr>
            <a:endParaRPr lang="uk-UA" sz="4800" dirty="0" smtClean="0">
              <a:solidFill>
                <a:srgbClr val="0070C0"/>
              </a:solidFill>
            </a:endParaRPr>
          </a:p>
          <a:p>
            <a:pPr marL="0" indent="0" algn="ctr">
              <a:buNone/>
            </a:pPr>
            <a:r>
              <a:rPr lang="uk-UA" sz="4800" dirty="0" smtClean="0">
                <a:solidFill>
                  <a:srgbClr val="FFCCCC"/>
                </a:solidFill>
                <a:latin typeface="Times New Roman" panose="02020603050405020304" pitchFamily="18" charset="0"/>
                <a:cs typeface="Times New Roman" panose="02020603050405020304" pitchFamily="18" charset="0"/>
              </a:rPr>
              <a:t>Під час тестування тобі могло бути нараховано одразу 7 деталей броні Рятівника! Скільки тобі вдалося отримати? </a:t>
            </a:r>
          </a:p>
          <a:p>
            <a:pPr marL="0" indent="0" algn="ctr">
              <a:buNone/>
            </a:pPr>
            <a:r>
              <a:rPr lang="uk-UA" sz="4800" dirty="0" smtClean="0">
                <a:solidFill>
                  <a:srgbClr val="FFCCCC"/>
                </a:solidFill>
                <a:latin typeface="Times New Roman" panose="02020603050405020304" pitchFamily="18" charset="0"/>
                <a:cs typeface="Times New Roman" panose="02020603050405020304" pitchFamily="18" charset="0"/>
              </a:rPr>
              <a:t>За 1 раунд цього рівня тобі могло бути нараховано від 2 до 6 деталей!</a:t>
            </a:r>
          </a:p>
          <a:p>
            <a:pPr marL="0" indent="0" algn="ctr">
              <a:buNone/>
            </a:pPr>
            <a:r>
              <a:rPr lang="uk-UA" sz="4800" dirty="0" smtClean="0">
                <a:solidFill>
                  <a:srgbClr val="FFCCCC"/>
                </a:solidFill>
                <a:latin typeface="Times New Roman" panose="02020603050405020304" pitchFamily="18" charset="0"/>
                <a:cs typeface="Times New Roman" panose="02020603050405020304" pitchFamily="18" charset="0"/>
              </a:rPr>
              <a:t>Цей рівень міг дати тобі  від 2 до 7 деталей! </a:t>
            </a:r>
          </a:p>
          <a:p>
            <a:pPr marL="0" indent="0" algn="ctr">
              <a:buNone/>
            </a:pPr>
            <a:r>
              <a:rPr lang="uk-UA" sz="4800" dirty="0" smtClean="0">
                <a:solidFill>
                  <a:srgbClr val="FFCCCC"/>
                </a:solidFill>
                <a:latin typeface="Times New Roman" panose="02020603050405020304" pitchFamily="18" charset="0"/>
                <a:cs typeface="Times New Roman" panose="02020603050405020304" pitchFamily="18" charset="0"/>
              </a:rPr>
              <a:t>Якщо тобі вдалося зібрати від 7 до 20 деталей – ти можеш перейти на складний рівень – РЯТІВНИК! </a:t>
            </a:r>
            <a:endParaRPr lang="uk-UA" sz="4800" dirty="0">
              <a:solidFill>
                <a:srgbClr val="FFCC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466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Онлайн курс ХНЕУ\1614131699_2-p-fon-s-supergeroyami-marvel-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280"/>
          <a:stretch/>
        </p:blipFill>
        <p:spPr bwMode="auto">
          <a:xfrm>
            <a:off x="1" y="11831"/>
            <a:ext cx="9144000" cy="68461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5496" y="4941168"/>
            <a:ext cx="4330824" cy="1628800"/>
          </a:xfrm>
        </p:spPr>
        <p:txBody>
          <a:bodyPr>
            <a:noAutofit/>
          </a:bodyPr>
          <a:lstStyle/>
          <a:p>
            <a:r>
              <a:rPr lang="uk-UA" sz="2400" dirty="0" smtClean="0">
                <a:solidFill>
                  <a:srgbClr val="FFCCCC"/>
                </a:solidFill>
                <a:latin typeface="Times New Roman" panose="02020603050405020304" pitchFamily="18" charset="0"/>
                <a:cs typeface="Times New Roman" panose="02020603050405020304" pitchFamily="18" charset="0"/>
              </a:rPr>
              <a:t>Якщо хочеш врятувати світ та реальність, то маєш володіти гарною пам’яттю. Це заняття тобі допоможе її розвинути! </a:t>
            </a:r>
            <a:endParaRPr lang="uk-UA" sz="2400"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116632"/>
            <a:ext cx="4608512" cy="3717032"/>
          </a:xfrm>
        </p:spPr>
        <p:txBody>
          <a:bodyPr>
            <a:noAutofit/>
          </a:bodyPr>
          <a:lstStyle/>
          <a:p>
            <a:pPr marL="0" indent="0">
              <a:buNone/>
            </a:pPr>
            <a:r>
              <a:rPr lang="uk-UA" sz="2800" dirty="0" smtClean="0">
                <a:latin typeface="Times New Roman" panose="02020603050405020304" pitchFamily="18" charset="0"/>
                <a:cs typeface="Times New Roman" panose="02020603050405020304" pitchFamily="18" charset="0"/>
              </a:rPr>
              <a:t>Ти будеш </a:t>
            </a:r>
            <a:r>
              <a:rPr lang="uk-UA" sz="2800" u="sng" dirty="0" smtClean="0">
                <a:latin typeface="Times New Roman" panose="02020603050405020304" pitchFamily="18" charset="0"/>
                <a:cs typeface="Times New Roman" panose="02020603050405020304" pitchFamily="18" charset="0"/>
              </a:rPr>
              <a:t>переглядати </a:t>
            </a:r>
            <a:r>
              <a:rPr lang="uk-UA" sz="2800" u="sng" dirty="0" err="1" smtClean="0">
                <a:latin typeface="Times New Roman" panose="02020603050405020304" pitchFamily="18" charset="0"/>
                <a:cs typeface="Times New Roman" panose="02020603050405020304" pitchFamily="18" charset="0"/>
              </a:rPr>
              <a:t>відеоурок</a:t>
            </a:r>
            <a:r>
              <a:rPr lang="uk-UA" sz="2800" u="sng" dirty="0" smtClean="0">
                <a:latin typeface="Times New Roman" panose="02020603050405020304" pitchFamily="18" charset="0"/>
                <a:cs typeface="Times New Roman" panose="02020603050405020304" pitchFamily="18" charset="0"/>
              </a:rPr>
              <a:t> та відповідати на запитання</a:t>
            </a:r>
            <a:r>
              <a:rPr lang="uk-UA" sz="2800" dirty="0" smtClean="0">
                <a:latin typeface="Times New Roman" panose="02020603050405020304" pitchFamily="18" charset="0"/>
                <a:cs typeface="Times New Roman" panose="02020603050405020304" pitchFamily="18" charset="0"/>
              </a:rPr>
              <a:t>. Це доведе твою приналежність до народу України та продемонструє, що тобі можна довірити долю не тільки нашої держави, а і Всесвіту. Також </a:t>
            </a:r>
            <a:r>
              <a:rPr lang="uk-UA" sz="2800" u="sng" dirty="0" smtClean="0">
                <a:latin typeface="Times New Roman" panose="02020603050405020304" pitchFamily="18" charset="0"/>
                <a:cs typeface="Times New Roman" panose="02020603050405020304" pitchFamily="18" charset="0"/>
              </a:rPr>
              <a:t>дізнаєшся, які види пам’яті існують і визначиш актуальний вид для себе</a:t>
            </a:r>
            <a:r>
              <a:rPr lang="uk-UA" sz="2800" dirty="0" smtClean="0">
                <a:latin typeface="Times New Roman" panose="02020603050405020304" pitchFamily="18" charset="0"/>
                <a:cs typeface="Times New Roman" panose="02020603050405020304" pitchFamily="18" charset="0"/>
              </a:rPr>
              <a:t>. </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2297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Онлайн курс ХНЕУ\1614131771_28-p-fon-s-supergeroyami-marvel-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77" y="1844824"/>
            <a:ext cx="8320923"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1570186"/>
          </a:xfrm>
        </p:spPr>
        <p:txBody>
          <a:bodyPr>
            <a:noAutofit/>
          </a:bodyPr>
          <a:lstStyle/>
          <a:p>
            <a:r>
              <a:rPr lang="uk-UA" sz="2800" b="1" dirty="0">
                <a:solidFill>
                  <a:srgbClr val="002060"/>
                </a:solidFill>
                <a:latin typeface="Times New Roman"/>
                <a:ea typeface="Calibri"/>
                <a:cs typeface="Times New Roman"/>
              </a:rPr>
              <a:t>Виконуй завдання сумлінно, самостійно та уважно! Ти маєш врятувати реальність!</a:t>
            </a:r>
            <a:br>
              <a:rPr lang="uk-UA" sz="2800" b="1" dirty="0">
                <a:solidFill>
                  <a:srgbClr val="002060"/>
                </a:solidFill>
                <a:latin typeface="Times New Roman"/>
                <a:ea typeface="Calibri"/>
                <a:cs typeface="Times New Roman"/>
              </a:rPr>
            </a:br>
            <a:r>
              <a:rPr lang="uk-UA" sz="2800" b="1" dirty="0" smtClean="0">
                <a:solidFill>
                  <a:srgbClr val="002060"/>
                </a:solidFill>
                <a:latin typeface="Times New Roman"/>
                <a:ea typeface="Calibri"/>
                <a:cs typeface="Times New Roman"/>
              </a:rPr>
              <a:t>Намагайся запам’ятовувати все, навіть деталі – </a:t>
            </a:r>
            <a:r>
              <a:rPr lang="uk-UA" sz="2800" b="1" dirty="0">
                <a:solidFill>
                  <a:srgbClr val="002060"/>
                </a:solidFill>
                <a:latin typeface="Times New Roman"/>
                <a:ea typeface="Calibri"/>
                <a:cs typeface="Times New Roman"/>
              </a:rPr>
              <a:t>це допоможе тобі у боротьбі зі злом! </a:t>
            </a:r>
            <a:r>
              <a:rPr lang="uk-UA" sz="2800" dirty="0"/>
              <a:t/>
            </a:r>
            <a:br>
              <a:rPr lang="uk-UA" sz="2800" dirty="0"/>
            </a:br>
            <a:endParaRPr lang="uk-UA" sz="2800" dirty="0"/>
          </a:p>
        </p:txBody>
      </p:sp>
      <p:sp>
        <p:nvSpPr>
          <p:cNvPr id="3" name="Объект 2"/>
          <p:cNvSpPr>
            <a:spLocks noGrp="1"/>
          </p:cNvSpPr>
          <p:nvPr>
            <p:ph idx="1"/>
          </p:nvPr>
        </p:nvSpPr>
        <p:spPr>
          <a:xfrm>
            <a:off x="323528" y="1988840"/>
            <a:ext cx="5760640" cy="4320480"/>
          </a:xfrm>
        </p:spPr>
        <p:txBody>
          <a:bodyPr>
            <a:normAutofit fontScale="62500" lnSpcReduction="20000"/>
          </a:bodyPr>
          <a:lstStyle/>
          <a:p>
            <a:pPr marL="0" indent="0">
              <a:buNone/>
            </a:pPr>
            <a:r>
              <a:rPr lang="uk-UA" b="1" dirty="0">
                <a:latin typeface="Times New Roman" panose="02020603050405020304" pitchFamily="18" charset="0"/>
                <a:cs typeface="Times New Roman" panose="02020603050405020304" pitchFamily="18" charset="0"/>
              </a:rPr>
              <a:t>Крок 1.</a:t>
            </a:r>
            <a:r>
              <a:rPr lang="uk-UA" dirty="0">
                <a:latin typeface="Times New Roman" panose="02020603050405020304" pitchFamily="18" charset="0"/>
                <a:cs typeface="Times New Roman" panose="02020603050405020304" pitchFamily="18" charset="0"/>
              </a:rPr>
              <a:t> Попроси батьків роздрукувати для тебе матеріали заняття.</a:t>
            </a:r>
          </a:p>
          <a:p>
            <a:pPr marL="0" indent="0">
              <a:buNone/>
            </a:pPr>
            <a:r>
              <a:rPr lang="uk-UA" b="1" dirty="0">
                <a:latin typeface="Times New Roman" panose="02020603050405020304" pitchFamily="18" charset="0"/>
                <a:cs typeface="Times New Roman" panose="02020603050405020304" pitchFamily="18" charset="0"/>
              </a:rPr>
              <a:t>Крок 2.</a:t>
            </a:r>
            <a:r>
              <a:rPr lang="uk-UA" dirty="0">
                <a:latin typeface="Times New Roman" panose="02020603050405020304" pitchFamily="18" charset="0"/>
                <a:cs typeface="Times New Roman" panose="02020603050405020304" pitchFamily="18" charset="0"/>
              </a:rPr>
              <a:t> Підготуй для заняття аркуші паперу, кольорові олівці, ручку, </a:t>
            </a:r>
            <a:r>
              <a:rPr lang="uk-UA" dirty="0" smtClean="0">
                <a:latin typeface="Times New Roman" panose="02020603050405020304" pitchFamily="18" charset="0"/>
                <a:cs typeface="Times New Roman" panose="02020603050405020304" pitchFamily="18" charset="0"/>
              </a:rPr>
              <a:t>обов’язково вуха, очі, </a:t>
            </a:r>
            <a:r>
              <a:rPr lang="uk-UA" dirty="0" err="1" smtClean="0">
                <a:latin typeface="Times New Roman" panose="02020603050405020304" pitchFamily="18" charset="0"/>
                <a:cs typeface="Times New Roman" panose="02020603050405020304" pitchFamily="18" charset="0"/>
              </a:rPr>
              <a:t>перевір</a:t>
            </a:r>
            <a:r>
              <a:rPr lang="uk-UA" dirty="0" smtClean="0">
                <a:latin typeface="Times New Roman" panose="02020603050405020304" pitchFamily="18" charset="0"/>
                <a:cs typeface="Times New Roman" panose="02020603050405020304" pitchFamily="18" charset="0"/>
              </a:rPr>
              <a:t>, чи всі частини твого тіла на місці, своє творче мислення. Сьогодні уважність та пам’ять стане твоєю зброєю у </a:t>
            </a:r>
            <a:r>
              <a:rPr lang="uk-UA" dirty="0">
                <a:latin typeface="Times New Roman" panose="02020603050405020304" pitchFamily="18" charset="0"/>
                <a:cs typeface="Times New Roman" panose="02020603050405020304" pitchFamily="18" charset="0"/>
              </a:rPr>
              <a:t>боротьбі зі злом, яке хоче спотворити нашу реальність. </a:t>
            </a:r>
          </a:p>
          <a:p>
            <a:pPr marL="0" indent="0">
              <a:buNone/>
            </a:pPr>
            <a:r>
              <a:rPr lang="uk-UA" b="1" dirty="0">
                <a:latin typeface="Times New Roman" panose="02020603050405020304" pitchFamily="18" charset="0"/>
                <a:cs typeface="Times New Roman" panose="02020603050405020304" pitchFamily="18" charset="0"/>
              </a:rPr>
              <a:t>Крок 3. </a:t>
            </a:r>
            <a:r>
              <a:rPr lang="uk-UA" dirty="0">
                <a:latin typeface="Times New Roman" panose="02020603050405020304" pitchFamily="18" charset="0"/>
                <a:cs typeface="Times New Roman" panose="02020603050405020304" pitchFamily="18" charset="0"/>
              </a:rPr>
              <a:t>Обов’язково ознайомся зі словничком та запам’ятай визначення термінів, які будуть зустрічатися тобі під час роботи. </a:t>
            </a:r>
          </a:p>
          <a:p>
            <a:pPr marL="0" indent="0">
              <a:buNone/>
            </a:pPr>
            <a:r>
              <a:rPr lang="uk-UA" b="1" dirty="0">
                <a:latin typeface="Times New Roman" panose="02020603050405020304" pitchFamily="18" charset="0"/>
                <a:cs typeface="Times New Roman" panose="02020603050405020304" pitchFamily="18" charset="0"/>
              </a:rPr>
              <a:t>Крок 4.</a:t>
            </a:r>
            <a:r>
              <a:rPr lang="uk-UA" dirty="0">
                <a:latin typeface="Times New Roman" panose="02020603050405020304" pitchFamily="18" charset="0"/>
                <a:cs typeface="Times New Roman" panose="02020603050405020304" pitchFamily="18" charset="0"/>
              </a:rPr>
              <a:t> Після фізкультхвилинки повертайся до роботи</a:t>
            </a:r>
          </a:p>
          <a:p>
            <a:pPr marL="0" indent="0">
              <a:buNone/>
            </a:pPr>
            <a:r>
              <a:rPr lang="uk-UA" b="1" dirty="0">
                <a:latin typeface="Times New Roman" panose="02020603050405020304" pitchFamily="18" charset="0"/>
                <a:cs typeface="Times New Roman" panose="02020603050405020304" pitchFamily="18" charset="0"/>
              </a:rPr>
              <a:t>Крок 5.</a:t>
            </a:r>
            <a:r>
              <a:rPr lang="uk-UA" dirty="0">
                <a:latin typeface="Times New Roman" panose="02020603050405020304" pitchFamily="18" charset="0"/>
                <a:cs typeface="Times New Roman" panose="02020603050405020304" pitchFamily="18" charset="0"/>
              </a:rPr>
              <a:t> Якщо після завдань стоять питання, то відповідай на них вголос або запроси до обговорення батьків, рідних або друзів. </a:t>
            </a:r>
          </a:p>
          <a:p>
            <a:pPr marL="0" indent="0">
              <a:buNone/>
            </a:pPr>
            <a:endParaRPr lang="uk-UA" dirty="0"/>
          </a:p>
        </p:txBody>
      </p:sp>
    </p:spTree>
    <p:extLst>
      <p:ext uri="{BB962C8B-B14F-4D97-AF65-F5344CB8AC3E}">
        <p14:creationId xmlns:p14="http://schemas.microsoft.com/office/powerpoint/2010/main" val="30982929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dirty="0" smtClean="0">
                <a:latin typeface="Times New Roman" panose="02020603050405020304" pitchFamily="18" charset="0"/>
                <a:cs typeface="Times New Roman" panose="02020603050405020304" pitchFamily="18" charset="0"/>
              </a:rPr>
              <a:t>Які види пам’яті ти знаєш? Адже на попередньому слайді для тебе була підказка</a:t>
            </a:r>
            <a:endParaRPr lang="uk-UA"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lgn="ctr">
              <a:buNone/>
            </a:pPr>
            <a:r>
              <a:rPr lang="uk-UA" sz="3600" dirty="0" smtClean="0">
                <a:solidFill>
                  <a:srgbClr val="0000FF"/>
                </a:solidFill>
                <a:latin typeface="Times New Roman" panose="02020603050405020304" pitchFamily="18" charset="0"/>
                <a:cs typeface="Times New Roman" panose="02020603050405020304" pitchFamily="18" charset="0"/>
              </a:rPr>
              <a:t>Згадай, що тобі треба було підготувати</a:t>
            </a:r>
          </a:p>
          <a:p>
            <a:pPr marL="0" indent="0">
              <a:buNone/>
            </a:pPr>
            <a:endParaRPr lang="uk-U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4888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16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uk-UA" sz="5400" b="1" dirty="0" smtClean="0">
                <a:solidFill>
                  <a:srgbClr val="FFCCCC"/>
                </a:solidFill>
                <a:latin typeface="Times New Roman" panose="02020603050405020304" pitchFamily="18" charset="0"/>
                <a:cs typeface="Times New Roman" panose="02020603050405020304" pitchFamily="18" charset="0"/>
              </a:rPr>
              <a:t>ВУХА</a:t>
            </a:r>
            <a:endParaRPr lang="uk-UA" sz="5400" b="1"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Отже, є такий вид пам’яті як слухова</a:t>
            </a:r>
          </a:p>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Ти </a:t>
            </a:r>
            <a:r>
              <a:rPr lang="uk-UA" b="1" dirty="0" err="1" smtClean="0">
                <a:solidFill>
                  <a:srgbClr val="FFCCCC"/>
                </a:solidFill>
                <a:latin typeface="Times New Roman" panose="02020603050405020304" pitchFamily="18" charset="0"/>
                <a:cs typeface="Times New Roman" panose="02020603050405020304" pitchFamily="18" charset="0"/>
              </a:rPr>
              <a:t>запам’ятовуєщ</a:t>
            </a:r>
            <a:r>
              <a:rPr lang="uk-UA" b="1" dirty="0" smtClean="0">
                <a:solidFill>
                  <a:srgbClr val="FFCCCC"/>
                </a:solidFill>
                <a:latin typeface="Times New Roman" panose="02020603050405020304" pitchFamily="18" charset="0"/>
                <a:cs typeface="Times New Roman" panose="02020603050405020304" pitchFamily="18" charset="0"/>
              </a:rPr>
              <a:t> те, що чуєш</a:t>
            </a:r>
            <a:endParaRPr lang="uk-UA" b="1" dirty="0">
              <a:solidFill>
                <a:srgbClr val="FFCCCC"/>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996952"/>
            <a:ext cx="5328592" cy="35488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861139"/>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uk-UA" sz="5400" b="1" dirty="0" smtClean="0">
                <a:solidFill>
                  <a:srgbClr val="FFCCCC"/>
                </a:solidFill>
                <a:latin typeface="Times New Roman" panose="02020603050405020304" pitchFamily="18" charset="0"/>
                <a:cs typeface="Times New Roman" panose="02020603050405020304" pitchFamily="18" charset="0"/>
              </a:rPr>
              <a:t>Якщо є слухова пам’ять, то є також</a:t>
            </a:r>
            <a:endParaRPr lang="uk-UA" sz="5400" b="1"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lgn="ctr">
              <a:buNone/>
            </a:pPr>
            <a:r>
              <a:rPr lang="uk-UA" sz="4400" b="1" dirty="0" smtClean="0">
                <a:solidFill>
                  <a:srgbClr val="FFCCCC"/>
                </a:solidFill>
                <a:latin typeface="Times New Roman" panose="02020603050405020304" pitchFamily="18" charset="0"/>
                <a:cs typeface="Times New Roman" panose="02020603050405020304" pitchFamily="18" charset="0"/>
              </a:rPr>
              <a:t>ЗОРОВА</a:t>
            </a:r>
          </a:p>
          <a:p>
            <a:pPr marL="0" indent="0" algn="ctr">
              <a:buNone/>
            </a:pPr>
            <a:r>
              <a:rPr lang="uk-UA" sz="4400" b="1" dirty="0" smtClean="0">
                <a:solidFill>
                  <a:srgbClr val="FFCCCC"/>
                </a:solidFill>
                <a:latin typeface="Times New Roman" panose="02020603050405020304" pitchFamily="18" charset="0"/>
                <a:cs typeface="Times New Roman" panose="02020603050405020304" pitchFamily="18" charset="0"/>
              </a:rPr>
              <a:t>Ти запам’ятовуєш те, що бачиш</a:t>
            </a:r>
            <a:endParaRPr lang="uk-UA" sz="4400" b="1" dirty="0">
              <a:solidFill>
                <a:srgbClr val="FFCCCC"/>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015" y="3861048"/>
            <a:ext cx="28083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9610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Autofit/>
          </a:bodyPr>
          <a:lstStyle/>
          <a:p>
            <a:r>
              <a:rPr lang="uk-UA" sz="4000" b="1" dirty="0" smtClean="0">
                <a:solidFill>
                  <a:srgbClr val="FFCCCC"/>
                </a:solidFill>
                <a:latin typeface="Times New Roman" panose="02020603050405020304" pitchFamily="18" charset="0"/>
                <a:cs typeface="Times New Roman" panose="02020603050405020304" pitchFamily="18" charset="0"/>
              </a:rPr>
              <a:t>Про що ще йшлося в рекомендаціях щодо підготовки до заняття? </a:t>
            </a:r>
            <a:endParaRPr lang="uk-UA" sz="4000" b="1"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Було згадано про твоє тіло</a:t>
            </a:r>
          </a:p>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Це найважливіший інструмент для запам’ятовування інформації</a:t>
            </a:r>
          </a:p>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Пам’ять тіла називають РУХОВОЮ</a:t>
            </a:r>
            <a:endParaRPr lang="uk-UA" b="1" dirty="0">
              <a:solidFill>
                <a:srgbClr val="FFCCCC"/>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005064"/>
            <a:ext cx="3113923" cy="233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951150"/>
            <a:ext cx="3341169"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2063" y="3932132"/>
            <a:ext cx="1944216" cy="248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15781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1" y="-11013"/>
            <a:ext cx="91683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uk-UA" sz="5400" b="1" dirty="0" smtClean="0">
                <a:solidFill>
                  <a:srgbClr val="FFCCCC"/>
                </a:solidFill>
                <a:latin typeface="Times New Roman" panose="02020603050405020304" pitchFamily="18" charset="0"/>
                <a:cs typeface="Times New Roman" panose="02020603050405020304" pitchFamily="18" charset="0"/>
              </a:rPr>
              <a:t>Є пам’ять АСОЦІАТИВНА</a:t>
            </a:r>
            <a:endParaRPr lang="uk-UA" sz="5400" b="1" dirty="0">
              <a:solidFill>
                <a:srgbClr val="FFCCCC"/>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Назва виду пам’яті походить від слова «асоціація» (значення слова ти маєш пам’ятати із словника)</a:t>
            </a:r>
          </a:p>
          <a:p>
            <a:pPr marL="0" indent="0" algn="ctr">
              <a:buNone/>
            </a:pPr>
            <a:r>
              <a:rPr lang="uk-UA" b="1" dirty="0" smtClean="0">
                <a:solidFill>
                  <a:srgbClr val="FFCCCC"/>
                </a:solidFill>
                <a:latin typeface="Times New Roman" panose="02020603050405020304" pitchFamily="18" charset="0"/>
                <a:cs typeface="Times New Roman" panose="02020603050405020304" pitchFamily="18" charset="0"/>
              </a:rPr>
              <a:t>Це означає, що ти можеш викликати багато спогадів відтворивши тільки один</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616" y="4437112"/>
            <a:ext cx="5452952" cy="215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65050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i="1" dirty="0" smtClean="0">
                <a:latin typeface="Times New Roman" panose="02020603050405020304" pitchFamily="18" charset="0"/>
                <a:cs typeface="Times New Roman" panose="02020603050405020304" pitchFamily="18" charset="0"/>
              </a:rPr>
              <a:t>1. Зараз ми перевіримо, наскільки ти можеш задіяти два види пам’яті</a:t>
            </a:r>
            <a:endParaRPr lang="uk-UA" i="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4293096"/>
            <a:ext cx="8229600" cy="2304256"/>
          </a:xfrm>
        </p:spPr>
        <p:txBody>
          <a:bodyPr>
            <a:normAutofit fontScale="77500" lnSpcReduction="20000"/>
          </a:bodyPr>
          <a:lstStyle/>
          <a:p>
            <a:pPr marL="0" indent="0" algn="ctr">
              <a:buNone/>
            </a:pPr>
            <a:r>
              <a:rPr lang="uk-UA" dirty="0" smtClean="0">
                <a:latin typeface="Times New Roman" panose="02020603050405020304" pitchFamily="18" charset="0"/>
                <a:cs typeface="Times New Roman" panose="02020603050405020304" pitchFamily="18" charset="0"/>
              </a:rPr>
              <a:t>Ти школяр! Саме тому у матеріалах до цього раунду ти знайдеш </a:t>
            </a:r>
            <a:r>
              <a:rPr lang="uk-UA" dirty="0" err="1" smtClean="0">
                <a:latin typeface="Times New Roman" panose="02020603050405020304" pitchFamily="18" charset="0"/>
                <a:cs typeface="Times New Roman" panose="02020603050405020304" pitchFamily="18" charset="0"/>
              </a:rPr>
              <a:t>відеоурок</a:t>
            </a:r>
            <a:r>
              <a:rPr lang="uk-UA"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 «Я досліджую світ» під назвою «Моя країна – Україна, а я – її дитина». Це відео також містить фізкультхвилинку!</a:t>
            </a:r>
          </a:p>
          <a:p>
            <a:pPr marL="0" indent="0" algn="ctr">
              <a:buNone/>
            </a:pPr>
            <a:r>
              <a:rPr lang="uk-UA" dirty="0" smtClean="0">
                <a:latin typeface="Times New Roman" panose="02020603050405020304" pitchFamily="18" charset="0"/>
                <a:cs typeface="Times New Roman" panose="02020603050405020304" pitchFamily="18" charset="0"/>
              </a:rPr>
              <a:t>Уважно переглянь його та дай відповіді на запитання. Ти маєш бути уважним! Слухай, дивись та запам’ятовуй! </a:t>
            </a:r>
            <a:r>
              <a:rPr lang="uk-UA" dirty="0" smtClean="0">
                <a:solidFill>
                  <a:srgbClr val="FF0000"/>
                </a:solidFill>
                <a:latin typeface="Times New Roman" panose="02020603050405020304" pitchFamily="18" charset="0"/>
                <a:cs typeface="Times New Roman" panose="02020603050405020304" pitchFamily="18" charset="0"/>
              </a:rPr>
              <a:t>За це завдання ти отримаєш 2 деталі до броні! </a:t>
            </a:r>
            <a:endParaRPr lang="uk-UA"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1116" y="1665916"/>
            <a:ext cx="3597654" cy="23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844824"/>
            <a:ext cx="1874649" cy="18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419456"/>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570</Words>
  <Application>Microsoft Office PowerPoint</Application>
  <PresentationFormat>Экран (4:3)</PresentationFormat>
  <Paragraphs>58</Paragraphs>
  <Slides>15</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15</vt:i4>
      </vt:variant>
    </vt:vector>
  </HeadingPairs>
  <TitlesOfParts>
    <vt:vector size="17" baseType="lpstr">
      <vt:lpstr>Тема Office</vt:lpstr>
      <vt:lpstr>1_Тема Office</vt:lpstr>
      <vt:lpstr>Рівень 2 Раунд 2 Розвиток різних видів пам’яті</vt:lpstr>
      <vt:lpstr>Якщо хочеш врятувати світ та реальність, то маєш володіти гарною пам’яттю. Це заняття тобі допоможе її розвинути! </vt:lpstr>
      <vt:lpstr>Виконуй завдання сумлінно, самостійно та уважно! Ти маєш врятувати реальність! Намагайся запам’ятовувати все, навіть деталі – це допоможе тобі у боротьбі зі злом!  </vt:lpstr>
      <vt:lpstr>Які види пам’яті ти знаєш? Адже на попередньому слайді для тебе була підказка</vt:lpstr>
      <vt:lpstr>ВУХА</vt:lpstr>
      <vt:lpstr>Якщо є слухова пам’ять, то є також</vt:lpstr>
      <vt:lpstr>Про що ще йшлося в рекомендаціях щодо підготовки до заняття? </vt:lpstr>
      <vt:lpstr>Є пам’ять АСОЦІАТИВНА</vt:lpstr>
      <vt:lpstr>1. Зараз ми перевіримо, наскільки ти можеш задіяти два види пам’яті</vt:lpstr>
      <vt:lpstr>У тебе вийшло! Твоя броня майже міцна! Але це ще не кінець! Ти обов’язково помилишся  в наступному завданні! І я знищу твою реальність! І вже почав!</vt:lpstr>
      <vt:lpstr>Ти маєш завадити спотворити реальність! Переходь до завдання! </vt:lpstr>
      <vt:lpstr>Наступне завдання для тебе буде ще важчим! Тобі треба запам’ятати кожне зображення та число, яке із ним пов’язане. На друкованому аркуші тобі слід буде записати число на кожному зображенні! Після натискання зображення зникнуть! </vt:lpstr>
      <vt:lpstr>Презентация PowerPoint</vt:lpstr>
      <vt:lpstr>Останнє завдання для тебе! Дотримуйся алгоритму дій у дркованому варіанті завдань та будь здоровим! Адже здоров’я – це запорука успіху у перемозі! За ці завдання ти отримаєш 3 деталі до броні рятівника!  </vt:lpstr>
      <vt:lpstr>У тебе гарно виходить! Здійсни підрахунок, скільки деталей до броні тобі вдалося зібрати!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Рівень 2 Раунд 2 Розвиток різних видів пам’яті</dc:title>
  <dc:creator>School</dc:creator>
  <cp:lastModifiedBy>School</cp:lastModifiedBy>
  <cp:revision>20</cp:revision>
  <dcterms:created xsi:type="dcterms:W3CDTF">2021-07-27T12:22:20Z</dcterms:created>
  <dcterms:modified xsi:type="dcterms:W3CDTF">2021-07-28T22:42:51Z</dcterms:modified>
</cp:coreProperties>
</file>