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8" r:id="rId4"/>
    <p:sldId id="259" r:id="rId5"/>
    <p:sldId id="274" r:id="rId6"/>
    <p:sldId id="275" r:id="rId7"/>
    <p:sldId id="277" r:id="rId8"/>
    <p:sldId id="270" r:id="rId9"/>
    <p:sldId id="276" r:id="rId10"/>
    <p:sldId id="265" r:id="rId11"/>
    <p:sldId id="278" r:id="rId12"/>
    <p:sldId id="279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0B554C"/>
    <a:srgbClr val="F517CB"/>
    <a:srgbClr val="00FF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C6BD-57D5-45A6-B025-DBFC2C819250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EF9B-F45A-42FB-A9F9-A107BE75A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26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C6BD-57D5-45A6-B025-DBFC2C819250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EF9B-F45A-42FB-A9F9-A107BE75A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82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C6BD-57D5-45A6-B025-DBFC2C819250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EF9B-F45A-42FB-A9F9-A107BE75A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0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C6BD-57D5-45A6-B025-DBFC2C819250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EF9B-F45A-42FB-A9F9-A107BE75A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71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C6BD-57D5-45A6-B025-DBFC2C819250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EF9B-F45A-42FB-A9F9-A107BE75A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340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C6BD-57D5-45A6-B025-DBFC2C819250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EF9B-F45A-42FB-A9F9-A107BE75A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43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C6BD-57D5-45A6-B025-DBFC2C819250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EF9B-F45A-42FB-A9F9-A107BE75A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241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C6BD-57D5-45A6-B025-DBFC2C819250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EF9B-F45A-42FB-A9F9-A107BE75A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509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C6BD-57D5-45A6-B025-DBFC2C819250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EF9B-F45A-42FB-A9F9-A107BE75A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81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C6BD-57D5-45A6-B025-DBFC2C819250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EF9B-F45A-42FB-A9F9-A107BE75A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331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C6BD-57D5-45A6-B025-DBFC2C819250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EF9B-F45A-42FB-A9F9-A107BE75A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0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3C6BD-57D5-45A6-B025-DBFC2C819250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BEF9B-F45A-42FB-A9F9-A107BE75A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95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youtu.be/W2fHg0qGI1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6"/>
          <a:stretch/>
        </p:blipFill>
        <p:spPr bwMode="auto">
          <a:xfrm>
            <a:off x="-22101" y="0"/>
            <a:ext cx="9166101" cy="692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775" y="160338"/>
            <a:ext cx="7772400" cy="2434432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uk-UA" sz="4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uk-UA" sz="4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uk-UA" sz="4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uk-UA" sz="4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Розвиток творчого мислення</a:t>
            </a:r>
            <a:endParaRPr lang="ru-RU" sz="48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2996952"/>
            <a:ext cx="5760640" cy="2808312"/>
          </a:xfrm>
        </p:spPr>
        <p:txBody>
          <a:bodyPr>
            <a:normAutofit/>
          </a:bodyPr>
          <a:lstStyle/>
          <a:p>
            <a:pPr algn="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роблю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вмію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навчитися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Все,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уявити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реально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Пабло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Пікассо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художник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Вольтер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Вольтер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Вольтер — Викицитатник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160338"/>
            <a:ext cx="19062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anose="04040605051002020D02" pitchFamily="82" charset="0"/>
              </a:rPr>
              <a:t>Рівень </a:t>
            </a:r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anose="04040605051002020D02" pitchFamily="82" charset="0"/>
              </a:rPr>
              <a:t>2</a:t>
            </a:r>
            <a:b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briola" panose="04040605051002020D02" pitchFamily="82" charset="0"/>
              </a:rPr>
              <a:t>Раунд 1</a:t>
            </a:r>
            <a:endParaRPr lang="uk-U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676525"/>
            <a:ext cx="2997832" cy="395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67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" y="0"/>
            <a:ext cx="9172178" cy="687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74638"/>
            <a:ext cx="9073008" cy="1143000"/>
          </a:xfrm>
        </p:spPr>
        <p:txBody>
          <a:bodyPr>
            <a:no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Останнє випробування для тебе на цьому рівні!</a:t>
            </a:r>
            <a:b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впораєшся ти з ним? Я тобі буду заважати!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uk-UA" dirty="0" smtClean="0">
              <a:effectLst/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uk-UA" dirty="0"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uk-UA" dirty="0" smtClean="0">
              <a:effectLst/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dirty="0" smtClean="0">
                <a:effectLst/>
                <a:latin typeface="Times New Roman"/>
                <a:ea typeface="Calibri"/>
                <a:cs typeface="Times New Roman"/>
              </a:rPr>
              <a:t>Ти маєш передбачити все, що станеться! Цього не можна навчити – із цим впоратися ти зможеш тільки самостійно! Твій мозок натренований! Думай і відповідай на питання. Перше питання: що ти знаєш про дружбу?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F:\Онлайн курс ХНЕУ\thanos-int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55649"/>
            <a:ext cx="3768419" cy="21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8460432" y="6021288"/>
            <a:ext cx="432048" cy="5760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660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" y="0"/>
            <a:ext cx="9172178" cy="687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74638"/>
            <a:ext cx="9073008" cy="1143000"/>
          </a:xfrm>
        </p:spPr>
        <p:txBody>
          <a:bodyPr>
            <a:no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знаєш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дружбу?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1683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Перш ніж дати відповідь на запитання, заповни на своєму аркуші асоціативний кущ. </a:t>
            </a:r>
            <a:r>
              <a:rPr lang="uk-UA" b="1" dirty="0" smtClean="0">
                <a:latin typeface="Times New Roman"/>
                <a:ea typeface="Calibri"/>
                <a:cs typeface="Times New Roman"/>
              </a:rPr>
              <a:t>Ти маєш написати всі слова, які спали тобі на думку під час міркування над словом «дружба». Не переходь до наступного слайду, доки не виконаєш завдання на аркуші.  </a:t>
            </a:r>
            <a:endParaRPr lang="uk-UA" b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3" t="37305" r="18617" b="27801"/>
          <a:stretch/>
        </p:blipFill>
        <p:spPr bwMode="auto">
          <a:xfrm>
            <a:off x="2555776" y="3439567"/>
            <a:ext cx="3600400" cy="315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43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013" y="404664"/>
            <a:ext cx="7556961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74638"/>
            <a:ext cx="9073008" cy="1143000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твоїх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друзів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Намагайся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відповідати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один-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двома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словами.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запропоновані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збігатися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Зло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стежить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тобою!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Врятуй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друга й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отримай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деталі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броні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рятівника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в тебе (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 marL="0" indent="0">
              <a:buNone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Друзі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Як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звати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(кого?)</a:t>
            </a:r>
          </a:p>
          <a:p>
            <a:pPr marL="0" indent="0">
              <a:buNone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друга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робите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Дружите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товаришуєте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можеш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сказати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буде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розвиватися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ваша дружба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Запропонуй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батькам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обговорити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послухати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твою думку. </a:t>
            </a:r>
          </a:p>
          <a:p>
            <a:pPr marL="0" indent="0">
              <a:buNone/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бои superman, wallpaper, раздел Разное, размер 1920x1200 HD WUXGA -  скачать бесплатно картинку на рабочий стол и телеф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6"/>
            <a:ext cx="9252520" cy="68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uk-UA" sz="5400" smtClean="0">
                <a:solidFill>
                  <a:srgbClr val="00FFCC"/>
                </a:solidFill>
                <a:latin typeface="Bad Script" panose="02000000000000000000" pitchFamily="2" charset="0"/>
              </a:rPr>
              <a:t>У </a:t>
            </a:r>
            <a:r>
              <a:rPr lang="uk-UA" sz="5400" dirty="0" smtClean="0">
                <a:solidFill>
                  <a:srgbClr val="00FFCC"/>
                </a:solidFill>
                <a:latin typeface="Bad Script" panose="02000000000000000000" pitchFamily="2" charset="0"/>
              </a:rPr>
              <a:t>тебе гарно виходить!</a:t>
            </a:r>
            <a:endParaRPr lang="uk-UA" sz="5400" dirty="0">
              <a:solidFill>
                <a:srgbClr val="00FFCC"/>
              </a:solidFill>
              <a:latin typeface="Bad Script" panose="020000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uk-UA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uk-UA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uk-UA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uk-UA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uk-UA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uk-UA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uk-UA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uk-UA" sz="48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uk-UA" sz="48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uk-UA" sz="48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uk-UA" sz="4800" dirty="0" smtClean="0">
                <a:solidFill>
                  <a:srgbClr val="0070C0"/>
                </a:solidFill>
              </a:rPr>
              <a:t>Здійсни підрахунок своїх </a:t>
            </a:r>
            <a:r>
              <a:rPr lang="uk-UA" sz="4800" dirty="0" smtClean="0">
                <a:solidFill>
                  <a:srgbClr val="0070C0"/>
                </a:solidFill>
              </a:rPr>
              <a:t>деталей до броні </a:t>
            </a:r>
            <a:r>
              <a:rPr lang="uk-UA" sz="4800" dirty="0" smtClean="0">
                <a:solidFill>
                  <a:srgbClr val="0070C0"/>
                </a:solidFill>
              </a:rPr>
              <a:t>та переходь до наступного раунду!</a:t>
            </a:r>
          </a:p>
          <a:p>
            <a:pPr marL="0" indent="0" algn="ctr">
              <a:buNone/>
            </a:pPr>
            <a:r>
              <a:rPr lang="uk-UA" sz="4800" dirty="0" smtClean="0">
                <a:solidFill>
                  <a:srgbClr val="0070C0"/>
                </a:solidFill>
              </a:rPr>
              <a:t>Цей раунд міг дати тобі від 2 до 6 деталей!  </a:t>
            </a:r>
            <a:endParaRPr lang="uk-UA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784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9199" y="764704"/>
            <a:ext cx="3672408" cy="554461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допоможе тобі </a:t>
            </a:r>
            <a:r>
              <a:rPr lang="uk-UA" sz="3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навчитися </a:t>
            </a:r>
            <a:r>
              <a:rPr lang="uk-UA" sz="36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діяти не за інерцією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будеш </a:t>
            </a:r>
            <a:r>
              <a:rPr lang="uk-UA" sz="36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класифікувати предмети та явища та вчитися бачити майбутнє… </a:t>
            </a:r>
            <a:r>
              <a:rPr lang="ru-RU" sz="3200" u="sng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3200" u="sng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5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531655" cy="339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05" y="263327"/>
            <a:ext cx="4248472" cy="282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132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Онлайн курс ХНЕУ\1614131771_28-p-fon-s-supergeroyami-marvel-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79" y="1772816"/>
            <a:ext cx="7632171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0" y="17190"/>
            <a:ext cx="7200800" cy="240369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Виконуй завдання сумлінно, самостійно та уважно! Ти маєш врятувати реальність!</a:t>
            </a:r>
            <a:br>
              <a:rPr lang="uk-UA" sz="28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uk-UA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Передбачуй варіанти розвитку подій – це допоможе тобі у боротьбі зі злом! 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276872"/>
            <a:ext cx="6624736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Крок 1.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Попроси батьків роздрукувати для тебе матеріали заняття.</a:t>
            </a:r>
          </a:p>
          <a:p>
            <a:pPr marL="0" indent="0">
              <a:buNone/>
            </a:pP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Крок 2.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Підготуй для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аркуші паперу,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кольорові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олівці, ручку, секундомір твого смартфону, обов’язково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уважність,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таємничий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 та силу у боротьбі зі злом, яке хоче спотворити нашу реальність. </a:t>
            </a:r>
          </a:p>
          <a:p>
            <a:pPr marL="0" indent="0">
              <a:buNone/>
            </a:pP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Крок 3.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 ознайомся зі словничком та запам’ятай визначення термінів, які будуть зустрічатися тобі під час роботи. </a:t>
            </a:r>
            <a:endParaRPr lang="uk-UA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Крок 4.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Після фізкультхвилинки повертайся до роботи</a:t>
            </a:r>
          </a:p>
          <a:p>
            <a:pPr marL="0" indent="0">
              <a:buNone/>
            </a:pP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Крок 5.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Якщо після завдань стоять питання, то відповідай на них вголос або запроси до обговорення батьків, рідних або друзів.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719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4800" dirty="0" smtClean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uk-UA" sz="4800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uk-UA" sz="4800" dirty="0" smtClean="0">
                <a:effectLst/>
                <a:latin typeface="Times New Roman"/>
                <a:ea typeface="Calibri"/>
                <a:cs typeface="Times New Roman"/>
              </a:rPr>
              <a:t>Що таке </a:t>
            </a:r>
            <a:r>
              <a:rPr lang="uk-UA" sz="4800" dirty="0" smtClean="0">
                <a:latin typeface="Times New Roman"/>
                <a:ea typeface="Calibri"/>
                <a:cs typeface="Times New Roman"/>
              </a:rPr>
              <a:t>інерція</a:t>
            </a:r>
            <a:r>
              <a:rPr lang="uk-UA" sz="4800" dirty="0" smtClean="0">
                <a:effectLst/>
                <a:latin typeface="Times New Roman"/>
                <a:ea typeface="Calibri"/>
                <a:cs typeface="Times New Roman"/>
              </a:rPr>
              <a:t>?</a:t>
            </a:r>
            <a:br>
              <a:rPr lang="uk-UA" sz="4800" dirty="0" smtClean="0">
                <a:effectLst/>
                <a:latin typeface="Times New Roman"/>
                <a:ea typeface="Calibri"/>
                <a:cs typeface="Times New Roman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579296" cy="5400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800" b="1" dirty="0" smtClean="0">
                <a:latin typeface="Bad Script" panose="02000000000000000000" pitchFamily="2" charset="0"/>
              </a:rPr>
              <a:t>Інерція – це бездіяльність. Якщо різко гальмує автобус чи авто, то пасажири можуть впасти, якщо не будуть триматися за поручні. Це інерція. Якщо ти нічого не робиш – ти впадеш. </a:t>
            </a:r>
          </a:p>
          <a:p>
            <a:pPr marL="0" indent="0">
              <a:buNone/>
            </a:pPr>
            <a:endParaRPr lang="uk-UA" sz="2800" b="1" dirty="0" smtClean="0">
              <a:latin typeface="Bad Script" panose="02000000000000000000" pitchFamily="2" charset="0"/>
            </a:endParaRPr>
          </a:p>
          <a:p>
            <a:pPr marL="0" indent="0">
              <a:buNone/>
            </a:pPr>
            <a:endParaRPr lang="uk-UA" sz="2800" b="1" dirty="0">
              <a:latin typeface="Bad Script" panose="02000000000000000000" pitchFamily="2" charset="0"/>
            </a:endParaRPr>
          </a:p>
          <a:p>
            <a:pPr marL="0" indent="0">
              <a:buNone/>
            </a:pPr>
            <a:endParaRPr lang="uk-UA" sz="2800" b="1" dirty="0" smtClean="0">
              <a:latin typeface="Bad Script" panose="02000000000000000000" pitchFamily="2" charset="0"/>
            </a:endParaRPr>
          </a:p>
          <a:p>
            <a:pPr marL="0" indent="0">
              <a:buNone/>
            </a:pPr>
            <a:endParaRPr lang="uk-UA" sz="2800" b="1" dirty="0" smtClean="0">
              <a:latin typeface="Bad Script" panose="02000000000000000000" pitchFamily="2" charset="0"/>
            </a:endParaRPr>
          </a:p>
          <a:p>
            <a:pPr marL="0" indent="0" algn="ctr">
              <a:buNone/>
            </a:pPr>
            <a:endParaRPr lang="uk-UA" sz="2800" b="1" dirty="0" smtClean="0">
              <a:latin typeface="Bad Script" panose="02000000000000000000" pitchFamily="2" charset="0"/>
            </a:endParaRPr>
          </a:p>
          <a:p>
            <a:pPr marL="0" indent="0" algn="ctr">
              <a:buNone/>
            </a:pPr>
            <a:r>
              <a:rPr lang="uk-UA" sz="2800" b="1" dirty="0" smtClean="0">
                <a:latin typeface="Bad Script" panose="02000000000000000000" pitchFamily="2" charset="0"/>
              </a:rPr>
              <a:t>Сьогодні ми будемо вчитися мислити не за інерцією, тобто вчитися діяти так, щоб наш мозок працював творчо та швидко. </a:t>
            </a:r>
            <a:endParaRPr lang="uk-UA" sz="2800" b="1" dirty="0">
              <a:latin typeface="Bad Script" panose="02000000000000000000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64904"/>
            <a:ext cx="3215139" cy="222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5309"/>
            <a:ext cx="2736304" cy="221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72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 – </a:t>
            </a:r>
            <a:r>
              <a:rPr lang="uk-U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амбідекстер</a:t>
            </a:r>
            <a:r>
              <a:rPr lang="uk-U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br>
              <a:rPr lang="uk-U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Згадай значення цього слова зі словничка! </a:t>
            </a:r>
            <a:endParaRPr lang="uk-UA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Крок 1. Поклади перед собою аркуш білого паперу. </a:t>
            </a:r>
          </a:p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Крок 2. Візьми в обидві руки по олівцю різних кольорів.</a:t>
            </a:r>
          </a:p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Крок 3. Потренуйся намалювати лінію, як на першому малюнку. </a:t>
            </a:r>
          </a:p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Крок 4. На друкованому варіанті потренуйся обома руками обвести парасольку. У тебе вийшло? Намалюй свій малюнок метелика самостійно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69854"/>
            <a:ext cx="1872208" cy="296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81262"/>
            <a:ext cx="2294903" cy="306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83991"/>
            <a:ext cx="3209925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6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70609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Таблиця вченого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Шульте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6131743" cy="51117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Розвивай високу швидкість сприйняття інформації! На твоєму аркуші таблиця містить числа від 1 до 25. Знайди їх за порядком. Коли виконаєш завдання – подивись, наскільки складними можуть бути такі таблиці та спробуй свої сили. Не зупиняйся на досягнутому! </a:t>
            </a:r>
            <a:r>
              <a:rPr lang="uk-U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ці завдання ти отримаєш 2 деталі до броні рятівника! </a:t>
            </a:r>
            <a:endParaRPr lang="uk-UA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9" y="4221088"/>
            <a:ext cx="313440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943" y="2492896"/>
            <a:ext cx="2555776" cy="257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0208"/>
            <a:ext cx="224790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11528" r="7187" b="2750"/>
          <a:stretch/>
        </p:blipFill>
        <p:spPr bwMode="auto">
          <a:xfrm>
            <a:off x="3419872" y="4365104"/>
            <a:ext cx="3312467" cy="184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11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 для відпочинку! </a:t>
            </a:r>
            <a:b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Переходь за посиланням та відпочинь! 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1155CC"/>
                </a:solidFill>
                <a:latin typeface="Arial"/>
                <a:hlinkClick r:id="rId2"/>
              </a:rPr>
              <a:t>https://youtu.be/W2fHg0qGI14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52936"/>
            <a:ext cx="7501855" cy="375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3061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/>
          <a:stretch/>
        </p:blipFill>
        <p:spPr bwMode="auto">
          <a:xfrm>
            <a:off x="1180366" y="0"/>
            <a:ext cx="796894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156176" cy="4738538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Відпочив? Настав час для реальних справ та роботи мозку! Зло не дрімає! Тепер настав час перевірити, наскільки тобі вдалося подолати інерцію мислення.</a:t>
            </a:r>
            <a:b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2964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Тобі треба читати слова мовчки, але вголос вимовляти тільки назву кольору, яким це слово написане. Щасти тобі! </a:t>
            </a:r>
            <a: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це завдання ти отримаєш 2 деталі до броні рятівника! </a:t>
            </a:r>
            <a:endParaRPr lang="uk-UA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22" y="2204864"/>
            <a:ext cx="70485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4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605</Words>
  <Application>Microsoft Office PowerPoint</Application>
  <PresentationFormat>Экран (4:3)</PresentationFormat>
  <Paragraphs>58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Розвиток творчого мислення</vt:lpstr>
      <vt:lpstr> Це заняття допоможе тобі навчитися діяти не за інерцією. Ти будеш класифікувати предмети та явища та вчитися бачити майбутнє…  </vt:lpstr>
      <vt:lpstr>Виконуй завдання сумлінно, самостійно та уважно! Ти маєш врятувати реальність! Передбачуй варіанти розвитку подій – це допоможе тобі у боротьбі зі злом! </vt:lpstr>
      <vt:lpstr> Що таке інерція? </vt:lpstr>
      <vt:lpstr>Ти – амбідекстер!  Згадай значення цього слова зі словничка! </vt:lpstr>
      <vt:lpstr>Таблиця вченого Шульте</vt:lpstr>
      <vt:lpstr>Час для відпочинку!  Переходь за посиланням та відпочинь! </vt:lpstr>
      <vt:lpstr>Відпочив? Настав час для реальних справ та роботи мозку! Зло не дрімає! Тепер настав час перевірити, наскільки тобі вдалося подолати інерцію мислення. </vt:lpstr>
      <vt:lpstr>Тобі треба читати слова мовчки, але вголос вимовляти тільки назву кольору, яким це слово написане. Щасти тобі! За це завдання ти отримаєш 2 деталі до броні рятівника! </vt:lpstr>
      <vt:lpstr>Останнє випробування для тебе на цьому рівні! Чи впораєшся ти з ним? Я тобі буду заважати! </vt:lpstr>
      <vt:lpstr>Завдання 5. Що ти знаєш про дружбу?</vt:lpstr>
      <vt:lpstr>Наступним стане питання про твоїх друзів! Намагайся відповідати на питання один-двома словами. Твої відповіді та запропоновані мають збігатися. Зло стежить за тобою! Врятуй світ та свого друга й отримай 2 деталі до броні рятівника!</vt:lpstr>
      <vt:lpstr>У тебе гарно виходить!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Перемога 1. Розвиток цілісності, самостійності сприйняття</dc:title>
  <dc:creator>samsung</dc:creator>
  <cp:lastModifiedBy>School</cp:lastModifiedBy>
  <cp:revision>37</cp:revision>
  <dcterms:created xsi:type="dcterms:W3CDTF">2021-07-23T20:42:25Z</dcterms:created>
  <dcterms:modified xsi:type="dcterms:W3CDTF">2021-07-28T22:18:02Z</dcterms:modified>
</cp:coreProperties>
</file>