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0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1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4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3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4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0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1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3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0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C6BD-57D5-45A6-B025-DBFC2C819250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BEF9B-F45A-42FB-A9F9-A107BE75A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5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76" y="-14511"/>
            <a:ext cx="9166076" cy="687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b="1" smtClean="0">
                <a:solidFill>
                  <a:srgbClr val="7030A0"/>
                </a:solidFill>
                <a:latin typeface="Bad Script" panose="02000000000000000000" pitchFamily="2" charset="0"/>
              </a:rPr>
              <a:t>Рівень 1</a:t>
            </a:r>
            <a:br>
              <a:rPr lang="uk-UA" sz="5400" b="1" smtClean="0">
                <a:solidFill>
                  <a:srgbClr val="7030A0"/>
                </a:solidFill>
                <a:latin typeface="Bad Script" panose="02000000000000000000" pitchFamily="2" charset="0"/>
              </a:rPr>
            </a:br>
            <a:r>
              <a:rPr lang="uk-UA" sz="5400" b="1" smtClean="0">
                <a:solidFill>
                  <a:srgbClr val="7030A0"/>
                </a:solidFill>
                <a:latin typeface="Bad Script" panose="02000000000000000000" pitchFamily="2" charset="0"/>
              </a:rPr>
              <a:t>Раунд 1</a:t>
            </a:r>
            <a:br>
              <a:rPr lang="uk-UA" sz="5400" b="1" smtClean="0">
                <a:solidFill>
                  <a:srgbClr val="7030A0"/>
                </a:solidFill>
                <a:latin typeface="Bad Script" panose="02000000000000000000" pitchFamily="2" charset="0"/>
              </a:rPr>
            </a:br>
            <a:r>
              <a:rPr lang="uk-UA" sz="5400" b="1" smtClean="0">
                <a:solidFill>
                  <a:srgbClr val="7030A0"/>
                </a:solidFill>
                <a:latin typeface="Bad Script" panose="02000000000000000000" pitchFamily="2" charset="0"/>
              </a:rPr>
              <a:t> </a:t>
            </a:r>
            <a:r>
              <a:rPr lang="uk-UA" sz="5400" b="1" dirty="0">
                <a:solidFill>
                  <a:srgbClr val="7030A0"/>
                </a:solidFill>
                <a:latin typeface="Bad Script" panose="02000000000000000000" pitchFamily="2" charset="0"/>
              </a:rPr>
              <a:t>Розвиток цілісності, самостійності сприйняття</a:t>
            </a:r>
            <a:endParaRPr lang="ru-RU" sz="5400" b="1" dirty="0">
              <a:solidFill>
                <a:srgbClr val="7030A0"/>
              </a:solidFill>
              <a:latin typeface="Bad Script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2567136"/>
          </a:xfrm>
        </p:spPr>
        <p:txBody>
          <a:bodyPr/>
          <a:lstStyle/>
          <a:p>
            <a:pPr algn="r"/>
            <a:r>
              <a:rPr lang="uk-UA" b="1" i="1" dirty="0">
                <a:solidFill>
                  <a:srgbClr val="002060"/>
                </a:solidFill>
              </a:rPr>
              <a:t>Майте сміливість мислити самостійно. </a:t>
            </a:r>
            <a:endParaRPr lang="ru-RU" b="1" dirty="0">
              <a:solidFill>
                <a:srgbClr val="002060"/>
              </a:solidFill>
            </a:endParaRPr>
          </a:p>
          <a:p>
            <a:pPr algn="r"/>
            <a:r>
              <a:rPr lang="uk-UA" b="1" dirty="0" smtClean="0">
                <a:solidFill>
                  <a:srgbClr val="002060"/>
                </a:solidFill>
              </a:rPr>
              <a:t>Вольтер, поет та філософ</a:t>
            </a:r>
            <a:endParaRPr lang="ru-RU" b="1" dirty="0">
              <a:solidFill>
                <a:srgbClr val="002060"/>
              </a:solidFill>
            </a:endParaRPr>
          </a:p>
          <a:p>
            <a:pPr algn="r"/>
            <a:endParaRPr lang="ru-RU" dirty="0"/>
          </a:p>
        </p:txBody>
      </p:sp>
      <p:sp>
        <p:nvSpPr>
          <p:cNvPr id="4" name="AutoShape 2" descr="Вольтер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Вольтер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Вольтер — Викицитатни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3" y="3573016"/>
            <a:ext cx="237048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67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Bad Script" panose="02000000000000000000" pitchFamily="2" charset="0"/>
              </a:rPr>
              <a:t>Гра-вправа «Занадто»</a:t>
            </a:r>
            <a:endParaRPr lang="uk-UA" b="1" i="1" dirty="0">
              <a:solidFill>
                <a:srgbClr val="FF0000"/>
              </a:solidFill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920880" cy="41044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 маєш подумати та обговорити з батьками такі ситуації та зрозуміти, що таке «мало» та «багато»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з’їсти одну цукерку – смачно, а якщо багато?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таблетка допоможе вгамувати біль, а якщо прийняти багато?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аркуш паперу легко рветься. А коли їх ціла купа?</a:t>
            </a:r>
          </a:p>
          <a:p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Снігові кучугури для лісу – це добре. А якщо ліс опиниться у снігу по саму маківку?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41168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87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8" y="0"/>
            <a:ext cx="9172178" cy="687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Останнє випробування для тебе!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впораєшся ти з ним? Я тобі буду заважати!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uk-UA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uk-UA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uk-UA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uk-UA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dirty="0" smtClean="0">
                <a:effectLst/>
                <a:latin typeface="Times New Roman"/>
                <a:ea typeface="Calibri"/>
                <a:cs typeface="Times New Roman"/>
              </a:rPr>
              <a:t>Якщо ти правильно виконуватимеш завдання у відео, отже тобі вдалося пройти першу частину рівня </a:t>
            </a:r>
            <a:r>
              <a:rPr lang="uk-UA" dirty="0" err="1" smtClean="0">
                <a:effectLst/>
                <a:latin typeface="Times New Roman"/>
                <a:ea typeface="Calibri"/>
                <a:cs typeface="Times New Roman"/>
              </a:rPr>
              <a:t>Чомучки</a:t>
            </a:r>
            <a:r>
              <a:rPr lang="uk-UA" dirty="0" smtClean="0">
                <a:effectLst/>
                <a:latin typeface="Times New Roman"/>
                <a:ea typeface="Calibri"/>
                <a:cs typeface="Times New Roman"/>
              </a:rPr>
              <a:t>! Вітаю! Ти майже </a:t>
            </a:r>
            <a:r>
              <a:rPr lang="uk-UA" dirty="0" err="1" smtClean="0">
                <a:effectLst/>
                <a:latin typeface="Times New Roman"/>
                <a:ea typeface="Calibri"/>
                <a:cs typeface="Times New Roman"/>
              </a:rPr>
              <a:t>Халк</a:t>
            </a:r>
            <a:r>
              <a:rPr lang="uk-UA" dirty="0" smtClean="0">
                <a:effectLst/>
                <a:latin typeface="Times New Roman"/>
                <a:ea typeface="Calibri"/>
                <a:cs typeface="Times New Roman"/>
              </a:rPr>
              <a:t> у захисті світу!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https://www.youtube.com/watch?v=RbBSqjBVt1k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F:\Онлайн курс ХНЕУ\thanos-int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0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ои superman, wallpaper, раздел Разное, размер 1920x1200 HD WUXGA -  скачать бесплатно картинку на рабочий стол и теле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6"/>
            <a:ext cx="9252520" cy="68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FFCC"/>
                </a:solidFill>
                <a:latin typeface="Bad Script" panose="02000000000000000000" pitchFamily="2" charset="0"/>
              </a:rPr>
              <a:t>У тебе все вийде! </a:t>
            </a:r>
            <a:endParaRPr lang="uk-UA" sz="5400" dirty="0">
              <a:solidFill>
                <a:srgbClr val="00FFCC"/>
              </a:solidFill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uk-UA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uk-UA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uk-UA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uk-UA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uk-UA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uk-UA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uk-UA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sz="4800" dirty="0" smtClean="0">
                <a:solidFill>
                  <a:srgbClr val="0070C0"/>
                </a:solidFill>
              </a:rPr>
              <a:t>Переходь на наступний рівень! </a:t>
            </a:r>
            <a:endParaRPr lang="uk-UA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pider man Captain America White HD Wallpaper,cartoon/comic HD ... Desktop 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"/>
          <a:stretch/>
        </p:blipFill>
        <p:spPr bwMode="auto">
          <a:xfrm>
            <a:off x="75500" y="1915312"/>
            <a:ext cx="9068500" cy="48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048672" cy="518457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600" dirty="0" smtClean="0">
                <a:effectLst/>
                <a:latin typeface="Times New Roman"/>
                <a:ea typeface="Calibri"/>
                <a:cs typeface="Times New Roman"/>
              </a:rPr>
              <a:t>Це заняття допоможе тобі </a:t>
            </a:r>
            <a:r>
              <a:rPr lang="uk-UA" sz="3600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розширити уявлення про навколишній світ та розвинути уважність</a:t>
            </a:r>
            <a:r>
              <a:rPr lang="uk-UA" sz="3600" dirty="0" smtClean="0">
                <a:effectLst/>
                <a:latin typeface="Times New Roman"/>
                <a:ea typeface="Calibri"/>
                <a:cs typeface="Times New Roman"/>
              </a:rPr>
              <a:t>. Ти ознайомишся із поняттями </a:t>
            </a:r>
            <a:r>
              <a:rPr lang="uk-UA" sz="36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«мало» або «багато», </a:t>
            </a:r>
            <a:r>
              <a:rPr lang="uk-UA" sz="3600" dirty="0" smtClean="0">
                <a:effectLst/>
                <a:latin typeface="Times New Roman"/>
                <a:ea typeface="Calibri"/>
                <a:cs typeface="Times New Roman"/>
              </a:rPr>
              <a:t>дізнаєшся, що таке </a:t>
            </a:r>
            <a:r>
              <a:rPr lang="uk-UA" sz="36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«окомір», </a:t>
            </a:r>
            <a:r>
              <a:rPr lang="uk-UA" sz="3600" dirty="0" smtClean="0">
                <a:effectLst/>
                <a:latin typeface="Times New Roman"/>
                <a:ea typeface="Calibri"/>
                <a:cs typeface="Times New Roman"/>
              </a:rPr>
              <a:t>навчишся </a:t>
            </a:r>
            <a:r>
              <a:rPr lang="uk-UA" sz="3600" u="sng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сприймати предмети за кольором та зіставляти їх. </a:t>
            </a:r>
            <a:r>
              <a:rPr lang="ru-RU" sz="2700" u="sng" dirty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2700" u="sng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9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микс фон (62 фото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/>
          <a:stretch/>
        </p:blipFill>
        <p:spPr bwMode="auto">
          <a:xfrm>
            <a:off x="0" y="27761"/>
            <a:ext cx="9147398" cy="68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0" y="17190"/>
            <a:ext cx="7200800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Виконуй завдання сумлінно, самостійно та уважно! Ти маєш врятувати реальність!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5904656" cy="561662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Крок 1. Попроси батьків роздрукувати для тебе матеріали заняття.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Крок 2. Підготуй для заняття кольорові олівці, гарний настрій та силу у боротьбі зі злом, яке хоче спотворити нашу реальність. 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Крок 3. Виконуй завдання у тому порядку, у якому вони розташовані. Намагайся доводити роботу до кінця, адже доля реальності світу в твоїх руках! 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Крок 4. Після фізкультхвилинки повертайся до роботи</a:t>
            </a:r>
            <a:r>
              <a:rPr lang="uk-UA" sz="2000" dirty="0" smtClean="0">
                <a:ea typeface="Calibri"/>
                <a:cs typeface="Times New Roman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Переходити до відео можна за </a:t>
            </a:r>
            <a:r>
              <a:rPr lang="uk-UA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посиланнями</a:t>
            </a:r>
            <a:r>
              <a:rPr lang="uk-UA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тут або у просторі завдань до курсу онлайн</a:t>
            </a:r>
            <a:endParaRPr lang="uk-UA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Крок </a:t>
            </a:r>
            <a:r>
              <a:rPr lang="uk-UA" sz="2000" dirty="0" smtClean="0">
                <a:effectLst/>
                <a:latin typeface="Times New Roman"/>
                <a:ea typeface="Calibri"/>
                <a:cs typeface="Times New Roman"/>
              </a:rPr>
              <a:t>5. Якщо після завдань стоять питання, то відповідай на них вголос або запроси до обговорення батьків, рідних або друзів. 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271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звездное небо фон для презентации космос - Birue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uk-UA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b="1" dirty="0" smtClean="0">
                <a:effectLst/>
                <a:latin typeface="Times New Roman"/>
                <a:ea typeface="Calibri"/>
                <a:cs typeface="Times New Roman"/>
              </a:rPr>
              <a:t>Завдання 1. Дій самостійно!</a:t>
            </a:r>
            <a:br>
              <a:rPr lang="uk-UA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31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Намалюй, що можна знайти, впізнати, дізнатися за допомогою носа, язика, шкіри, рук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t="39827" r="28027" b="26059"/>
          <a:stretch/>
        </p:blipFill>
        <p:spPr bwMode="auto">
          <a:xfrm>
            <a:off x="611560" y="2636912"/>
            <a:ext cx="778525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2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Bad Script" panose="02000000000000000000" pitchFamily="2" charset="0"/>
              </a:rPr>
              <a:t>Який орган чуття </a:t>
            </a:r>
            <a:r>
              <a:rPr lang="uk-UA" dirty="0" err="1">
                <a:latin typeface="Bad Script" panose="02000000000000000000" pitchFamily="2" charset="0"/>
              </a:rPr>
              <a:t>пропущено</a:t>
            </a:r>
            <a:r>
              <a:rPr lang="uk-UA" dirty="0">
                <a:latin typeface="Bad Script" panose="02000000000000000000" pitchFamily="2" charset="0"/>
              </a:rPr>
              <a:t>? Відгадай та намалюй відповідь</a:t>
            </a:r>
            <a:endParaRPr lang="ru-RU" dirty="0"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>
                <a:effectLst/>
                <a:latin typeface="Times New Roman"/>
                <a:ea typeface="Calibri"/>
              </a:rPr>
              <a:t>Два брати через гору живуть і ніколи одного не бачать та в гості не ходять</a:t>
            </a:r>
          </a:p>
          <a:p>
            <a:pPr marL="0" indent="0" algn="ctr">
              <a:buNone/>
            </a:pPr>
            <a:endParaRPr lang="uk-UA" dirty="0">
              <a:latin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068960"/>
            <a:ext cx="6624736" cy="26642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7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Bad Script" panose="02000000000000000000" pitchFamily="2" charset="0"/>
              </a:rPr>
              <a:t>Ти маєш рацію! </a:t>
            </a:r>
            <a:r>
              <a:rPr lang="uk-UA" sz="7200" b="1" dirty="0" smtClean="0">
                <a:solidFill>
                  <a:srgbClr val="0070C0"/>
                </a:solidFill>
                <a:latin typeface="Bad Script" panose="02000000000000000000" pitchFamily="2" charset="0"/>
              </a:rPr>
              <a:t>Це очі! </a:t>
            </a:r>
            <a:endParaRPr lang="ru-RU" sz="7200" b="1" dirty="0">
              <a:solidFill>
                <a:srgbClr val="0070C0"/>
              </a:solidFill>
              <a:latin typeface="Bad Script" panose="020000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dirty="0" smtClean="0">
                <a:effectLst/>
                <a:latin typeface="Times New Roman"/>
                <a:ea typeface="Calibri"/>
              </a:rPr>
              <a:t>Два брати через гору живуть і ніколи одного не бачать та в гості не ходять</a:t>
            </a:r>
          </a:p>
          <a:p>
            <a:pPr marL="0" indent="0" algn="ctr">
              <a:buNone/>
            </a:pPr>
            <a:endParaRPr lang="uk-UA" dirty="0">
              <a:latin typeface="Times New Roman"/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100" name="Picture 4" descr="Що про ваш характер може розповісти колір оч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660338" cy="16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50" y="4535347"/>
            <a:ext cx="3287688" cy="18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Йенушка^^. Мистер сексуальные глазки | Пикаб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r="6029" b="62324"/>
          <a:stretch/>
        </p:blipFill>
        <p:spPr bwMode="auto">
          <a:xfrm>
            <a:off x="4406277" y="2809974"/>
            <a:ext cx="4691921" cy="156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0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 для братів, про яких було згадано у попередньому завданні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 за посиланням, виконай веселу розминку та повертайся!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564904"/>
            <a:ext cx="7427168" cy="4320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https://www.youtube.com/watch?v=ppJMxREw5-I</a:t>
            </a:r>
            <a:endParaRPr lang="ru-RU" dirty="0"/>
          </a:p>
          <a:p>
            <a:endParaRPr lang="ru-RU" dirty="0"/>
          </a:p>
        </p:txBody>
      </p:sp>
      <p:pic>
        <p:nvPicPr>
          <p:cNvPr id="6148" name="Picture 4" descr="Фізкультхвилинка для очей. Автор Ірина Вінніцка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850467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94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 завдання самостійно в друкованому варіанті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93725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85238"/>
            <a:ext cx="3203848" cy="308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64" y="4536401"/>
            <a:ext cx="2476128" cy="229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33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Виконай завдання самостійно в друкованому варіанті. Бережи зір!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528392" cy="499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2579"/>
            <a:ext cx="3672408" cy="499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0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372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Рівень 1 Раунд 1  Розвиток цілісності, самостійності сприйняття</vt:lpstr>
      <vt:lpstr>Це заняття допоможе тобі розширити уявлення про навколишній світ та розвинути уважність. Ти ознайомишся із поняттями «мало» або «багато», дізнаєшся, що таке «окомір», навчишся сприймати предмети за кольором та зіставляти їх.  </vt:lpstr>
      <vt:lpstr>Виконуй завдання сумлінно, самостійно та уважно! Ти маєш врятувати реальність!</vt:lpstr>
      <vt:lpstr> Завдання 1. Дій самостійно! Намалюй, що можна знайти, впізнати, дізнатися за допомогою носа, язика, шкіри, рук</vt:lpstr>
      <vt:lpstr>Який орган чуття пропущено? Відгадай та намалюй відповідь</vt:lpstr>
      <vt:lpstr>Ти маєш рацію! Це очі! </vt:lpstr>
      <vt:lpstr>Фізкультхвилинка для братів, про яких було згадано у попередньому завданні Перейди за посиланням, виконай веселу розминку та повертайся!  </vt:lpstr>
      <vt:lpstr>Виконай завдання самостійно в друкованому варіанті</vt:lpstr>
      <vt:lpstr>Виконай завдання самостійно в друкованому варіанті. Бережи зір!</vt:lpstr>
      <vt:lpstr>Гра-вправа «Занадто»</vt:lpstr>
      <vt:lpstr>Останнє випробування для тебе! Чи впораєшся ти з ним? Я тобі буду заважати! </vt:lpstr>
      <vt:lpstr>У тебе все вийде!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Перемога 1. Розвиток цілісності, самостійності сприйняття</dc:title>
  <dc:creator>samsung</dc:creator>
  <cp:lastModifiedBy>School</cp:lastModifiedBy>
  <cp:revision>14</cp:revision>
  <dcterms:created xsi:type="dcterms:W3CDTF">2021-07-23T20:42:25Z</dcterms:created>
  <dcterms:modified xsi:type="dcterms:W3CDTF">2021-07-28T20:48:22Z</dcterms:modified>
</cp:coreProperties>
</file>