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2" r:id="rId4"/>
    <p:sldId id="293" r:id="rId5"/>
    <p:sldId id="313" r:id="rId6"/>
    <p:sldId id="311" r:id="rId7"/>
    <p:sldId id="314" r:id="rId8"/>
    <p:sldId id="316" r:id="rId9"/>
    <p:sldId id="315" r:id="rId10"/>
    <p:sldId id="266" r:id="rId11"/>
    <p:sldId id="307" r:id="rId12"/>
    <p:sldId id="308" r:id="rId13"/>
    <p:sldId id="309" r:id="rId14"/>
    <p:sldId id="268" r:id="rId15"/>
    <p:sldId id="306" r:id="rId16"/>
    <p:sldId id="305" r:id="rId17"/>
    <p:sldId id="269" r:id="rId18"/>
    <p:sldId id="301" r:id="rId19"/>
    <p:sldId id="304" r:id="rId20"/>
    <p:sldId id="303" r:id="rId21"/>
    <p:sldId id="302" r:id="rId22"/>
    <p:sldId id="299" r:id="rId23"/>
    <p:sldId id="300" r:id="rId24"/>
    <p:sldId id="275" r:id="rId25"/>
    <p:sldId id="276" r:id="rId26"/>
    <p:sldId id="284" r:id="rId27"/>
    <p:sldId id="285" r:id="rId28"/>
    <p:sldId id="274" r:id="rId29"/>
    <p:sldId id="286" r:id="rId30"/>
    <p:sldId id="298" r:id="rId31"/>
    <p:sldId id="287" r:id="rId32"/>
    <p:sldId id="288" r:id="rId33"/>
    <p:sldId id="317" r:id="rId34"/>
    <p:sldId id="318" r:id="rId35"/>
    <p:sldId id="296" r:id="rId36"/>
    <p:sldId id="297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7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6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5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2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6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00DC-1EC5-47AC-9534-71078A6797F1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5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docs.google.com/forms/d/e/1FAIpQLSfufKs5fOzcwZOwYhbbKUPkAMuobbEx0wVwf89C1Xxm1uQj4A/viewfor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hneu.edu.ua/mod/quiz/view.php?id=11049" TargetMode="Externa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display?v=p0twfxjoc20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learningapps.org/display?v=prhv77d7k20" TargetMode="Externa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200" y="507774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254" y="507774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43" y="1387797"/>
            <a:ext cx="5318301" cy="4881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200" y="1064631"/>
            <a:ext cx="688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Дистанційний курс з геометрії 8 клас за розділом:</a:t>
            </a:r>
          </a:p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«Розв'язування прямокутних трикутників»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200" y="1745305"/>
            <a:ext cx="786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 Narrow" panose="020B0606020202030204" pitchFamily="34" charset="0"/>
              </a:rPr>
              <a:t>Лошак О.В., Ольховська В.В., Церковна Л.О., вчителі математики ХЗОШ № 153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00" y="2461276"/>
            <a:ext cx="3573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0099"/>
                </a:solidFill>
                <a:latin typeface="Arial Black" panose="020B0A04020102020204" pitchFamily="34" charset="0"/>
              </a:rPr>
              <a:t>Заняття № 1</a:t>
            </a:r>
            <a:r>
              <a:rPr lang="en-US" sz="3600">
                <a:solidFill>
                  <a:srgbClr val="000099"/>
                </a:solidFill>
                <a:latin typeface="Arial Black" panose="020B0A04020102020204" pitchFamily="34" charset="0"/>
              </a:rPr>
              <a:t>:</a:t>
            </a:r>
            <a:endParaRPr lang="ru-RU" sz="36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200" y="3545625"/>
            <a:ext cx="48173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solidFill>
                  <a:srgbClr val="000099"/>
                </a:solidFill>
                <a:latin typeface="Arial Black" panose="020B0A04020102020204" pitchFamily="34" charset="0"/>
              </a:rPr>
              <a:t>«Теорема </a:t>
            </a:r>
          </a:p>
          <a:p>
            <a:r>
              <a:rPr lang="uk-UA" sz="6000" dirty="0">
                <a:solidFill>
                  <a:srgbClr val="000099"/>
                </a:solidFill>
                <a:latin typeface="Arial Black" panose="020B0A04020102020204" pitchFamily="34" charset="0"/>
              </a:rPr>
              <a:t>Піфагора»</a:t>
            </a:r>
            <a:endParaRPr lang="ru-RU" sz="60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819" r="476" b="10944"/>
          <a:stretch/>
        </p:blipFill>
        <p:spPr>
          <a:xfrm>
            <a:off x="58057" y="0"/>
            <a:ext cx="12075886" cy="68507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62829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Історична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довідка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9112" y="1083430"/>
            <a:ext cx="102808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 середині віки теорема Піфагора вважалася на стільки складною, що її називали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asinorum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віслючий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місток»), або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elefuga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втеча нікчемних»), оскільки далеко не кожний міг її довести, тобто перейти через «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віслючий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місток».</a:t>
            </a:r>
          </a:p>
        </p:txBody>
      </p:sp>
      <p:pic>
        <p:nvPicPr>
          <p:cNvPr id="10" name="Рисунок 9" descr="Интегрированный урок &quot;геометрия + история&quot; по теме &quot;Равнобедренный  треугольник&quot;. 8-й класс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52"/>
          <a:stretch/>
        </p:blipFill>
        <p:spPr bwMode="auto">
          <a:xfrm>
            <a:off x="1073927" y="3330198"/>
            <a:ext cx="10044144" cy="3123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720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Теорема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1765" y="713505"/>
            <a:ext cx="6383479" cy="671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ТЕОРЕМА (теорема Піфагора) 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8192290"/>
                  </p:ext>
                </p:extLst>
              </p:nvPr>
            </p:nvGraphicFramePr>
            <p:xfrm>
              <a:off x="1013253" y="1514015"/>
              <a:ext cx="10165493" cy="163215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1632153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У прямокутному трикутнику квадрат гіпотенузи дорівнює сумі квадратів катетів: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32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𝐴𝐵</m:t>
                                  </m:r>
                                </m:e>
                                <m:sup>
                                  <m: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3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𝐴𝐶</m:t>
                                  </m:r>
                                </m:e>
                                <m:sup>
                                  <m: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3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𝐵𝐶</m:t>
                                  </m:r>
                                </m:e>
                                <m:sup>
                                  <m: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098192290"/>
                  </p:ext>
                </p:extLst>
              </p:nvPr>
            </p:nvGraphicFramePr>
            <p:xfrm>
              <a:off x="1013253" y="1514015"/>
              <a:ext cx="10165493" cy="163215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9089022"/>
                        </a:ext>
                      </a:extLst>
                    </a:gridCol>
                  </a:tblGrid>
                  <a:tr h="163215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859" r="-300" b="-14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025152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2" descr="Прямокутний трикутник — Вікіпедія">
            <a:extLst>
              <a:ext uri="{FF2B5EF4-FFF2-40B4-BE49-F238E27FC236}">
                <a16:creationId xmlns:a16="http://schemas.microsoft.com/office/drawing/2014/main" id="{1F95677B-D641-4D6B-883C-128D3C1F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61" y="3206869"/>
            <a:ext cx="3733075" cy="31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51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Теорема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1765" y="713505"/>
            <a:ext cx="2765501" cy="671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266825" y="1649070"/>
            <a:ext cx="210503" cy="2105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76D3A5-1803-4D96-92FE-0FBD411F9A25}"/>
                  </a:ext>
                </a:extLst>
              </p:cNvPr>
              <p:cNvSpPr txBox="1"/>
              <p:nvPr/>
            </p:nvSpPr>
            <p:spPr>
              <a:xfrm>
                <a:off x="752281" y="1325250"/>
                <a:ext cx="10680036" cy="4032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На рисунку зображене прямокутний трикутник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Доведемо, що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Проведемо висоту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CD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Застосувавши теорему для катетів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і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отримуємо: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Додавши почлено ці рівності, отримаємо: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Далі маємо: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2800" i="1">
                        <a:latin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ru-RU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76D3A5-1803-4D96-92FE-0FBD411F9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1" y="1325250"/>
                <a:ext cx="10680036" cy="4032386"/>
              </a:xfrm>
              <a:prstGeom prst="rect">
                <a:avLst/>
              </a:prstGeom>
              <a:blipFill>
                <a:blip r:embed="rId4"/>
                <a:stretch>
                  <a:fillRect l="-1142" r="-1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30EB90-EB13-4379-8BB3-464A98FD10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8"/>
          <a:stretch/>
        </p:blipFill>
        <p:spPr>
          <a:xfrm>
            <a:off x="6444272" y="3856670"/>
            <a:ext cx="4679530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7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Теорема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2" descr="Прямокутний трикутник — Вікіпедія">
            <a:extLst>
              <a:ext uri="{FF2B5EF4-FFF2-40B4-BE49-F238E27FC236}">
                <a16:creationId xmlns:a16="http://schemas.microsoft.com/office/drawing/2014/main" id="{1F95677B-D641-4D6B-883C-128D3C1F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61" y="3206869"/>
            <a:ext cx="3733075" cy="31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CAC998-7F12-42F0-A98E-B7B73A81E99D}"/>
                  </a:ext>
                </a:extLst>
              </p:cNvPr>
              <p:cNvSpPr txBox="1"/>
              <p:nvPr/>
            </p:nvSpPr>
            <p:spPr>
              <a:xfrm>
                <a:off x="1050325" y="1102362"/>
                <a:ext cx="10128421" cy="288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Якщо в прямокутному трикутнику довжини катетів дорівнюють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довжина гіпотенузи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теорему Піфагора можна виразити такою рівністю: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6CAC998-7F12-42F0-A98E-B7B73A81E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25" y="1102362"/>
                <a:ext cx="10128421" cy="2882840"/>
              </a:xfrm>
              <a:prstGeom prst="rect">
                <a:avLst/>
              </a:prstGeom>
              <a:blipFill>
                <a:blip r:embed="rId5"/>
                <a:stretch>
                  <a:fillRect l="-1203" r="-12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309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930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Знаходження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невідомої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сторони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двома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відомими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1BE384-B745-4A7E-9C5E-F4E90DD98BE2}"/>
                  </a:ext>
                </a:extLst>
              </p:cNvPr>
              <p:cNvSpPr txBox="1"/>
              <p:nvPr/>
            </p:nvSpPr>
            <p:spPr>
              <a:xfrm>
                <a:off x="750955" y="1210727"/>
                <a:ext cx="10680035" cy="483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uk-U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Теорема Піфагора дає змогу за двома сторонами прямокутного трикутника знайти його третю сторону: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uk-U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 рівності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також випливає, що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і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звідси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uk-U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uk-U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uk-U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uk-U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тобто </a:t>
                </a:r>
                <a:r>
                  <a:rPr lang="uk-UA" sz="32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гіпотенуза більша за будь-який із катетів.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51BE384-B745-4A7E-9C5E-F4E90DD98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55" y="1210727"/>
                <a:ext cx="10680035" cy="4833054"/>
              </a:xfrm>
              <a:prstGeom prst="rect">
                <a:avLst/>
              </a:prstGeom>
              <a:blipFill>
                <a:blip r:embed="rId4"/>
                <a:stretch>
                  <a:fillRect l="-1427" r="-1484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24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930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Знаходження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невідомої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сторони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двома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відомими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7EE1EF-68BC-4A2B-8231-BABE19E55252}"/>
              </a:ext>
            </a:extLst>
          </p:cNvPr>
          <p:cNvPicPr/>
          <p:nvPr/>
        </p:nvPicPr>
        <p:blipFill rotWithShape="1">
          <a:blip r:embed="rId4"/>
          <a:srcRect l="30254" t="43199" r="28965" b="39013"/>
          <a:stretch/>
        </p:blipFill>
        <p:spPr bwMode="auto">
          <a:xfrm>
            <a:off x="789862" y="1102362"/>
            <a:ext cx="10612274" cy="2881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 descr="Прямокутний трикутник — Вікіпедія">
            <a:extLst>
              <a:ext uri="{FF2B5EF4-FFF2-40B4-BE49-F238E27FC236}">
                <a16:creationId xmlns:a16="http://schemas.microsoft.com/office/drawing/2014/main" id="{F86767D8-04B1-47D6-8754-FC5DB679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956" y="3341338"/>
            <a:ext cx="3682087" cy="31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1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7390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Теорема,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обернена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теореми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1765" y="713505"/>
            <a:ext cx="9060494" cy="671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ТЕОРЕМА (обернена до теореми Піфагора) 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/>
            </p:nvGraphicFramePr>
            <p:xfrm>
              <a:off x="1013253" y="1514015"/>
              <a:ext cx="10165493" cy="219456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1632153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Якщо сума квадратів двох сторін трикутника дорівнює квадрату третьої сторони, то такий трикутник є прямокутний: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32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𝐴𝐶</m:t>
                                  </m:r>
                                </m:e>
                                <m:sup>
                                  <m: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3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𝐵𝐶</m:t>
                                  </m:r>
                                </m:e>
                                <m:sup>
                                  <m: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𝐴𝐵</m:t>
                                  </m:r>
                                </m:e>
                                <m:sup>
                                  <m:r>
                                    <a:rPr lang="ru-RU" sz="32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200" i="0" dirty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uk-UA" sz="3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то </a:t>
                          </a:r>
                          <a:r>
                            <a:rPr lang="uk-UA" sz="3200" i="0" dirty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∠</a:t>
                          </a:r>
                          <a:r>
                            <a:rPr lang="en-US" sz="3200" i="0" dirty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𝐶</a:t>
                          </a:r>
                          <a:r>
                            <a:rPr lang="uk-UA" sz="3200" i="0" dirty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uk-UA" sz="3200" i="0" dirty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90°.</a:t>
                          </a:r>
                          <a:endParaRPr lang="ru-RU" sz="3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CE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/>
            </p:nvGraphicFramePr>
            <p:xfrm>
              <a:off x="1013253" y="1514015"/>
              <a:ext cx="10165493" cy="211569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9089022"/>
                        </a:ext>
                      </a:extLst>
                    </a:gridCol>
                  </a:tblGrid>
                  <a:tr h="21156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noFill/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437" r="-300" b="-117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025152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Прямокутний трикутник — Вікіпедія">
            <a:extLst>
              <a:ext uri="{FF2B5EF4-FFF2-40B4-BE49-F238E27FC236}">
                <a16:creationId xmlns:a16="http://schemas.microsoft.com/office/drawing/2014/main" id="{39A43D01-DC55-4B25-B09B-9B4FF94A1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77" y="3744139"/>
            <a:ext cx="3172446" cy="26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8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7390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Теорема,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обернена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теореми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Піфагора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1765" y="713505"/>
            <a:ext cx="2765501" cy="671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ДОВЕДЕННЯ</a:t>
            </a:r>
            <a:endParaRPr lang="ru-RU" sz="20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31765" y="1466657"/>
                <a:ext cx="7971350" cy="4992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Нехай у трикутнику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Доведемо, що кут C прямий. Розглянемо трикутник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 прямим кутом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у якому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uk-UA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 теоремою Піфагора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а з урахуванням </a:t>
                </a:r>
                <a:r>
                  <a:rPr lang="uk-UA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рівностей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двох сторін розглядуваних трикутників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тобто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ru-RU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Тоді 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=∆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за трьома сторонами, звідки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90°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∎</m:t>
                    </m:r>
                  </m:oMath>
                </a14:m>
                <a:endParaRPr lang="ru-RU" sz="2800" dirty="0"/>
              </a:p>
              <a:p>
                <a:pPr algn="just"/>
                <a:endParaRPr lang="ru-RU" sz="2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65" y="1466657"/>
                <a:ext cx="7971350" cy="4992008"/>
              </a:xfrm>
              <a:prstGeom prst="rect">
                <a:avLst/>
              </a:prstGeom>
              <a:blipFill>
                <a:blip r:embed="rId4"/>
                <a:stretch>
                  <a:fillRect l="-1607" t="-1345" r="-1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266825" y="1649070"/>
            <a:ext cx="210503" cy="2105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31F638-F5A8-4CE1-A01C-4039C5284E96}"/>
              </a:ext>
            </a:extLst>
          </p:cNvPr>
          <p:cNvPicPr/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-3178"/>
          <a:stretch/>
        </p:blipFill>
        <p:spPr bwMode="auto">
          <a:xfrm>
            <a:off x="9160386" y="895034"/>
            <a:ext cx="2018360" cy="269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271801C-7657-47D0-BFBF-955E3CA5BB5D}"/>
              </a:ext>
            </a:extLst>
          </p:cNvPr>
          <p:cNvPicPr/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41828" y="3627379"/>
            <a:ext cx="2144800" cy="26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7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2975144" y="-1972854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1.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Катети прямокутного трикутника дорівнюють 7 см і 24 см. Знайдіть гіпотенузу.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E6AFB2-C766-4B5D-B46F-49687D17F895}"/>
                  </a:ext>
                </a:extLst>
              </p:cNvPr>
              <p:cNvSpPr txBox="1"/>
              <p:nvPr/>
            </p:nvSpPr>
            <p:spPr>
              <a:xfrm>
                <a:off x="711199" y="2171013"/>
                <a:ext cx="10680035" cy="4290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800" b="1" dirty="0" err="1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см,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24 см, тоді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24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625</m:t>
                        </m:r>
                      </m:e>
                    </m:ra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(см).</a:t>
                </a:r>
                <a:endParaRPr lang="uk-UA" sz="28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uk-UA" sz="4000" b="1" dirty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25 см.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E6AFB2-C766-4B5D-B46F-49687D17F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99" y="2171013"/>
                <a:ext cx="10680035" cy="4290342"/>
              </a:xfrm>
              <a:prstGeom prst="rect">
                <a:avLst/>
              </a:prstGeom>
              <a:blipFill>
                <a:blip r:embed="rId4"/>
                <a:stretch>
                  <a:fillRect l="-1199" r="-1142" b="-2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608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2975144" y="-1972854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754326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2.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Гіпотенуза прямокутного трикутника дорівнює 17 см, а один з катетів – 15 см. Знайдіть другий катет.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07FFD64-7837-49B7-8391-4721C1BF6DDF}"/>
                  </a:ext>
                </a:extLst>
              </p:cNvPr>
              <p:cNvSpPr txBox="1"/>
              <p:nvPr/>
            </p:nvSpPr>
            <p:spPr>
              <a:xfrm>
                <a:off x="795052" y="2685496"/>
                <a:ext cx="10512328" cy="364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800" b="1" dirty="0" err="1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 см,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17 см, тоді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17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(17−15)(17+15)</m:t>
                        </m:r>
                      </m:e>
                    </m:rad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2∙32</m:t>
                        </m:r>
                      </m:e>
                    </m:ra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64</m:t>
                        </m:r>
                      </m:e>
                    </m:ra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(см).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см.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7FFD64-7837-49B7-8391-4721C1BF6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52" y="2685496"/>
                <a:ext cx="10512328" cy="3644524"/>
              </a:xfrm>
              <a:prstGeom prst="rect">
                <a:avLst/>
              </a:prstGeom>
              <a:blipFill>
                <a:blip r:embed="rId4"/>
                <a:stretch>
                  <a:fillRect l="-1159" r="-1159" b="-3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56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Цілі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заняття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982" y="1211208"/>
            <a:ext cx="106800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предметних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домогтися засвоєння теореми Піфагора; формування вміння «бачити» прямокутні трикутники, які є частинами інших геометричних фігур; сформувати вміння знаходити невідому сторону прямокутного трикутника за двома відомими;</a:t>
            </a:r>
          </a:p>
          <a:p>
            <a:pPr algn="just">
              <a:tabLst>
                <a:tab pos="630555" algn="l"/>
              </a:tabLs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ключових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формувати вміння оперувати геометричними об’єктами на площині; сприяти усвідомленню значення математики для повноцінного життя в сучасному суспільстві; сприяти самовихованню допитливості, зацікавленості в пізнанні нового.</a:t>
            </a:r>
            <a:endParaRPr lang="ru-RU" sz="28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6FB3B-FCEA-465E-8813-3AC214BA9D04}"/>
              </a:ext>
            </a:extLst>
          </p:cNvPr>
          <p:cNvSpPr txBox="1"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34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3.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діагональ квадрата, сторона якого дорівнює  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1C6625-A124-4E27-9A3B-5C6F6744DA19}"/>
                  </a:ext>
                </a:extLst>
              </p:cNvPr>
              <p:cNvSpPr txBox="1"/>
              <p:nvPr/>
            </p:nvSpPr>
            <p:spPr>
              <a:xfrm>
                <a:off x="755979" y="2113775"/>
                <a:ext cx="10680035" cy="4285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800" b="1" dirty="0" err="1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Розглянемо квадрат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у якого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Тоді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uk-UA" sz="4400" b="1" dirty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uk-UA" sz="28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F1C6625-A124-4E27-9A3B-5C6F6744D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79" y="2113775"/>
                <a:ext cx="10680035" cy="4285597"/>
              </a:xfrm>
              <a:prstGeom prst="rect">
                <a:avLst/>
              </a:prstGeom>
              <a:blipFill>
                <a:blip r:embed="rId4"/>
                <a:stretch>
                  <a:fillRect l="-1142" r="-1199" b="-28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0D1E41-C9AF-46F8-B4CB-D56C1FC0231D}"/>
              </a:ext>
            </a:extLst>
          </p:cNvPr>
          <p:cNvPicPr/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t="62526" r="76655" b="11531"/>
          <a:stretch/>
        </p:blipFill>
        <p:spPr bwMode="auto">
          <a:xfrm>
            <a:off x="8913969" y="3489241"/>
            <a:ext cx="2264777" cy="2241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6277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4.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Знайдіть медіану рівностороннього трикутника, якщо його сторона дорівнює  </a:t>
            </a:r>
            <a:r>
              <a:rPr lang="en-US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C518F4-A176-402B-B09C-5758F827E845}"/>
                  </a:ext>
                </a:extLst>
              </p:cNvPr>
              <p:cNvSpPr txBox="1"/>
              <p:nvPr/>
            </p:nvSpPr>
            <p:spPr>
              <a:xfrm>
                <a:off x="755979" y="2042025"/>
                <a:ext cx="10680035" cy="4477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800" b="1" dirty="0" err="1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Розглянемо рівносторонній трикутник зі стороною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BK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медіана цього трикутника. Оскільки 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BK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медіана рівностороннього трикутника, то вона є також і висотою.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𝐴𝐵𝐾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90°,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Тоді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𝐵𝐾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𝐴𝐾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uk-UA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uk-UA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ru-RU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						</a:t>
                </a: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C518F4-A176-402B-B09C-5758F827E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79" y="2042025"/>
                <a:ext cx="10680035" cy="4477316"/>
              </a:xfrm>
              <a:prstGeom prst="rect">
                <a:avLst/>
              </a:prstGeom>
              <a:blipFill>
                <a:blip r:embed="rId4"/>
                <a:stretch>
                  <a:fillRect l="-1142" t="-1635" r="-1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7C211C-16AF-408A-B44B-5222B24CC40B}"/>
              </a:ext>
            </a:extLst>
          </p:cNvPr>
          <p:cNvPicPr/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t="1618" r="74315" b="71572"/>
          <a:stretch/>
        </p:blipFill>
        <p:spPr bwMode="auto">
          <a:xfrm>
            <a:off x="8794944" y="3395152"/>
            <a:ext cx="2080592" cy="2300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7858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754326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5.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Основи рівнобічної трапеції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дорів-нюють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см і 22 см, а бічна сторона – 13 см. Знайдіть висоту трапеції.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FF82B8-2DE9-41B8-828D-A6863ED515E6}"/>
                  </a:ext>
                </a:extLst>
              </p:cNvPr>
              <p:cNvSpPr txBox="1"/>
              <p:nvPr/>
            </p:nvSpPr>
            <p:spPr>
              <a:xfrm>
                <a:off x="805104" y="2619236"/>
                <a:ext cx="10680035" cy="3969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uk-UA" sz="24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400" b="1" dirty="0" err="1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4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дана трапеція,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||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uk-UA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</a:t>
                </a:r>
                <a:r>
                  <a:rPr lang="uk-UA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22 см,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 </a:t>
                </a:r>
                <a:r>
                  <a:rPr lang="uk-UA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 см,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uk-UA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uk-UA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 см. 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Проведемо висоти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BK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і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CM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𝐴𝐵𝐾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=∆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𝐷𝐶𝑀</m:t>
                    </m:r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(за катетом і гіпотенузою), тому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𝑀𝐷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𝐾𝑀</m:t>
                        </m:r>
                      </m:num>
                      <m:den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22−12</m:t>
                        </m:r>
                      </m:num>
                      <m:den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см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Із </a:t>
                </a:r>
                <a14:m>
                  <m:oMath xmlns:m="http://schemas.openxmlformats.org/officeDocument/2006/math"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𝐴𝐵𝐾</m:t>
                    </m:r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за теоремою Піфагора маємо: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𝐵𝐾</m:t>
                    </m:r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𝐴𝐾</m:t>
                            </m:r>
                          </m:e>
                          <m:sup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см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uk-UA" sz="24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r>
                  <a:rPr lang="uk-UA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см.</a:t>
                </a: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9FF82B8-2DE9-41B8-828D-A6863ED51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4" y="2619236"/>
                <a:ext cx="10680035" cy="3969869"/>
              </a:xfrm>
              <a:prstGeom prst="rect">
                <a:avLst/>
              </a:prstGeom>
              <a:blipFill>
                <a:blip r:embed="rId4"/>
                <a:stretch>
                  <a:fillRect l="-856" t="-1382" r="-913" b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A63E65-328F-415E-88AB-182124228C62}"/>
              </a:ext>
            </a:extLst>
          </p:cNvPr>
          <p:cNvPicPr/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0" t="283" r="4052" b="67771"/>
          <a:stretch/>
        </p:blipFill>
        <p:spPr bwMode="auto">
          <a:xfrm>
            <a:off x="8668013" y="3563372"/>
            <a:ext cx="2510733" cy="2121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0927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754326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</a:t>
            </a:r>
            <a:r>
              <a:rPr lang="ru-RU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з катетів прямокутного три-кутника дорівнює 8 см, а другий на 2 см менший від гіпотенузи. Знайдіть невідомий катет трикутника. 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C1ED61-91D3-4B56-B811-8DCB08DF5111}"/>
                  </a:ext>
                </a:extLst>
              </p:cNvPr>
              <p:cNvSpPr txBox="1"/>
              <p:nvPr/>
            </p:nvSpPr>
            <p:spPr>
              <a:xfrm>
                <a:off x="884617" y="2685496"/>
                <a:ext cx="10422763" cy="3518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800" b="1" dirty="0" err="1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см і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см – катети трикутника, тоді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см – його гіпотенуза. Оскільки за теоремою Піфагора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маємо рівняння: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uk-UA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2)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звідси </a:t>
                </a:r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15 (см).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Отже, невідомий катет дорівнює 15 см.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spcAft>
                    <a:spcPts val="80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 см.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8C1ED61-91D3-4B56-B811-8DCB08DF5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7" y="2685496"/>
                <a:ext cx="10422763" cy="3518912"/>
              </a:xfrm>
              <a:prstGeom prst="rect">
                <a:avLst/>
              </a:prstGeom>
              <a:blipFill>
                <a:blip r:embed="rId4"/>
                <a:stretch>
                  <a:fillRect l="-1170" t="-2080" r="-1228" b="-3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658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754326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7.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Сторони трикутника дорівнюють 13 см, 20 см і 21 см. Знайдіть висоту проведену до найбільшої сторони. 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3A96EA-E341-4B9E-A738-105F6660F620}"/>
              </a:ext>
            </a:extLst>
          </p:cNvPr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8330" y="4348963"/>
            <a:ext cx="3129050" cy="2030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39B297-FAC9-4D84-AD6E-1E1DB91D3631}"/>
              </a:ext>
            </a:extLst>
          </p:cNvPr>
          <p:cNvSpPr txBox="1"/>
          <p:nvPr/>
        </p:nvSpPr>
        <p:spPr>
          <a:xfrm>
            <a:off x="755982" y="2685496"/>
            <a:ext cx="1072481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о з в’ я з а н </a:t>
            </a:r>
            <a:r>
              <a:rPr lang="uk-UA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Нехай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BH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висота трикутника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якому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13 см,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20 см,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21 см. Оскільки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найбільша сторона трикутника, то точка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лежить на цій стороні (доведіть це самостійно). </a:t>
            </a:r>
          </a:p>
          <a:p>
            <a:pPr algn="just"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Приймемо довжину відрізка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см, </a:t>
            </a:r>
          </a:p>
          <a:p>
            <a:pPr algn="just"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тоді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(21 −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см. </a:t>
            </a:r>
          </a:p>
        </p:txBody>
      </p:sp>
    </p:spTree>
    <p:extLst>
      <p:ext uri="{BB962C8B-B14F-4D97-AF65-F5344CB8AC3E}">
        <p14:creationId xmlns:p14="http://schemas.microsoft.com/office/powerpoint/2010/main" val="3792876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54F73E-4598-46F7-AA25-335C8891579B}"/>
                  </a:ext>
                </a:extLst>
              </p:cNvPr>
              <p:cNvSpPr txBox="1"/>
              <p:nvPr/>
            </p:nvSpPr>
            <p:spPr>
              <a:xfrm>
                <a:off x="755983" y="844028"/>
                <a:ext cx="10724817" cy="550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 теоремою Піфагора з прямокутного трикутника 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ABH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маємо: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𝐵𝐻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тобто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𝐵𝐻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а з прямокутного трикутника 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BCH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маємо: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𝐵𝐻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𝐶𝐻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тобто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𝐵𝐻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(21−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Прирівнюючи два вирази для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𝐵𝐻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маємо: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21−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169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400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21−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169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400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441+42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ru-RU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42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=210;</m:t>
                      </m:r>
                      <m:r>
                        <a:rPr lang="uk-UA" sz="28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=5.</m:t>
                      </m:r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Таким чином, 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AH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 см.Тоді з три кутника 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ABH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за теоремою Піфагора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𝐵𝐻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(см).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spcAft>
                    <a:spcPts val="80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см.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54F73E-4598-46F7-AA25-335C88915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3" y="844028"/>
                <a:ext cx="10724817" cy="5503943"/>
              </a:xfrm>
              <a:prstGeom prst="rect">
                <a:avLst/>
              </a:prstGeom>
              <a:blipFill>
                <a:blip r:embed="rId4"/>
                <a:stretch>
                  <a:fillRect l="-1137" t="-1107" r="-1194" b="-19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469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95410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8.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гіпотенузу прямокутного трикутника, катети якого дорівнюють 4 см і 3 см.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4617" y="1932308"/>
            <a:ext cx="10422763" cy="95410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9.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сторони ромба, діагоналі якого дорівнюють 16 см і 12 см.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4617" y="2933446"/>
            <a:ext cx="10422763" cy="95410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10.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висоту рівнобічного трикутника, основа якого дорівнює 20 см, а бічна сторона – 26 см.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4617" y="3934584"/>
            <a:ext cx="10422763" cy="95410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11.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Бічна сторона рівнобічної трапеції дорівнює 15 см, діагональ – 20 см, висота – 12 см. Знайдіть площу трапеції.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84617" y="4935722"/>
            <a:ext cx="10422763" cy="138499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12.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Основи прямокутної трапеції дорівнюють 9 см і 25 см. Менша діагональ перпендикулярна до більшої бічної сторони і дорівнює 15 см. Знайдіть периметр трапеції.</a:t>
            </a:r>
          </a:p>
        </p:txBody>
      </p:sp>
    </p:spTree>
    <p:extLst>
      <p:ext uri="{BB962C8B-B14F-4D97-AF65-F5344CB8AC3E}">
        <p14:creationId xmlns:p14="http://schemas.microsoft.com/office/powerpoint/2010/main" val="1504864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0168B0-C2AE-4B3B-9ADA-E4D2E62581B1}"/>
              </a:ext>
            </a:extLst>
          </p:cNvPr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853773-9A78-4841-9EE3-5C6B9E0CEB1C}"/>
              </a:ext>
            </a:extLst>
          </p:cNvPr>
          <p:cNvSpPr/>
          <p:nvPr/>
        </p:nvSpPr>
        <p:spPr>
          <a:xfrm>
            <a:off x="884618" y="1543542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8.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см.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83EA69-ACDB-4E1D-8346-978AEAD82E3B}"/>
              </a:ext>
            </a:extLst>
          </p:cNvPr>
          <p:cNvSpPr/>
          <p:nvPr/>
        </p:nvSpPr>
        <p:spPr>
          <a:xfrm>
            <a:off x="884615" y="2478631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9.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см.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8B4AD70-CBD8-437B-BB3F-876EE992FBE5}"/>
              </a:ext>
            </a:extLst>
          </p:cNvPr>
          <p:cNvSpPr/>
          <p:nvPr/>
        </p:nvSpPr>
        <p:spPr>
          <a:xfrm>
            <a:off x="884618" y="3413720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10.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583104D-6C84-47D4-8E02-B151F14120CF}"/>
              </a:ext>
            </a:extLst>
          </p:cNvPr>
          <p:cNvSpPr/>
          <p:nvPr/>
        </p:nvSpPr>
        <p:spPr>
          <a:xfrm>
            <a:off x="884618" y="4348809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11.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</a:t>
            </a:r>
            <a:r>
              <a:rPr lang="uk-UA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583104D-6C84-47D4-8E02-B151F14120CF}"/>
              </a:ext>
            </a:extLst>
          </p:cNvPr>
          <p:cNvSpPr/>
          <p:nvPr/>
        </p:nvSpPr>
        <p:spPr>
          <a:xfrm>
            <a:off x="884616" y="5283898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12.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 см.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72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B6D89-A45E-4481-8FFF-B52125C826B4}"/>
              </a:ext>
            </a:extLst>
          </p:cNvPr>
          <p:cNvSpPr txBox="1"/>
          <p:nvPr/>
        </p:nvSpPr>
        <p:spPr>
          <a:xfrm>
            <a:off x="755981" y="1676656"/>
            <a:ext cx="10680035" cy="390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Сформулюйте теорему Піфагора.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Запишіть теорему Піфагора, якщо катети трикутника дорівнюють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гіпотенуза дорівнює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за двома сторонами прямокутного трикутника знайти його третю сторону?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із сторін прямокутного трикутника є найбільшою?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98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534658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Сформулюйте теорему Піфагора.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1" y="3776961"/>
            <a:ext cx="10680035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Запишіть теорему Піфагора, якщо катети трикутника дорівнюють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гіпотенуза дорівнює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5087677"/>
                <a:ext cx="10165492" cy="8156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5087677"/>
                <a:ext cx="10165492" cy="8156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000EEEF-58B7-43CC-9CBD-07C93177F6DE}"/>
              </a:ext>
            </a:extLst>
          </p:cNvPr>
          <p:cNvSpPr/>
          <p:nvPr/>
        </p:nvSpPr>
        <p:spPr>
          <a:xfrm>
            <a:off x="1013252" y="2202922"/>
            <a:ext cx="10165492" cy="130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прямокутному трикутнику квадрат гіпотенузи дорівнює сумі квадратів катетів.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67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Епіграф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DBBAA-5484-4DD6-826E-96190D6906B0}"/>
              </a:ext>
            </a:extLst>
          </p:cNvPr>
          <p:cNvSpPr txBox="1"/>
          <p:nvPr/>
        </p:nvSpPr>
        <p:spPr>
          <a:xfrm>
            <a:off x="755982" y="1870878"/>
            <a:ext cx="10680035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Не роби ніколи того, що не знаєш. Але вчись усьому, що потрібно знати, і тоді будеш вести спокійне життя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Піфагор</a:t>
            </a:r>
          </a:p>
        </p:txBody>
      </p:sp>
    </p:spTree>
    <p:extLst>
      <p:ext uri="{BB962C8B-B14F-4D97-AF65-F5344CB8AC3E}">
        <p14:creationId xmlns:p14="http://schemas.microsoft.com/office/powerpoint/2010/main" val="1584908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648952"/>
            <a:ext cx="10680035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за двома сторонами прямокутного трикутника знайти його третю сторону?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1" y="4388522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із сторін прямокутного трикутника є найбільшою?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000EEEF-58B7-43CC-9CBD-07C93177F6DE}"/>
              </a:ext>
            </a:extLst>
          </p:cNvPr>
          <p:cNvSpPr/>
          <p:nvPr/>
        </p:nvSpPr>
        <p:spPr>
          <a:xfrm>
            <a:off x="1013252" y="5058064"/>
            <a:ext cx="10165492" cy="661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tabLst>
                <a:tab pos="2208530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Гіпотенуза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2991973"/>
                <a:ext cx="10165492" cy="7065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 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2991973"/>
                <a:ext cx="10165492" cy="706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620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85534" y="4856329"/>
            <a:ext cx="6804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https://docs.google.com/forms/d/e/1FAIpQLSfufKs5fOzcwZOwYhbbKUPkAMuobbEx0wVwf89C1Xxm1uQj4A/viewform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Експрес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-контроль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7" y="1977748"/>
            <a:ext cx="4726267" cy="29216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9686" y="844028"/>
            <a:ext cx="10404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проходження швидкого експрес-контролю виконайте завдання за посиланням на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Forms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43743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Самостійна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робота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3804" y="1286425"/>
            <a:ext cx="104043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</a:rPr>
              <a:t>Для більш якісного засвоєння матеріалу пройдіть тест </a:t>
            </a:r>
            <a:r>
              <a:rPr lang="uk-UA" sz="4400" dirty="0" smtClean="0">
                <a:latin typeface="Times New Roman" panose="02020603050405020304" pitchFamily="18" charset="0"/>
              </a:rPr>
              <a:t>за посиланням</a:t>
            </a:r>
            <a:r>
              <a:rPr lang="uk-UA" sz="4400" dirty="0" smtClean="0">
                <a:latin typeface="Times New Roman" panose="02020603050405020304" pitchFamily="18" charset="0"/>
              </a:rPr>
              <a:t> </a:t>
            </a:r>
            <a:endParaRPr lang="uk-UA" sz="4400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3158957"/>
            <a:ext cx="4705350" cy="10096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15553" y="4540987"/>
            <a:ext cx="67608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https://online.hneu.edu.ua/mod/quiz/view.php?id=11049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75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Інтерактивна вправа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3" y="723953"/>
            <a:ext cx="1068003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теоремою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Піфагора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невідому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сторону.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197" y="1493613"/>
            <a:ext cx="7599600" cy="42672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85664" y="5726488"/>
            <a:ext cx="9220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https://learningapps.org/display?v=p0twfxjoc20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86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Інтерактивна вправа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3" y="723953"/>
            <a:ext cx="10680034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З'ясуйте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правильно,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записали теорему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Піфагора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трикутника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440" y="5721984"/>
            <a:ext cx="9367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https://learningapps.org/display?v=prhv77d7k20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198" y="1393125"/>
            <a:ext cx="7599600" cy="42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01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Домашнє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3804" y="1625893"/>
            <a:ext cx="104043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Опрацювати матеріали, що знаходяться в папці «Заняття № 1» та § 13 п. 13.1 та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13.2 (сторінки 128-130, підручника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«Геометрія 8 клас» (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А.П. Єршова,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 Голобородько, С. В. Єршов,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 Ф. 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Крижановський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3282" y="4862245"/>
            <a:ext cx="1063823" cy="15344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8000" y="2413338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47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Афоризм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DBBAA-5484-4DD6-826E-96190D6906B0}"/>
              </a:ext>
            </a:extLst>
          </p:cNvPr>
          <p:cNvSpPr txBox="1"/>
          <p:nvPr/>
        </p:nvSpPr>
        <p:spPr>
          <a:xfrm>
            <a:off x="755982" y="1104694"/>
            <a:ext cx="10680035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геометрії існує два скарби: теорема Піфагора і поділ відрізка в крайньому і середньому відношеннях. Перше можна порівняти із цінністю золота, друге можна назвати коштовним </a:t>
            </a:r>
            <a:r>
              <a:rPr lang="uk-UA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каменем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Йоганн Кеплер (1571-1630), </a:t>
            </a:r>
          </a:p>
          <a:p>
            <a:pPr algn="r"/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 філософ, математик, астроном</a:t>
            </a:r>
          </a:p>
        </p:txBody>
      </p:sp>
    </p:spTree>
    <p:extLst>
      <p:ext uri="{BB962C8B-B14F-4D97-AF65-F5344CB8AC3E}">
        <p14:creationId xmlns:p14="http://schemas.microsoft.com/office/powerpoint/2010/main" val="152717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04390-71B9-4041-9F5E-3D482C1DFAED}"/>
              </a:ext>
            </a:extLst>
          </p:cNvPr>
          <p:cNvSpPr txBox="1"/>
          <p:nvPr/>
        </p:nvSpPr>
        <p:spPr>
          <a:xfrm>
            <a:off x="755982" y="934777"/>
            <a:ext cx="10680034" cy="4744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Трикутник – це…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Прямокутним трикутником називається…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Сторона прямокутного трикутника, яка лежить проти прямого кута називається…а дві інші сторони прямокутного трикутника  називаються…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кутів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трикутника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дорівнює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гострих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кутів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прямокутного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трикутника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дорівнює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0396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04390-71B9-4041-9F5E-3D482C1DFAED}"/>
              </a:ext>
            </a:extLst>
          </p:cNvPr>
          <p:cNvSpPr txBox="1"/>
          <p:nvPr/>
        </p:nvSpPr>
        <p:spPr>
          <a:xfrm>
            <a:off x="755982" y="934777"/>
            <a:ext cx="10680034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в прямокутному трикутнику один гострий кут дорівнює 30°, то інший гострий кут дорівнює…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Катет, що лежить проти кута в 30°, дорівнює…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в прямокутному трикутнику один кут дорівнює 45°, то інший гострий кут дорівнює … і в такому трикутнику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катети…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Сформулюйте ознаки подібності трикутників.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Сформулюйте теорему про  метричні співвідношення в прямокутному трикутнику.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7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698235"/>
            <a:ext cx="10680035" cy="1384995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Трикутник –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геометрична фігура, що складається із трьох точок, які не лежать на одній прямій, і відрізків, які з’єднують ці точки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7FCB66-AF3C-4D38-819C-373CFBCA4D05}"/>
              </a:ext>
            </a:extLst>
          </p:cNvPr>
          <p:cNvSpPr/>
          <p:nvPr/>
        </p:nvSpPr>
        <p:spPr>
          <a:xfrm>
            <a:off x="751310" y="3371988"/>
            <a:ext cx="10680035" cy="954107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Прямокутним трикутником називається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трикутник, у якого є прямий кут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3EA7AA-56B7-4A2B-8C13-0180B001E804}"/>
              </a:ext>
            </a:extLst>
          </p:cNvPr>
          <p:cNvSpPr/>
          <p:nvPr/>
        </p:nvSpPr>
        <p:spPr>
          <a:xfrm>
            <a:off x="755981" y="4578260"/>
            <a:ext cx="10680035" cy="1384995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Сторона прямокутного трикутника, яка лежить проти прямого кута називається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гіпотенузою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дві інші сторони прямокутного трикутника  називаються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катетами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43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55981" y="1698235"/>
                <a:ext cx="10680035" cy="523220"/>
              </a:xfrm>
              <a:prstGeom prst="rect">
                <a:avLst/>
              </a:prstGeom>
              <a:solidFill>
                <a:srgbClr val="DEEBF7"/>
              </a:solidFill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800"/>
                  </a:spcAft>
                  <a:buFont typeface="Symbol" panose="05050102010706020507" pitchFamily="18" charset="2"/>
                  <a:buBlip>
                    <a:blip r:embed="rId4"/>
                  </a:buBlip>
                  <a:tabLst>
                    <a:tab pos="630555" algn="l"/>
                  </a:tabLs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Сума всіх кутів трикутника дорівнює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180°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uk-UA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1" y="1698235"/>
                <a:ext cx="10680035" cy="523220"/>
              </a:xfrm>
              <a:prstGeom prst="rect">
                <a:avLst/>
              </a:prstGeom>
              <a:blipFill>
                <a:blip r:embed="rId5"/>
                <a:stretch>
                  <a:fillRect t="-1411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07FCB66-AF3C-4D38-819C-373CFBCA4D05}"/>
                  </a:ext>
                </a:extLst>
              </p:cNvPr>
              <p:cNvSpPr/>
              <p:nvPr/>
            </p:nvSpPr>
            <p:spPr>
              <a:xfrm>
                <a:off x="751310" y="2350166"/>
                <a:ext cx="10680035" cy="523220"/>
              </a:xfrm>
              <a:prstGeom prst="rect">
                <a:avLst/>
              </a:prstGeom>
              <a:solidFill>
                <a:srgbClr val="DEEBF7"/>
              </a:solidFill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buFont typeface="Symbol" panose="05050102010706020507" pitchFamily="18" charset="2"/>
                  <a:buBlip>
                    <a:blip r:embed="rId4"/>
                  </a:buBlip>
                  <a:tabLst>
                    <a:tab pos="630555" algn="l"/>
                  </a:tabLs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Сума гострих кутів прямокутного трикутника дорівнює </a:t>
                </a:r>
                <a:r>
                  <a:rPr lang="uk-UA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0°</a:t>
                </a:r>
                <a14:m>
                  <m:oMath xmlns:m="http://schemas.openxmlformats.org/officeDocument/2006/math">
                    <m:r>
                      <a:rPr lang="uk-UA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uk-UA" sz="28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7FCB66-AF3C-4D38-819C-373CFBCA4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10" y="2350166"/>
                <a:ext cx="10680035" cy="523220"/>
              </a:xfrm>
              <a:prstGeom prst="rect">
                <a:avLst/>
              </a:prstGeom>
              <a:blipFill>
                <a:blip r:embed="rId6"/>
                <a:stretch>
                  <a:fillRect t="-1411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3EA7AA-56B7-4A2B-8C13-0180B001E804}"/>
              </a:ext>
            </a:extLst>
          </p:cNvPr>
          <p:cNvSpPr/>
          <p:nvPr/>
        </p:nvSpPr>
        <p:spPr>
          <a:xfrm>
            <a:off x="755981" y="2996564"/>
            <a:ext cx="10680035" cy="954107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в прямокутному трикутнику один гострий кут дорівнює 30°, то інший гострий кут дорівнює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60°.</a:t>
            </a:r>
            <a:endParaRPr lang="ru-RU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AB1668-87BB-4C8F-8375-4383008364B6}"/>
              </a:ext>
            </a:extLst>
          </p:cNvPr>
          <p:cNvSpPr/>
          <p:nvPr/>
        </p:nvSpPr>
        <p:spPr>
          <a:xfrm>
            <a:off x="751310" y="4073849"/>
            <a:ext cx="10680035" cy="523220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Катет, що лежить проти кута в 30°, дорівнює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половині гіпотенузи.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C8DB920-CF6E-4859-96A6-CCCB6021BDE7}"/>
              </a:ext>
            </a:extLst>
          </p:cNvPr>
          <p:cNvSpPr/>
          <p:nvPr/>
        </p:nvSpPr>
        <p:spPr>
          <a:xfrm>
            <a:off x="760655" y="4720247"/>
            <a:ext cx="10680035" cy="1384995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в прямокутному трикутнику один кут дорівнює 45°, то інший гострий кут дорівнює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теж 45°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в такому трикутнику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катети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рівні.</a:t>
            </a: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Сформулюйте ознаки подібності трикутників.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377223"/>
              </p:ext>
            </p:extLst>
          </p:nvPr>
        </p:nvGraphicFramePr>
        <p:xfrm>
          <a:off x="755981" y="1967724"/>
          <a:ext cx="10680035" cy="43586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680035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2987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5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Ознака подібності трикутників за двома кутами. </a:t>
                      </a:r>
                      <a:r>
                        <a:rPr lang="uk-UA" sz="25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Якщо два кути одного трикутника відповідно дорівнюють двом кутам іншого трикутника, то такі трикутники подібні.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5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Ознака подібності трикутників за двома сторонами і кутом між ними. </a:t>
                      </a:r>
                      <a:r>
                        <a:rPr lang="uk-UA" sz="25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Якщо дві сторони одного трикутника пропорційні двом сторонам іншого трикутника і кути, утворені цими сторонами, рівні, то такі трикутники подібні.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4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500" b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Ознака подібності трикутників за трьома сторонами. </a:t>
                      </a:r>
                      <a:r>
                        <a:rPr lang="uk-UA" sz="25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Якщо три сторони одного трикутника пропорційні трьом сторонам іншого трикутника, то такі трикутники подібні.</a:t>
                      </a: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69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416517"/>
            <a:ext cx="10680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Сформулюйте теорему про  метричні співвідношення в прямокутному трикутнику.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id="{220AFCC9-C386-4B9B-8AAE-FB9DE682CB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783820"/>
                  </p:ext>
                </p:extLst>
              </p:nvPr>
            </p:nvGraphicFramePr>
            <p:xfrm>
              <a:off x="755981" y="2556679"/>
              <a:ext cx="10680035" cy="3500120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680035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148645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300" b="0" noProof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У прямокутному трикутнику:</a:t>
                          </a:r>
                        </a:p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300" b="0" noProof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1) висота, проведена до гіпотенузи, є середнім пропорційним між проекціями катетів на гіпотенузу: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3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23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uk-UA" sz="23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uk-UA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uk-UA" sz="23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uk-UA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uk-UA" sz="23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ru-RU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uk-UA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uk-UA" sz="23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ru-RU" sz="23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300" b="0" noProof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2) катет є середнім пропорційним між гіпотенузою і його проекцією на гіпотенузу: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3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uk-UA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uk-UA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uk-UA" sz="23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uk-UA" sz="23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  <m:r>
                                  <a:rPr lang="uk-UA" sz="23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ru-RU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uk-UA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3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</m:t>
                                </m:r>
                                <m:r>
                                  <a:rPr lang="uk-UA" sz="23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і   </m:t>
                                </m:r>
                                <m:sSup>
                                  <m:sSupPr>
                                    <m:ctrlPr>
                                      <a:rPr lang="ru-RU" sz="23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3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uk-UA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uk-UA" sz="23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uk-UA" sz="23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  <m:r>
                                  <a:rPr lang="uk-UA" sz="23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ru-RU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uk-UA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uk-UA" sz="23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uk-UA" sz="2300" b="0" noProof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300" b="0" noProof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3) висота, проведена до гіпотенузи, дорівнює добутку катетів, поділеному на гіпотенузу:</a:t>
                          </a:r>
                          <a:endParaRPr lang="en-US" sz="2300" b="0" noProof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3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uk-UA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uk-UA" sz="23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𝑎𝑏</m:t>
                                    </m:r>
                                  </m:num>
                                  <m:den>
                                    <m:r>
                                      <a:rPr lang="uk-UA" sz="23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en-US" sz="23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23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DEEBF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0AFCC9-C386-4B9B-8AAE-FB9DE682CB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238783820"/>
                  </p:ext>
                </p:extLst>
              </p:nvPr>
            </p:nvGraphicFramePr>
            <p:xfrm>
              <a:off x="755981" y="2556679"/>
              <a:ext cx="10680035" cy="3517011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6800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9089022"/>
                        </a:ext>
                      </a:extLst>
                    </a:gridCol>
                  </a:tblGrid>
                  <a:tr h="351701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7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025152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0861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1582</Words>
  <Application>Microsoft Office PowerPoint</Application>
  <PresentationFormat>Широкоэкранный</PresentationFormat>
  <Paragraphs>193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Arial Black</vt:lpstr>
      <vt:lpstr>Arial Narrow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valentina</cp:lastModifiedBy>
  <cp:revision>27</cp:revision>
  <dcterms:created xsi:type="dcterms:W3CDTF">2020-09-18T16:35:27Z</dcterms:created>
  <dcterms:modified xsi:type="dcterms:W3CDTF">2020-10-03T20:31:45Z</dcterms:modified>
</cp:coreProperties>
</file>