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6" r:id="rId3"/>
    <p:sldId id="259" r:id="rId4"/>
    <p:sldId id="260" r:id="rId5"/>
    <p:sldId id="261" r:id="rId6"/>
    <p:sldId id="262" r:id="rId7"/>
    <p:sldId id="263" r:id="rId8"/>
    <p:sldId id="257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0CBB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00" y="-8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4705-D9B4-4FFE-9377-91A3CD6AEF07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5F2AA4-B858-41E4-9695-4A0EA6A61B1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4705-D9B4-4FFE-9377-91A3CD6AEF07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2AA4-B858-41E4-9695-4A0EA6A61B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4705-D9B4-4FFE-9377-91A3CD6AEF07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2AA4-B858-41E4-9695-4A0EA6A61B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4705-D9B4-4FFE-9377-91A3CD6AEF07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5F2AA4-B858-41E4-9695-4A0EA6A61B17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4705-D9B4-4FFE-9377-91A3CD6AEF07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5F2AA4-B858-41E4-9695-4A0EA6A61B1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4705-D9B4-4FFE-9377-91A3CD6AEF07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5F2AA4-B858-41E4-9695-4A0EA6A61B1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4705-D9B4-4FFE-9377-91A3CD6AEF07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5F2AA4-B858-41E4-9695-4A0EA6A61B17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4705-D9B4-4FFE-9377-91A3CD6AEF07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5F2AA4-B858-41E4-9695-4A0EA6A61B1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4705-D9B4-4FFE-9377-91A3CD6AEF07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5F2AA4-B858-41E4-9695-4A0EA6A61B1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4705-D9B4-4FFE-9377-91A3CD6AEF07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5F2AA4-B858-41E4-9695-4A0EA6A61B1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4705-D9B4-4FFE-9377-91A3CD6AEF07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5F2AA4-B858-41E4-9695-4A0EA6A61B17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00C4705-D9B4-4FFE-9377-91A3CD6AEF07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F5F2AA4-B858-41E4-9695-4A0EA6A61B1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YqAATriiAE&amp;feature=youtu.b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5301208"/>
            <a:ext cx="7543800" cy="914400"/>
          </a:xfrm>
        </p:spPr>
        <p:txBody>
          <a:bodyPr/>
          <a:lstStyle/>
          <a:p>
            <a:pPr algn="ctr"/>
            <a:r>
              <a:rPr lang="en-US" b="1" i="1" dirty="0" smtClean="0">
                <a:solidFill>
                  <a:srgbClr val="FFFF00"/>
                </a:solidFill>
              </a:rPr>
              <a:t>High Tech. </a:t>
            </a: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sz="4000" b="1" i="1" dirty="0" smtClean="0">
                <a:solidFill>
                  <a:srgbClr val="FFFF00"/>
                </a:solidFill>
              </a:rPr>
              <a:t>Present Simple. Making sentences</a:t>
            </a:r>
            <a:br>
              <a:rPr lang="en-US" sz="4000" b="1" i="1" dirty="0" smtClean="0">
                <a:solidFill>
                  <a:srgbClr val="FFFF00"/>
                </a:solidFill>
              </a:rPr>
            </a:br>
            <a:r>
              <a:rPr lang="en-US" sz="1800" b="1" i="1" dirty="0" smtClean="0">
                <a:solidFill>
                  <a:srgbClr val="FFFF00"/>
                </a:solidFill>
              </a:rPr>
              <a:t>Lesson 1</a:t>
            </a:r>
            <a:endParaRPr lang="ru-RU" sz="1800" b="1" i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857" y="332656"/>
            <a:ext cx="658822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350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&quot;done it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416697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8765" y="3212976"/>
            <a:ext cx="49685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B0F0"/>
                </a:solidFill>
                <a:latin typeface="Berlin Sans FB Demi" pitchFamily="34" charset="0"/>
              </a:rPr>
              <a:t>Well done! You’ve completed the lesson.</a:t>
            </a:r>
          </a:p>
          <a:p>
            <a:pPr algn="ctr"/>
            <a:r>
              <a:rPr lang="en-US" sz="4000" dirty="0">
                <a:solidFill>
                  <a:srgbClr val="00B0F0"/>
                </a:solidFill>
                <a:latin typeface="Berlin Sans FB Demi" pitchFamily="34" charset="0"/>
              </a:rPr>
              <a:t> </a:t>
            </a:r>
            <a:r>
              <a:rPr lang="en-US" sz="4000" dirty="0" smtClean="0">
                <a:solidFill>
                  <a:srgbClr val="00B0F0"/>
                </a:solidFill>
                <a:latin typeface="Berlin Sans FB Demi" pitchFamily="34" charset="0"/>
              </a:rPr>
              <a:t>If you failed, try again)</a:t>
            </a:r>
            <a:endParaRPr lang="ru-RU" sz="4000" dirty="0">
              <a:solidFill>
                <a:srgbClr val="00B0F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071390"/>
              </p:ext>
            </p:extLst>
          </p:nvPr>
        </p:nvGraphicFramePr>
        <p:xfrm>
          <a:off x="5508104" y="683712"/>
          <a:ext cx="3384376" cy="47428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2011"/>
                <a:gridCol w="1692365"/>
              </a:tblGrid>
              <a:tr h="3891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Task 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r>
                        <a:rPr lang="uk-UA" sz="1400">
                          <a:effectLst/>
                        </a:rPr>
                        <a:t>бал за кожну правильну пару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/>
                </a:tc>
              </a:tr>
              <a:tr h="1888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 бал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/>
                </a:tc>
              </a:tr>
              <a:tr h="1888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 бал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/>
                </a:tc>
              </a:tr>
              <a:tr h="1888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 бал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/>
                </a:tc>
              </a:tr>
              <a:tr h="1888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 бал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/>
                </a:tc>
              </a:tr>
              <a:tr h="1888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 бал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/>
                </a:tc>
              </a:tr>
              <a:tr h="1888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 бал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/>
                </a:tc>
              </a:tr>
              <a:tr h="5895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Task 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r>
                        <a:rPr lang="uk-UA" sz="1400">
                          <a:effectLst/>
                        </a:rPr>
                        <a:t>бал за кожну правильну відповідь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/>
                </a:tc>
              </a:tr>
              <a:tr h="1888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 бал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/>
                </a:tc>
              </a:tr>
              <a:tr h="1888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 бал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/>
                </a:tc>
              </a:tr>
              <a:tr h="1888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 бал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/>
                </a:tc>
              </a:tr>
              <a:tr h="1888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 бал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/>
                </a:tc>
              </a:tr>
              <a:tr h="1888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 бал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/>
                </a:tc>
              </a:tr>
              <a:tr h="1888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 бал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/>
                </a:tc>
              </a:tr>
              <a:tr h="5716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Усього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12 балів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156176" y="260648"/>
            <a:ext cx="2260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Шкала </a:t>
            </a:r>
            <a:r>
              <a:rPr lang="ru-RU" dirty="0" err="1"/>
              <a:t>оцінювання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272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Описание: http://ebusinesswebsitedesign.com/images/video-file.png">
            <a:hlinkClick r:id="rId3" tgtFrame="_blank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2" y="980728"/>
            <a:ext cx="2736304" cy="20831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226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92696"/>
            <a:ext cx="5472608" cy="1838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771800" y="3284984"/>
            <a:ext cx="59046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In linguistics, </a:t>
            </a:r>
            <a:r>
              <a:rPr lang="en-US" b="1" i="1" dirty="0">
                <a:solidFill>
                  <a:srgbClr val="FFFF00"/>
                </a:solidFill>
              </a:rPr>
              <a:t>an internationalism or international word </a:t>
            </a:r>
            <a:r>
              <a:rPr lang="en-US" i="1" dirty="0"/>
              <a:t>is a loanword that occurs in several languages (that is, </a:t>
            </a:r>
            <a:r>
              <a:rPr lang="en-US" i="1" dirty="0" err="1"/>
              <a:t>translingually</a:t>
            </a:r>
            <a:r>
              <a:rPr lang="en-US" i="1" dirty="0"/>
              <a:t>) with the same or at least similar meaning and </a:t>
            </a:r>
            <a:r>
              <a:rPr lang="en-US" i="1" dirty="0" err="1" smtClean="0"/>
              <a:t>tymology</a:t>
            </a:r>
            <a:r>
              <a:rPr lang="en-US" i="1" dirty="0"/>
              <a:t>. These words exist in "several different languages as a result of simultaneous or successive borrowings from the ultimate source" (</a:t>
            </a:r>
            <a:r>
              <a:rPr lang="en-US" i="1" dirty="0" err="1"/>
              <a:t>I.V.Arnold</a:t>
            </a:r>
            <a:r>
              <a:rPr lang="en-US" i="1" dirty="0"/>
              <a:t>). </a:t>
            </a:r>
            <a:endParaRPr lang="en-US" i="1" dirty="0" smtClean="0"/>
          </a:p>
          <a:p>
            <a:r>
              <a:rPr lang="en-US" i="1" dirty="0" smtClean="0"/>
              <a:t>Pronunciation </a:t>
            </a:r>
            <a:r>
              <a:rPr lang="en-US" i="1" dirty="0"/>
              <a:t>and orthography are similar so that the word is understandable between the different </a:t>
            </a:r>
            <a:r>
              <a:rPr lang="en-US" i="1" dirty="0" smtClean="0"/>
              <a:t>languages.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49238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1684745"/>
            <a:ext cx="734481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1)</a:t>
            </a:r>
            <a:r>
              <a:rPr lang="en-US" sz="2000" b="1" dirty="0">
                <a:solidFill>
                  <a:srgbClr val="FFFF00"/>
                </a:solidFill>
              </a:rPr>
              <a:t>Vocabulary</a:t>
            </a:r>
            <a:r>
              <a:rPr lang="en-US" sz="2000" b="1" dirty="0"/>
              <a:t>. Listen and repeat. Which words can you see in the picture? </a:t>
            </a:r>
            <a:endParaRPr lang="en-US" sz="2000" b="1" dirty="0" smtClean="0"/>
          </a:p>
          <a:p>
            <a:endParaRPr lang="en-US" dirty="0"/>
          </a:p>
          <a:p>
            <a:r>
              <a:rPr lang="en-US" dirty="0"/>
              <a:t>1. digital TV</a:t>
            </a:r>
          </a:p>
          <a:p>
            <a:r>
              <a:rPr lang="en-US" dirty="0"/>
              <a:t>2. laptop</a:t>
            </a:r>
          </a:p>
          <a:p>
            <a:r>
              <a:rPr lang="en-US" dirty="0"/>
              <a:t>3. DVD player</a:t>
            </a:r>
          </a:p>
          <a:p>
            <a:r>
              <a:rPr lang="en-US" dirty="0"/>
              <a:t>4. mobile phone</a:t>
            </a:r>
          </a:p>
          <a:p>
            <a:r>
              <a:rPr lang="en-US" dirty="0"/>
              <a:t>5. MP3 player</a:t>
            </a:r>
          </a:p>
          <a:p>
            <a:r>
              <a:rPr lang="en-US" dirty="0"/>
              <a:t>6. robot helpers</a:t>
            </a:r>
          </a:p>
          <a:p>
            <a:r>
              <a:rPr lang="en-US" dirty="0"/>
              <a:t>7. digital camera</a:t>
            </a:r>
          </a:p>
          <a:p>
            <a:r>
              <a:rPr lang="en-US" dirty="0"/>
              <a:t>8. satellites</a:t>
            </a:r>
          </a:p>
          <a:p>
            <a:r>
              <a:rPr lang="en-US" dirty="0"/>
              <a:t>9. CCTV cameras</a:t>
            </a:r>
          </a:p>
          <a:p>
            <a:r>
              <a:rPr lang="en-US" dirty="0"/>
              <a:t>10. games </a:t>
            </a:r>
            <a:r>
              <a:rPr lang="en-US" dirty="0" smtClean="0"/>
              <a:t>console</a:t>
            </a:r>
          </a:p>
          <a:p>
            <a:endParaRPr lang="en-US" dirty="0"/>
          </a:p>
          <a:p>
            <a:pPr marL="1433513"/>
            <a:r>
              <a:rPr lang="en-US" dirty="0"/>
              <a:t>2) Think! Are there any words which are international? Which ones? Make a conclusion.</a:t>
            </a:r>
          </a:p>
        </p:txBody>
      </p:sp>
      <p:pic>
        <p:nvPicPr>
          <p:cNvPr id="6" name="Рисунок 5" descr="Картинки по запросу &quot;подростки свободное время&quot;&quot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348880"/>
            <a:ext cx="4385047" cy="2940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7" name="Рисунок 6" descr="D:\Мои документы\Оля\Картинки\0_85500_32531758_XL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779145" cy="939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Картинки по запросу &quot;св диск&quot;&quot;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23605"/>
            <a:ext cx="747395" cy="747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Похожее изображение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61" y="5445224"/>
            <a:ext cx="1209040" cy="120904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65611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83641"/>
            <a:ext cx="7543800" cy="9144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2000" dirty="0"/>
              <a:t>3)</a:t>
            </a:r>
            <a:r>
              <a:rPr lang="en-US" dirty="0"/>
              <a:t> </a:t>
            </a:r>
            <a:r>
              <a:rPr lang="en-US" sz="2000" b="1" dirty="0">
                <a:solidFill>
                  <a:srgbClr val="FFFF00"/>
                </a:solidFill>
              </a:rPr>
              <a:t>Match</a:t>
            </a:r>
            <a:r>
              <a:rPr lang="en-US" sz="2000" dirty="0"/>
              <a:t> the words to their picture equivalents </a:t>
            </a:r>
            <a:endParaRPr lang="ru-RU" sz="2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70036563"/>
              </p:ext>
            </p:extLst>
          </p:nvPr>
        </p:nvGraphicFramePr>
        <p:xfrm>
          <a:off x="700088" y="1027193"/>
          <a:ext cx="4952032" cy="5969106"/>
        </p:xfrm>
        <a:graphic>
          <a:graphicData uri="http://schemas.openxmlformats.org/drawingml/2006/table">
            <a:tbl>
              <a:tblPr firstRow="1" firstCol="1" bandRow="1"/>
              <a:tblGrid>
                <a:gridCol w="1096896"/>
                <a:gridCol w="3855136"/>
              </a:tblGrid>
              <a:tr h="4961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1) digital TV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1" marR="3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i="1" dirty="0">
                          <a:effectLst/>
                          <a:latin typeface="Times New Roman"/>
                          <a:ea typeface="Calibri"/>
                        </a:rPr>
                        <a:t>a)</a:t>
                      </a:r>
                      <a:endParaRPr lang="ru-RU" sz="1400" b="1" dirty="0">
                        <a:effectLst/>
                        <a:latin typeface="Calibri"/>
                      </a:endParaRPr>
                    </a:p>
                  </a:txBody>
                  <a:tcPr marL="38381" marR="3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1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2) laptop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1" marR="3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i="1">
                          <a:effectLst/>
                          <a:latin typeface="Times New Roman"/>
                          <a:ea typeface="Calibri"/>
                        </a:rPr>
                        <a:t>b)</a:t>
                      </a:r>
                      <a:r>
                        <a:rPr lang="ru-RU" sz="1400" b="1"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38381" marR="3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8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3) DVD player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1" marR="3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i="1" dirty="0">
                          <a:effectLst/>
                          <a:latin typeface="Times New Roman"/>
                          <a:ea typeface="Calibri"/>
                        </a:rPr>
                        <a:t>c)</a:t>
                      </a:r>
                      <a:endParaRPr lang="ru-RU" sz="1400" b="1" dirty="0">
                        <a:effectLst/>
                        <a:latin typeface="Calibri"/>
                      </a:endParaRPr>
                    </a:p>
                  </a:txBody>
                  <a:tcPr marL="38381" marR="3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8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4) mobile phone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1" marR="3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i="1" dirty="0">
                          <a:effectLst/>
                          <a:latin typeface="Times New Roman"/>
                          <a:ea typeface="Calibri"/>
                        </a:rPr>
                        <a:t>d)</a:t>
                      </a:r>
                      <a:endParaRPr lang="ru-RU" sz="1400" b="1" dirty="0">
                        <a:effectLst/>
                        <a:latin typeface="Calibri"/>
                      </a:endParaRPr>
                    </a:p>
                  </a:txBody>
                  <a:tcPr marL="38381" marR="3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8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5) MP3 player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1" marR="3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i="1" dirty="0">
                          <a:effectLst/>
                          <a:latin typeface="Times New Roman"/>
                          <a:ea typeface="Calibri"/>
                        </a:rPr>
                        <a:t>e)</a:t>
                      </a:r>
                      <a:endParaRPr lang="ru-RU" sz="1400" b="1" dirty="0">
                        <a:effectLst/>
                        <a:latin typeface="Calibri"/>
                      </a:endParaRPr>
                    </a:p>
                  </a:txBody>
                  <a:tcPr marL="38381" marR="3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8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6) robot helpers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1" marR="3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i="1" dirty="0">
                          <a:effectLst/>
                          <a:latin typeface="Times New Roman"/>
                          <a:ea typeface="Calibri"/>
                        </a:rPr>
                        <a:t>f)</a:t>
                      </a:r>
                      <a:endParaRPr lang="ru-RU" sz="1400" b="1" dirty="0">
                        <a:effectLst/>
                        <a:latin typeface="Calibri"/>
                      </a:endParaRPr>
                    </a:p>
                  </a:txBody>
                  <a:tcPr marL="38381" marR="3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8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7) digital camera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1" marR="3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i="1" dirty="0">
                          <a:effectLst/>
                          <a:latin typeface="Times New Roman"/>
                          <a:ea typeface="Calibri"/>
                        </a:rPr>
                        <a:t>g)</a:t>
                      </a:r>
                      <a:endParaRPr lang="ru-RU" sz="1400" b="1" dirty="0">
                        <a:effectLst/>
                        <a:latin typeface="Calibri"/>
                      </a:endParaRPr>
                    </a:p>
                  </a:txBody>
                  <a:tcPr marL="38381" marR="3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1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8) satellites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1" marR="3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i="1" dirty="0">
                          <a:effectLst/>
                          <a:latin typeface="Times New Roman"/>
                          <a:ea typeface="Calibri"/>
                        </a:rPr>
                        <a:t>h)</a:t>
                      </a:r>
                      <a:endParaRPr lang="ru-RU" sz="1400" b="1" dirty="0">
                        <a:effectLst/>
                        <a:latin typeface="Calibri"/>
                      </a:endParaRPr>
                    </a:p>
                  </a:txBody>
                  <a:tcPr marL="38381" marR="3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8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9) CCTV cameras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1" marR="3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i="1" dirty="0">
                          <a:effectLst/>
                          <a:latin typeface="Times New Roman"/>
                          <a:ea typeface="Calibri"/>
                        </a:rPr>
                        <a:t>i)</a:t>
                      </a:r>
                      <a:endParaRPr lang="ru-RU" sz="1400" b="1" dirty="0">
                        <a:effectLst/>
                        <a:latin typeface="Calibri"/>
                      </a:endParaRPr>
                    </a:p>
                  </a:txBody>
                  <a:tcPr marL="38381" marR="3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8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10) games console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1" marR="3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i="1" dirty="0">
                          <a:effectLst/>
                          <a:latin typeface="Times New Roman"/>
                          <a:ea typeface="Calibri"/>
                        </a:rPr>
                        <a:t>j)</a:t>
                      </a:r>
                      <a:endParaRPr lang="ru-RU" sz="1400" b="1" dirty="0">
                        <a:effectLst/>
                        <a:latin typeface="Calibri"/>
                      </a:endParaRPr>
                    </a:p>
                  </a:txBody>
                  <a:tcPr marL="38381" marR="3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781050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7" descr="Картинки по запросу &quot;DVD player&quot;&quot;"/>
          <p:cNvSpPr>
            <a:spLocks noChangeAspect="1" noChangeArrowheads="1"/>
          </p:cNvSpPr>
          <p:nvPr/>
        </p:nvSpPr>
        <p:spPr bwMode="auto">
          <a:xfrm>
            <a:off x="700088" y="2909888"/>
            <a:ext cx="3016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9" name="AutoShape 8" descr="Картинки по запросу &quot;DVD player&quot;&quot;"/>
          <p:cNvSpPr>
            <a:spLocks noChangeAspect="1" noChangeArrowheads="1"/>
          </p:cNvSpPr>
          <p:nvPr/>
        </p:nvSpPr>
        <p:spPr bwMode="auto">
          <a:xfrm>
            <a:off x="700088" y="2909888"/>
            <a:ext cx="3016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0" name="AutoShape 9" descr="Картинки по запросу &quot;DVD player&quot;&quot;"/>
          <p:cNvSpPr>
            <a:spLocks noChangeAspect="1" noChangeArrowheads="1"/>
          </p:cNvSpPr>
          <p:nvPr/>
        </p:nvSpPr>
        <p:spPr bwMode="auto">
          <a:xfrm>
            <a:off x="700088" y="2909888"/>
            <a:ext cx="3016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pic>
        <p:nvPicPr>
          <p:cNvPr id="4112" name="Рисунок 212" descr="Описание: Картинки по запросу &quot;мп3 плеер&quot;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027194"/>
            <a:ext cx="393700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Рисунок 215" descr="Описание: Картинки по запросу &quot;DVD player&quot;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1" y="1579780"/>
            <a:ext cx="648071" cy="41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Рисунок 210" descr="Описание: Картинки по запросу &quot;цифровая камера&quot;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132856"/>
            <a:ext cx="571761" cy="4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Рисунок 218" descr="Описание: Картинки по запросу &quot;robot helper&quot;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842" y="2713006"/>
            <a:ext cx="8509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Рисунок 211" descr="Описание: Картинки по запросу &quot;телевизор&quot;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515" y="5505085"/>
            <a:ext cx="532049" cy="53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Рисунок 217" descr="Описание: Картинки по запросу &quot;sattelite&quot;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137" y="3933056"/>
            <a:ext cx="968375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Рисунок 209" descr="Описание: Картинки по запросу &quot;игровая приставка&quot;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515" y="4441056"/>
            <a:ext cx="544290" cy="54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Рисунок 213" descr="Описание: Картинки по запросу &quot;ноутбук&quot;&quot;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331" y="5011910"/>
            <a:ext cx="781961" cy="48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Рисунок 216" descr="Описание: Картинки по запросу &quot;vj,bkmysq ntktajy&quot;&quot;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943" y="3302694"/>
            <a:ext cx="566488" cy="48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Рисунок 214" descr="Описание: Картинки по запросу &quot;CCTV camera&quot;&quot;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439" y="6237312"/>
            <a:ext cx="435769" cy="41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300192" y="1579780"/>
            <a:ext cx="15481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FFFF00"/>
                </a:solidFill>
              </a:rPr>
              <a:t>Key</a:t>
            </a:r>
          </a:p>
          <a:p>
            <a:r>
              <a:rPr lang="pt-BR" dirty="0" smtClean="0"/>
              <a:t>1-e</a:t>
            </a:r>
          </a:p>
          <a:p>
            <a:r>
              <a:rPr lang="pt-BR" dirty="0" smtClean="0"/>
              <a:t>2-h </a:t>
            </a:r>
          </a:p>
          <a:p>
            <a:r>
              <a:rPr lang="pt-BR" dirty="0" smtClean="0"/>
              <a:t>3-b</a:t>
            </a:r>
          </a:p>
          <a:p>
            <a:r>
              <a:rPr lang="pt-BR" dirty="0" smtClean="0"/>
              <a:t>4-i</a:t>
            </a:r>
          </a:p>
          <a:p>
            <a:r>
              <a:rPr lang="pt-BR" dirty="0" smtClean="0"/>
              <a:t>5-a</a:t>
            </a:r>
          </a:p>
          <a:p>
            <a:r>
              <a:rPr lang="pt-BR" dirty="0" smtClean="0"/>
              <a:t>6-d</a:t>
            </a:r>
          </a:p>
          <a:p>
            <a:r>
              <a:rPr lang="pt-BR" dirty="0" smtClean="0"/>
              <a:t>7-c</a:t>
            </a:r>
          </a:p>
          <a:p>
            <a:r>
              <a:rPr lang="pt-BR" dirty="0" smtClean="0"/>
              <a:t>8-f</a:t>
            </a:r>
          </a:p>
          <a:p>
            <a:r>
              <a:rPr lang="pt-BR" dirty="0" smtClean="0"/>
              <a:t>9-j</a:t>
            </a:r>
          </a:p>
          <a:p>
            <a:r>
              <a:rPr lang="pt-BR" dirty="0" smtClean="0"/>
              <a:t>10-g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35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4" name="Picture 2" descr="Описание: Картинки по запросу старшокласни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08" y="1162051"/>
            <a:ext cx="12001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ле 224"/>
          <p:cNvSpPr txBox="1"/>
          <p:nvPr/>
        </p:nvSpPr>
        <p:spPr>
          <a:xfrm>
            <a:off x="5841047" y="3186151"/>
            <a:ext cx="2814320" cy="32575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1400" b="1" cap="all" dirty="0">
                <a:ln w="9004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latin typeface="Calibri"/>
                <a:ea typeface="Calibri"/>
                <a:cs typeface="Times New Roman"/>
              </a:rPr>
              <a:t>listen to music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оле 225"/>
          <p:cNvSpPr txBox="1"/>
          <p:nvPr/>
        </p:nvSpPr>
        <p:spPr>
          <a:xfrm>
            <a:off x="6156176" y="3779326"/>
            <a:ext cx="2634615" cy="44069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1400" b="1" spc="100" dirty="0">
                <a:ln w="17996" cap="flat" cmpd="sng" algn="ctr">
                  <a:solidFill>
                    <a:srgbClr val="92AEF7"/>
                  </a:solidFill>
                  <a:prstDash val="solid"/>
                  <a:round/>
                </a:ln>
                <a:solidFill>
                  <a:srgbClr val="0078FF">
                    <a:alpha val="5700"/>
                  </a:srgbClr>
                </a:solidFill>
                <a:effectLst>
                  <a:outerShdw blurRad="25006" dist="20003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Calibri"/>
                <a:ea typeface="Calibri"/>
                <a:cs typeface="Times New Roman"/>
              </a:rPr>
              <a:t>Receive and transmit signals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оле 226"/>
          <p:cNvSpPr txBox="1"/>
          <p:nvPr/>
        </p:nvSpPr>
        <p:spPr>
          <a:xfrm>
            <a:off x="5687921" y="2555278"/>
            <a:ext cx="1807845" cy="42227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1400" b="1" dirty="0">
                <a:ln w="17996" cap="flat" cmpd="sng" algn="ctr">
                  <a:solidFill>
                    <a:srgbClr val="D73A36"/>
                  </a:solidFill>
                  <a:prstDash val="solid"/>
                  <a:miter lim="0"/>
                </a:ln>
                <a:noFill/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Make our streets safe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оле 228"/>
          <p:cNvSpPr txBox="1"/>
          <p:nvPr/>
        </p:nvSpPr>
        <p:spPr>
          <a:xfrm>
            <a:off x="4509135" y="4760632"/>
            <a:ext cx="1459230" cy="49339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1400" b="1" dirty="0">
                <a:ln>
                  <a:noFill/>
                </a:ln>
                <a:gradFill>
                  <a:gsLst>
                    <a:gs pos="0">
                      <a:srgbClr val="FFA260"/>
                    </a:gs>
                    <a:gs pos="25000">
                      <a:srgbClr val="FF9E55"/>
                    </a:gs>
                    <a:gs pos="50000">
                      <a:srgbClr val="F38D3A"/>
                    </a:gs>
                    <a:gs pos="75000">
                      <a:srgbClr val="FF9E55"/>
                    </a:gs>
                    <a:gs pos="100000">
                      <a:srgbClr val="FFA260"/>
                    </a:gs>
                  </a:gsLst>
                  <a:lin ang="5400000" scaled="0"/>
                </a:gradFill>
                <a:effectLst>
                  <a:outerShdw blurRad="79997" dist="40005" dir="5040000" algn="tl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Play video games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Поле 229"/>
          <p:cNvSpPr txBox="1"/>
          <p:nvPr/>
        </p:nvSpPr>
        <p:spPr>
          <a:xfrm>
            <a:off x="3402330" y="2889885"/>
            <a:ext cx="1541145" cy="31750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1400" b="1">
                <a:ln>
                  <a:noFill/>
                </a:ln>
                <a:gradFill>
                  <a:gsLst>
                    <a:gs pos="0">
                      <a:srgbClr val="A54200"/>
                    </a:gs>
                    <a:gs pos="78000">
                      <a:srgbClr val="FF8C19"/>
                    </a:gs>
                    <a:gs pos="100000">
                      <a:srgbClr val="FFF1E9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Do the housework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Поле 230"/>
          <p:cNvSpPr txBox="1"/>
          <p:nvPr/>
        </p:nvSpPr>
        <p:spPr>
          <a:xfrm>
            <a:off x="3052078" y="2400973"/>
            <a:ext cx="1525270" cy="30861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en-US" sz="1400" b="1">
                <a:ln>
                  <a:noFill/>
                </a:ln>
                <a:solidFill>
                  <a:srgbClr val="9BBB59"/>
                </a:solidFill>
                <a:effectLst/>
                <a:latin typeface="Calibri"/>
                <a:ea typeface="Calibri"/>
                <a:cs typeface="Times New Roman"/>
              </a:rPr>
              <a:t>Send emails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Поле 231"/>
          <p:cNvSpPr txBox="1"/>
          <p:nvPr/>
        </p:nvSpPr>
        <p:spPr>
          <a:xfrm>
            <a:off x="1170305" y="2768956"/>
            <a:ext cx="1390650" cy="41719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1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</a:rPr>
              <a:t>Store music files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Поле 233"/>
          <p:cNvSpPr txBox="1"/>
          <p:nvPr/>
        </p:nvSpPr>
        <p:spPr>
          <a:xfrm>
            <a:off x="3566386" y="4277909"/>
            <a:ext cx="3180080" cy="36576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1400" b="1" cap="all">
                <a:ln w="9004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latin typeface="Calibri"/>
                <a:ea typeface="Calibri"/>
                <a:cs typeface="Times New Roman"/>
              </a:rPr>
              <a:t>send text messages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Поле 234"/>
          <p:cNvSpPr txBox="1"/>
          <p:nvPr/>
        </p:nvSpPr>
        <p:spPr>
          <a:xfrm>
            <a:off x="1113790" y="3462655"/>
            <a:ext cx="1207770" cy="44069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1400" b="1" spc="100" dirty="0">
                <a:ln w="17996" cap="flat" cmpd="sng" algn="ctr">
                  <a:solidFill>
                    <a:srgbClr val="92AEF7"/>
                  </a:solidFill>
                  <a:prstDash val="solid"/>
                  <a:round/>
                </a:ln>
                <a:solidFill>
                  <a:srgbClr val="7030A0">
                    <a:alpha val="5700"/>
                  </a:srgbClr>
                </a:solidFill>
                <a:effectLst>
                  <a:outerShdw blurRad="25006" dist="20003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Calibri"/>
                <a:ea typeface="Calibri"/>
                <a:cs typeface="Times New Roman"/>
              </a:rPr>
              <a:t>Surf the net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Поле 235"/>
          <p:cNvSpPr txBox="1"/>
          <p:nvPr/>
        </p:nvSpPr>
        <p:spPr>
          <a:xfrm>
            <a:off x="1187625" y="4220017"/>
            <a:ext cx="2406476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1400" b="1" dirty="0">
                <a:ln w="17996" cap="flat" cmpd="sng" algn="ctr">
                  <a:solidFill>
                    <a:srgbClr val="D73A36"/>
                  </a:solidFill>
                  <a:prstDash val="solid"/>
                  <a:miter lim="0"/>
                </a:ln>
                <a:solidFill>
                  <a:srgbClr val="002060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Watch TV </a:t>
            </a:r>
            <a:r>
              <a:rPr lang="en-US" sz="1400" b="1" dirty="0" err="1">
                <a:ln w="17996" cap="flat" cmpd="sng" algn="ctr">
                  <a:solidFill>
                    <a:srgbClr val="D73A36"/>
                  </a:solidFill>
                  <a:prstDash val="solid"/>
                  <a:miter lim="0"/>
                </a:ln>
                <a:solidFill>
                  <a:srgbClr val="002060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programmes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Поле 236"/>
          <p:cNvSpPr txBox="1"/>
          <p:nvPr/>
        </p:nvSpPr>
        <p:spPr>
          <a:xfrm>
            <a:off x="4624931" y="3462655"/>
            <a:ext cx="1062990" cy="41719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1400" b="1" dirty="0">
                <a:ln w="10541" cap="flat" cmpd="sng" algn="ctr">
                  <a:solidFill>
                    <a:srgbClr val="7D7D7D"/>
                  </a:solidFill>
                  <a:prstDash val="solid"/>
                  <a:round/>
                </a:ln>
                <a:solidFill>
                  <a:srgbClr val="00B050"/>
                </a:solidFill>
                <a:effectLst/>
                <a:latin typeface="Calibri"/>
                <a:ea typeface="Calibri"/>
                <a:cs typeface="Times New Roman"/>
              </a:rPr>
              <a:t>Watch films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Поле 237"/>
          <p:cNvSpPr txBox="1"/>
          <p:nvPr/>
        </p:nvSpPr>
        <p:spPr>
          <a:xfrm>
            <a:off x="6732240" y="4633106"/>
            <a:ext cx="1083310" cy="45466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1400" b="1" spc="50" dirty="0">
                <a:ln w="12700" cap="flat" cmpd="sng" algn="ctr">
                  <a:solidFill>
                    <a:srgbClr val="E7862E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glow rad="53099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/>
                <a:ea typeface="Calibri"/>
                <a:cs typeface="Times New Roman"/>
              </a:rPr>
              <a:t>Call friends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Поле 238"/>
          <p:cNvSpPr txBox="1"/>
          <p:nvPr/>
        </p:nvSpPr>
        <p:spPr>
          <a:xfrm>
            <a:off x="2560955" y="3774757"/>
            <a:ext cx="1682750" cy="32829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en-US" sz="1400" b="1" dirty="0">
                <a:ln w="17780" cap="flat" cmpd="sng" algn="ctr">
                  <a:solidFill>
                    <a:srgbClr val="FFFFFF"/>
                  </a:solidFill>
                  <a:prstDash val="solid"/>
                  <a:miter lim="0"/>
                </a:ln>
                <a:solidFill>
                  <a:srgbClr val="FFFF00"/>
                </a:solidFill>
                <a:effectLst>
                  <a:outerShdw blurRad="50800" algn="tl">
                    <a:srgbClr val="000000"/>
                  </a:outerShdw>
                </a:effectLst>
                <a:latin typeface="Times New Roman"/>
                <a:ea typeface="Calibri"/>
                <a:cs typeface="Times New Roman"/>
              </a:rPr>
              <a:t>Take pictures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1717675" y="1479267"/>
            <a:ext cx="742632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We use a CCTV camera to make our streets safe.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30"/>
          <p:cNvSpPr>
            <a:spLocks noChangeArrowheads="1"/>
          </p:cNvSpPr>
          <p:nvPr/>
        </p:nvSpPr>
        <p:spPr bwMode="auto">
          <a:xfrm>
            <a:off x="228600" y="1866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4954" y="290047"/>
            <a:ext cx="7540595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/>
                <a:ea typeface="Calibri"/>
              </a:rPr>
              <a:t>What do we use each item for? </a:t>
            </a:r>
            <a:r>
              <a:rPr lang="en-US" b="1" dirty="0">
                <a:solidFill>
                  <a:srgbClr val="FFFF00"/>
                </a:solidFill>
                <a:latin typeface="Times New Roman"/>
                <a:ea typeface="Calibri"/>
              </a:rPr>
              <a:t>Use the phrases</a:t>
            </a:r>
            <a:r>
              <a:rPr lang="en-US" dirty="0">
                <a:solidFill>
                  <a:srgbClr val="FFFF00"/>
                </a:solidFill>
                <a:latin typeface="Times New Roman"/>
                <a:ea typeface="Calibri"/>
              </a:rPr>
              <a:t> below to make sentences as in the example.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b="1" dirty="0">
                <a:latin typeface="Times New Roman"/>
                <a:ea typeface="Calibri"/>
              </a:rPr>
              <a:t>Write</a:t>
            </a:r>
            <a:r>
              <a:rPr lang="en-US" dirty="0">
                <a:latin typeface="Times New Roman"/>
                <a:ea typeface="Calibri"/>
              </a:rPr>
              <a:t> them in your notebook.</a:t>
            </a:r>
            <a:endParaRPr lang="ru-RU" dirty="0"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201117" y="5756305"/>
            <a:ext cx="68407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Remember! </a:t>
            </a:r>
            <a:r>
              <a:rPr lang="en-US" dirty="0"/>
              <a:t>Talking about habits and routines we use </a:t>
            </a:r>
            <a:r>
              <a:rPr lang="en-US" dirty="0">
                <a:solidFill>
                  <a:srgbClr val="FFFF00"/>
                </a:solidFill>
                <a:hlinkClick r:id="rId3" action="ppaction://hlinksldjump"/>
              </a:rPr>
              <a:t>Present Simple.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1" name="Рисунок 20" descr="D:\Мои документы\Оля\Картинки\untitled.bmp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31" y="5584413"/>
            <a:ext cx="627380" cy="988060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950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&quot;present Simple&quot;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84784"/>
            <a:ext cx="5556264" cy="41137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52014" y="1700808"/>
            <a:ext cx="25202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We use the Present Simple tense to talk about:</a:t>
            </a:r>
          </a:p>
          <a:p>
            <a:r>
              <a:rPr lang="en-US" dirty="0" smtClean="0"/>
              <a:t>• things </a:t>
            </a:r>
            <a:r>
              <a:rPr lang="en-US" dirty="0"/>
              <a:t>that happen regularly;</a:t>
            </a:r>
          </a:p>
          <a:p>
            <a:r>
              <a:rPr lang="en-US" dirty="0" smtClean="0"/>
              <a:t>• permanent </a:t>
            </a:r>
            <a:r>
              <a:rPr lang="en-US" dirty="0"/>
              <a:t>situations;</a:t>
            </a:r>
          </a:p>
          <a:p>
            <a:r>
              <a:rPr lang="en-US" dirty="0" smtClean="0"/>
              <a:t>• habits </a:t>
            </a:r>
            <a:r>
              <a:rPr lang="en-US" dirty="0"/>
              <a:t>and routines;</a:t>
            </a:r>
          </a:p>
          <a:p>
            <a:r>
              <a:rPr lang="en-US" dirty="0" smtClean="0"/>
              <a:t>• laws </a:t>
            </a:r>
            <a:r>
              <a:rPr lang="en-US" dirty="0"/>
              <a:t>of nature;</a:t>
            </a:r>
          </a:p>
          <a:p>
            <a:r>
              <a:rPr lang="en-US" dirty="0" smtClean="0"/>
              <a:t>• timetables </a:t>
            </a:r>
            <a:r>
              <a:rPr lang="en-US" dirty="0"/>
              <a:t>and </a:t>
            </a:r>
            <a:r>
              <a:rPr lang="en-US" dirty="0" err="1"/>
              <a:t>programmes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pic>
        <p:nvPicPr>
          <p:cNvPr id="4" name="Рисунок 3" descr="D:\Мои документы\Оля\Картинки\english-grammar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72" y="332656"/>
            <a:ext cx="1241425" cy="8312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430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>
                <a:solidFill>
                  <a:prstClr val="white"/>
                </a:solidFill>
                <a:ea typeface="+mj-ea"/>
                <a:cs typeface="+mj-cs"/>
              </a:rPr>
              <a:t>TEST 1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331640" y="2204864"/>
            <a:ext cx="3276600" cy="2743200"/>
          </a:xfrm>
        </p:spPr>
        <p:txBody>
          <a:bodyPr>
            <a:normAutofit/>
          </a:bodyPr>
          <a:lstStyle/>
          <a:p>
            <a:r>
              <a:rPr lang="en-US" dirty="0" smtClean="0"/>
              <a:t> listen</a:t>
            </a:r>
          </a:p>
          <a:p>
            <a:r>
              <a:rPr lang="en-US" dirty="0" smtClean="0"/>
              <a:t>send</a:t>
            </a:r>
          </a:p>
          <a:p>
            <a:r>
              <a:rPr lang="en-US" dirty="0" smtClean="0"/>
              <a:t>take</a:t>
            </a:r>
          </a:p>
          <a:p>
            <a:r>
              <a:rPr lang="en-US" dirty="0" smtClean="0"/>
              <a:t>read</a:t>
            </a:r>
          </a:p>
          <a:p>
            <a:r>
              <a:rPr lang="en-US" dirty="0" smtClean="0"/>
              <a:t>watch</a:t>
            </a:r>
          </a:p>
          <a:p>
            <a:r>
              <a:rPr lang="en-US" dirty="0" smtClean="0"/>
              <a:t>surf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647256" cy="639762"/>
          </a:xfrm>
        </p:spPr>
        <p:txBody>
          <a:bodyPr/>
          <a:lstStyle/>
          <a:p>
            <a:r>
              <a:rPr lang="en-US" sz="2400" b="1" dirty="0" smtClean="0">
                <a:solidFill>
                  <a:prstClr val="white"/>
                </a:solidFill>
                <a:ea typeface="+mj-ea"/>
                <a:cs typeface="+mj-cs"/>
              </a:rPr>
              <a:t>Task 1. Match </a:t>
            </a:r>
            <a:r>
              <a:rPr lang="en-US" sz="2400" b="1" dirty="0">
                <a:solidFill>
                  <a:prstClr val="white"/>
                </a:solidFill>
                <a:ea typeface="+mj-ea"/>
                <a:cs typeface="+mj-cs"/>
              </a:rPr>
              <a:t>to form collocations</a:t>
            </a:r>
            <a:endParaRPr lang="ru-RU" sz="2400" b="1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5076056" y="2204864"/>
            <a:ext cx="3273552" cy="2743200"/>
          </a:xfrm>
        </p:spPr>
        <p:txBody>
          <a:bodyPr>
            <a:normAutofit/>
          </a:bodyPr>
          <a:lstStyle/>
          <a:p>
            <a:r>
              <a:rPr lang="en-US" dirty="0" smtClean="0"/>
              <a:t>the Net</a:t>
            </a:r>
          </a:p>
          <a:p>
            <a:r>
              <a:rPr lang="en-US" dirty="0" smtClean="0"/>
              <a:t>pictures</a:t>
            </a:r>
          </a:p>
          <a:p>
            <a:r>
              <a:rPr lang="en-US" dirty="0" smtClean="0"/>
              <a:t>electronic books</a:t>
            </a:r>
          </a:p>
          <a:p>
            <a:r>
              <a:rPr lang="en-US" dirty="0" smtClean="0"/>
              <a:t>text messages</a:t>
            </a:r>
          </a:p>
          <a:p>
            <a:r>
              <a:rPr lang="en-US" dirty="0"/>
              <a:t>t</a:t>
            </a:r>
            <a:r>
              <a:rPr lang="en-US" dirty="0" smtClean="0"/>
              <a:t>o music</a:t>
            </a:r>
          </a:p>
          <a:p>
            <a:r>
              <a:rPr lang="en-US" dirty="0" smtClean="0"/>
              <a:t>films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7" name="Picture 4" descr="Картинки по запросу перевір себе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1584176" cy="1008112"/>
          </a:xfrm>
          <a:prstGeom prst="rect">
            <a:avLst/>
          </a:prstGeom>
          <a:noFill/>
          <a:extLst/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483768" y="2348880"/>
            <a:ext cx="2664296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endCxn id="5" idx="1"/>
          </p:cNvCxnSpPr>
          <p:nvPr/>
        </p:nvCxnSpPr>
        <p:spPr>
          <a:xfrm>
            <a:off x="2267744" y="2780928"/>
            <a:ext cx="2808312" cy="795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2267744" y="2780928"/>
            <a:ext cx="2880320" cy="32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2267744" y="3178696"/>
            <a:ext cx="2880320" cy="682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483768" y="4221088"/>
            <a:ext cx="26642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2267744" y="2420888"/>
            <a:ext cx="2880320" cy="2232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Картинки по запросу запам'ятай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157192"/>
            <a:ext cx="1381125" cy="949325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47247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27184" y="612845"/>
            <a:ext cx="61212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Task 2. Complete the advertisement with the missing verbs.</a:t>
            </a:r>
          </a:p>
          <a:p>
            <a:r>
              <a:rPr lang="en-US" b="1" dirty="0">
                <a:solidFill>
                  <a:srgbClr val="CC00CC"/>
                </a:solidFill>
              </a:rPr>
              <a:t>NOKIA #95</a:t>
            </a:r>
          </a:p>
          <a:p>
            <a:r>
              <a:rPr lang="en-US" dirty="0">
                <a:solidFill>
                  <a:srgbClr val="C40CBB"/>
                </a:solidFill>
              </a:rPr>
              <a:t>The future is here</a:t>
            </a:r>
          </a:p>
          <a:p>
            <a:r>
              <a:rPr lang="en-US" dirty="0"/>
              <a:t>Nokia # 95 is everything you want a computer to have in the size of a mobile phone! </a:t>
            </a:r>
          </a:p>
          <a:p>
            <a:r>
              <a:rPr lang="en-US" dirty="0"/>
              <a:t>You can:</a:t>
            </a:r>
          </a:p>
          <a:p>
            <a:r>
              <a:rPr lang="en-US" dirty="0"/>
              <a:t>•	s…….      and </a:t>
            </a:r>
            <a:r>
              <a:rPr lang="en-US" dirty="0" smtClean="0"/>
              <a:t>r……. </a:t>
            </a:r>
            <a:r>
              <a:rPr lang="en-US" dirty="0"/>
              <a:t>text messages and emails</a:t>
            </a:r>
          </a:p>
          <a:p>
            <a:r>
              <a:rPr lang="en-US" dirty="0"/>
              <a:t>•	t……. pictures</a:t>
            </a:r>
          </a:p>
          <a:p>
            <a:r>
              <a:rPr lang="en-US" dirty="0"/>
              <a:t>•	w…… films</a:t>
            </a:r>
          </a:p>
          <a:p>
            <a:r>
              <a:rPr lang="en-US" dirty="0"/>
              <a:t>•	p……. games</a:t>
            </a:r>
          </a:p>
          <a:p>
            <a:r>
              <a:rPr lang="en-US" dirty="0"/>
              <a:t>•	s……. the Internet</a:t>
            </a:r>
          </a:p>
          <a:p>
            <a:r>
              <a:rPr lang="en-US" dirty="0"/>
              <a:t>•	</a:t>
            </a:r>
            <a:r>
              <a:rPr lang="en-US" dirty="0" smtClean="0"/>
              <a:t>Also </a:t>
            </a:r>
            <a:r>
              <a:rPr lang="en-US" dirty="0"/>
              <a:t>choose our Telecom 120 package and </a:t>
            </a:r>
            <a:r>
              <a:rPr lang="en-US" dirty="0" smtClean="0"/>
              <a:t>talk to </a:t>
            </a:r>
            <a:r>
              <a:rPr lang="en-US" dirty="0"/>
              <a:t>friends and family for 2 hours every month free of charge!</a:t>
            </a:r>
          </a:p>
          <a:p>
            <a:r>
              <a:rPr lang="en-US" dirty="0"/>
              <a:t>Don’t waste any more time! Visit your nearest Telecom shop now!</a:t>
            </a:r>
          </a:p>
        </p:txBody>
      </p:sp>
      <p:pic>
        <p:nvPicPr>
          <p:cNvPr id="6" name="Рисунок 5" descr="Картинки по запросу &quot;нокиа 95&quot;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2519680" cy="25196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831584" y="2411596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end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2431247"/>
            <a:ext cx="812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eceive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7904" y="2685098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ake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67926" y="3013502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atch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67926" y="3284984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lay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1147" y="3573016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urf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5" name="Picture 2" descr="Картинки по запросу запам'ятай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81" y="5445224"/>
            <a:ext cx="1381125" cy="949325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07196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</TotalTime>
  <Words>498</Words>
  <Application>Microsoft Office PowerPoint</Application>
  <PresentationFormat>Экран (4:3)</PresentationFormat>
  <Paragraphs>142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Базовая</vt:lpstr>
      <vt:lpstr>High Tech.  Present Simple. Making sentences Lesson 1</vt:lpstr>
      <vt:lpstr>Презентация PowerPoint</vt:lpstr>
      <vt:lpstr>Презентация PowerPoint</vt:lpstr>
      <vt:lpstr>Презентация PowerPoint</vt:lpstr>
      <vt:lpstr> 3) Match the words to their picture equivalents 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Momot-PC</dc:creator>
  <cp:lastModifiedBy>Momot-PC</cp:lastModifiedBy>
  <cp:revision>12</cp:revision>
  <dcterms:created xsi:type="dcterms:W3CDTF">2020-02-02T12:22:54Z</dcterms:created>
  <dcterms:modified xsi:type="dcterms:W3CDTF">2020-02-03T19:42:12Z</dcterms:modified>
</cp:coreProperties>
</file>