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62" r:id="rId5"/>
    <p:sldId id="263" r:id="rId6"/>
    <p:sldId id="260" r:id="rId7"/>
    <p:sldId id="264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FF1343-DF23-4146-9409-684EC853F180}" type="datetimeFigureOut">
              <a:rPr lang="ru-RU" smtClean="0"/>
              <a:t>14.07.2020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ED102-ED7F-4F62-957C-1CF2D85F38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33909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ED102-ED7F-4F62-957C-1CF2D85F3841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100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ED102-ED7F-4F62-957C-1CF2D85F3841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4735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0ED102-ED7F-4F62-957C-1CF2D85F3841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496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704D-FC46-4D3E-818E-5F8D4989FE2C}" type="datetimeFigureOut">
              <a:rPr lang="ru-RU" smtClean="0"/>
              <a:t>14.07.2020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8B63-FA91-45B0-B230-70A26BAE9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7424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704D-FC46-4D3E-818E-5F8D4989FE2C}" type="datetimeFigureOut">
              <a:rPr lang="ru-RU" smtClean="0"/>
              <a:t>14.07.2020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8B63-FA91-45B0-B230-70A26BAE9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204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704D-FC46-4D3E-818E-5F8D4989FE2C}" type="datetimeFigureOut">
              <a:rPr lang="ru-RU" smtClean="0"/>
              <a:t>14.07.2020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8B63-FA91-45B0-B230-70A26BAE9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57146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704D-FC46-4D3E-818E-5F8D4989FE2C}" type="datetimeFigureOut">
              <a:rPr lang="ru-RU" smtClean="0"/>
              <a:t>14.07.2020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8B63-FA91-45B0-B230-70A26BAE9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321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704D-FC46-4D3E-818E-5F8D4989FE2C}" type="datetimeFigureOut">
              <a:rPr lang="ru-RU" smtClean="0"/>
              <a:t>14.07.2020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8B63-FA91-45B0-B230-70A26BAE9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3651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704D-FC46-4D3E-818E-5F8D4989FE2C}" type="datetimeFigureOut">
              <a:rPr lang="ru-RU" smtClean="0"/>
              <a:t>14.07.2020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8B63-FA91-45B0-B230-70A26BAE9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907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704D-FC46-4D3E-818E-5F8D4989FE2C}" type="datetimeFigureOut">
              <a:rPr lang="ru-RU" smtClean="0"/>
              <a:t>14.07.2020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8B63-FA91-45B0-B230-70A26BAE9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2037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704D-FC46-4D3E-818E-5F8D4989FE2C}" type="datetimeFigureOut">
              <a:rPr lang="ru-RU" smtClean="0"/>
              <a:t>14.07.2020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8B63-FA91-45B0-B230-70A26BAE9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7355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704D-FC46-4D3E-818E-5F8D4989FE2C}" type="datetimeFigureOut">
              <a:rPr lang="ru-RU" smtClean="0"/>
              <a:t>14.07.2020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8B63-FA91-45B0-B230-70A26BAE9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7626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704D-FC46-4D3E-818E-5F8D4989FE2C}" type="datetimeFigureOut">
              <a:rPr lang="ru-RU" smtClean="0"/>
              <a:t>14.07.2020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8B63-FA91-45B0-B230-70A26BAE9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30708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2704D-FC46-4D3E-818E-5F8D4989FE2C}" type="datetimeFigureOut">
              <a:rPr lang="ru-RU" smtClean="0"/>
              <a:t>14.07.2020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8B8B63-FA91-45B0-B230-70A26BAE9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7333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2704D-FC46-4D3E-818E-5F8D4989FE2C}" type="datetimeFigureOut">
              <a:rPr lang="ru-RU" smtClean="0"/>
              <a:t>14.07.2020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8B8B63-FA91-45B0-B230-70A26BAE90B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016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grammarway.com/ua/principal-parts-of-the-sentence#the-subject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grammarway.com/ua/pronouns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rammarway.com/ua/types-of-question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grammarway.com/ua/question-words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Глагол to be в Past Simple | LearnEnglish Kids | British Council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6352" y="1522384"/>
            <a:ext cx="8394557" cy="432423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Прямоугольник 4"/>
          <p:cNvSpPr/>
          <p:nvPr/>
        </p:nvSpPr>
        <p:spPr>
          <a:xfrm>
            <a:off x="3047999" y="458229"/>
            <a:ext cx="6096000" cy="81682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uk-UA" sz="4400" dirty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Заняття </a:t>
            </a:r>
            <a:r>
              <a:rPr lang="uk-UA" sz="4400" dirty="0" smtClean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№</a:t>
            </a:r>
            <a:r>
              <a:rPr lang="en-US" sz="4400" dirty="0" smtClean="0">
                <a:highlight>
                  <a:srgbClr val="FFFF00"/>
                </a:highligh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10</a:t>
            </a:r>
            <a:endParaRPr lang="ru-RU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455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309988"/>
              </p:ext>
            </p:extLst>
          </p:nvPr>
        </p:nvGraphicFramePr>
        <p:xfrm>
          <a:off x="928744" y="1115437"/>
          <a:ext cx="10168255" cy="41175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7695">
                  <a:extLst>
                    <a:ext uri="{9D8B030D-6E8A-4147-A177-3AD203B41FA5}">
                      <a16:colId xmlns:a16="http://schemas.microsoft.com/office/drawing/2014/main" val="437903131"/>
                    </a:ext>
                  </a:extLst>
                </a:gridCol>
                <a:gridCol w="3329940">
                  <a:extLst>
                    <a:ext uri="{9D8B030D-6E8A-4147-A177-3AD203B41FA5}">
                      <a16:colId xmlns:a16="http://schemas.microsoft.com/office/drawing/2014/main" val="1439300177"/>
                    </a:ext>
                  </a:extLst>
                </a:gridCol>
                <a:gridCol w="3690620">
                  <a:extLst>
                    <a:ext uri="{9D8B030D-6E8A-4147-A177-3AD203B41FA5}">
                      <a16:colId xmlns:a16="http://schemas.microsoft.com/office/drawing/2014/main" val="305608772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chemeClr val="tx1"/>
                          </a:solidFill>
                          <a:effectLst/>
                        </a:rPr>
                        <a:t>+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chemeClr val="tx1"/>
                          </a:solidFill>
                          <a:effectLst/>
                        </a:rPr>
                        <a:t>-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solidFill>
                            <a:schemeClr val="tx1"/>
                          </a:solidFill>
                          <a:effectLst/>
                        </a:rPr>
                        <a:t>?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95769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I/He</a:t>
                      </a:r>
                      <a:r>
                        <a:rPr lang="uk-UA" sz="2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She</a:t>
                      </a:r>
                      <a:r>
                        <a:rPr lang="uk-UA" sz="2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    </a:t>
                      </a:r>
                      <a:r>
                        <a:rPr lang="en-US" sz="2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was</a:t>
                      </a:r>
                      <a:r>
                        <a:rPr lang="uk-UA" sz="2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	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uk-UA" sz="2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</a:t>
                      </a:r>
                      <a:r>
                        <a:rPr lang="uk-UA" sz="2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They </a:t>
                      </a:r>
                      <a:r>
                        <a:rPr lang="en-US" sz="2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were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I/He</a:t>
                      </a:r>
                      <a:r>
                        <a:rPr lang="uk-UA" sz="2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She</a:t>
                      </a:r>
                      <a:r>
                        <a:rPr lang="uk-UA" sz="2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    </a:t>
                      </a:r>
                      <a:r>
                        <a:rPr lang="en-US" sz="2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was</a:t>
                      </a:r>
                      <a:r>
                        <a:rPr lang="uk-UA" sz="2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	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uk-UA" sz="2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</a:t>
                      </a:r>
                      <a:r>
                        <a:rPr lang="uk-UA" sz="2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They </a:t>
                      </a:r>
                      <a:r>
                        <a:rPr lang="en-US" sz="2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were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I/He</a:t>
                      </a:r>
                      <a:r>
                        <a:rPr lang="uk-UA" sz="2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She</a:t>
                      </a:r>
                      <a:r>
                        <a:rPr lang="uk-UA" sz="2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 </a:t>
                      </a:r>
                      <a:r>
                        <a:rPr lang="en-US" sz="2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wasn’t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uk-UA" sz="2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</a:t>
                      </a:r>
                      <a:r>
                        <a:rPr lang="uk-UA" sz="2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They </a:t>
                      </a:r>
                      <a:r>
                        <a:rPr lang="en-US" sz="2600" b="1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weren’t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6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Was</a:t>
                      </a:r>
                      <a:r>
                        <a:rPr lang="en-US" sz="2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I/he</a:t>
                      </a:r>
                      <a:r>
                        <a:rPr lang="uk-UA" sz="2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she</a:t>
                      </a:r>
                      <a:r>
                        <a:rPr lang="uk-UA" sz="2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</a:t>
                      </a:r>
                      <a:r>
                        <a:rPr lang="uk-UA" sz="2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lang="en-US" sz="2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Yes, I/he/she/it </a:t>
                      </a:r>
                      <a:r>
                        <a:rPr lang="en-US" sz="2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was</a:t>
                      </a:r>
                      <a:r>
                        <a:rPr lang="en-US" sz="2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No, I/he/she/it </a:t>
                      </a:r>
                      <a:r>
                        <a:rPr lang="en-US" sz="2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wasn’t</a:t>
                      </a:r>
                      <a:r>
                        <a:rPr lang="en-US" sz="2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Were</a:t>
                      </a:r>
                      <a:r>
                        <a:rPr lang="en-US" sz="2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you</a:t>
                      </a:r>
                      <a:r>
                        <a:rPr lang="uk-UA" sz="2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</a:t>
                      </a:r>
                      <a:r>
                        <a:rPr lang="uk-UA" sz="2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they</a:t>
                      </a:r>
                      <a:r>
                        <a:rPr lang="uk-UA" sz="2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lang="en-US" sz="2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Yes, you/we/they </a:t>
                      </a:r>
                      <a:r>
                        <a:rPr lang="en-US" sz="2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were</a:t>
                      </a:r>
                      <a:r>
                        <a:rPr lang="en-US" sz="2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No, you/we/they </a:t>
                      </a:r>
                      <a:r>
                        <a:rPr lang="en-US" sz="2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weren’t</a:t>
                      </a:r>
                      <a:r>
                        <a:rPr lang="en-US" sz="2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40579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8414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2617" y="1045281"/>
            <a:ext cx="627610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just" fontAlgn="base"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Дієслово</a:t>
            </a: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dirty="0" err="1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to</a:t>
            </a:r>
            <a:r>
              <a:rPr lang="uk-UA" sz="2400" b="1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dirty="0" err="1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be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вживається у формі </a:t>
            </a:r>
            <a:r>
              <a:rPr lang="uk-UA" sz="2400" b="1" dirty="0" err="1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was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коли </a:t>
            </a:r>
            <a:r>
              <a:rPr lang="uk-UA" sz="2400" u="sng" dirty="0">
                <a:latin typeface="Times New Roman" panose="02020603050405020304" pitchFamily="18" charset="0"/>
                <a:ea typeface="Times New Roman" panose="02020603050405020304" pitchFamily="18" charset="0"/>
                <a:hlinkClick r:id="rId3"/>
              </a:rPr>
              <a:t>підмет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виражається словом, що стоїть у формі </a:t>
            </a: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першої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або </a:t>
            </a: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третьої особи однини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або </a:t>
            </a:r>
            <a:r>
              <a:rPr lang="uk-UA" sz="2400" u="sng" dirty="0">
                <a:latin typeface="Times New Roman" panose="02020603050405020304" pitchFamily="18" charset="0"/>
                <a:ea typeface="Times New Roman" panose="02020603050405020304" pitchFamily="18" charset="0"/>
                <a:hlinkClick r:id="rId4"/>
              </a:rPr>
              <a:t>займенниками</a:t>
            </a:r>
            <a:r>
              <a:rPr lang="uk-UA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b="1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uk-UA" sz="2400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sz="2400" b="1" dirty="0" err="1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he</a:t>
            </a:r>
            <a:r>
              <a:rPr lang="uk-UA" sz="2400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sz="2400" b="1" dirty="0" err="1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she</a:t>
            </a:r>
            <a:r>
              <a:rPr lang="uk-UA" sz="2400" dirty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sz="2400" b="1" dirty="0" err="1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it</a:t>
            </a:r>
            <a:r>
              <a:rPr lang="uk-UA" sz="2400" dirty="0" smtClean="0"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indent="449580" algn="just" fontAlgn="base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Дієслово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використовується у формі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were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uk-UA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wɜ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ː], коли підмет виражається словом у формі множини або займенниками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(ми),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(ви),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(вони), а також займенником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you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значенні «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ти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або ввічливого «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».</a:t>
            </a:r>
            <a:endParaRPr lang="uk-UA" sz="2400" dirty="0"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 fontAlgn="base">
              <a:spcAft>
                <a:spcPts val="0"/>
              </a:spcAft>
            </a:pPr>
            <a:endParaRPr lang="uk-UA" sz="2400" dirty="0" smtClean="0"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 fontAlgn="base">
              <a:spcAft>
                <a:spcPts val="0"/>
              </a:spcAft>
            </a:pPr>
            <a:endParaRPr lang="uk-UA" sz="2400" dirty="0"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 fontAlgn="base">
              <a:spcAft>
                <a:spcPts val="0"/>
              </a:spcAft>
            </a:pPr>
            <a:endParaRPr lang="uk-UA" sz="2400" dirty="0" smtClean="0"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 fontAlgn="base">
              <a:spcAft>
                <a:spcPts val="0"/>
              </a:spcAft>
            </a:pP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7475646"/>
              </p:ext>
            </p:extLst>
          </p:nvPr>
        </p:nvGraphicFramePr>
        <p:xfrm>
          <a:off x="6941127" y="1045281"/>
          <a:ext cx="4572000" cy="4832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1726853973"/>
                    </a:ext>
                  </a:extLst>
                </a:gridCol>
              </a:tblGrid>
              <a:tr h="10100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dirty="0">
                          <a:effectLst/>
                        </a:rPr>
                        <a:t>+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2491712"/>
                  </a:ext>
                </a:extLst>
              </a:tr>
              <a:tr h="38220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I/He</a:t>
                      </a:r>
                      <a:r>
                        <a:rPr lang="uk-UA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She</a:t>
                      </a:r>
                      <a:r>
                        <a:rPr lang="uk-UA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    </a:t>
                      </a: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was</a:t>
                      </a:r>
                      <a:r>
                        <a:rPr lang="uk-UA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uk-UA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</a:t>
                      </a:r>
                      <a:r>
                        <a:rPr lang="uk-UA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They </a:t>
                      </a:r>
                      <a:r>
                        <a:rPr lang="en-US" sz="3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were</a:t>
                      </a:r>
                      <a:endParaRPr lang="ru-RU" sz="3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267678"/>
                  </a:ext>
                </a:extLst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512617" y="4473829"/>
            <a:ext cx="64285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 fontAlgn="base">
              <a:spcAft>
                <a:spcPts val="0"/>
              </a:spcAft>
            </a:pPr>
            <a:r>
              <a:rPr lang="uk-UA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Наприклад:</a:t>
            </a:r>
          </a:p>
          <a:p>
            <a:pPr indent="449580" algn="just" fontAlgn="base">
              <a:spcAft>
                <a:spcPts val="0"/>
              </a:spcAft>
            </a:pPr>
            <a:r>
              <a:rPr lang="en-US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</a:t>
            </a:r>
            <a:r>
              <a:rPr lang="en-US" sz="24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was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at home.	- </a:t>
            </a:r>
            <a:r>
              <a:rPr lang="uk-UA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 </a:t>
            </a:r>
            <a:r>
              <a:rPr lang="uk-UA" sz="24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був</a:t>
            </a:r>
            <a:r>
              <a:rPr lang="uk-UA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вдома.</a:t>
            </a:r>
            <a:endParaRPr lang="en-US" sz="24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 fontAlgn="base">
              <a:spcAft>
                <a:spcPts val="0"/>
              </a:spcAft>
            </a:pPr>
            <a:r>
              <a:rPr lang="en-US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He 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was</a:t>
            </a:r>
            <a:r>
              <a:rPr lang="en-US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at home.</a:t>
            </a:r>
            <a:r>
              <a:rPr lang="uk-UA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	- Він </a:t>
            </a:r>
            <a:r>
              <a:rPr lang="uk-UA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був</a:t>
            </a:r>
            <a:r>
              <a:rPr lang="uk-UA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вдома.</a:t>
            </a:r>
            <a:endParaRPr lang="en-US" sz="2400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 fontAlgn="base">
              <a:spcAft>
                <a:spcPts val="0"/>
              </a:spcAft>
            </a:pPr>
            <a:r>
              <a:rPr lang="en-US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They </a:t>
            </a:r>
            <a:r>
              <a:rPr lang="en-US" sz="24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were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at home.</a:t>
            </a:r>
            <a:r>
              <a:rPr lang="uk-UA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Вони </a:t>
            </a:r>
            <a:r>
              <a:rPr lang="uk-UA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були</a:t>
            </a:r>
            <a:r>
              <a:rPr lang="uk-UA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вдома.</a:t>
            </a:r>
            <a:endParaRPr lang="ru-RU" sz="20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463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819" y="1045281"/>
            <a:ext cx="6580908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2400" u="sng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заперечних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реченнях частка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вживається після дієслова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необхідній формі.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цьому в розмовному мовленні часто використовуються скорочені форми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wasn’t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weren’t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минулому часі не вживаються скорочені форми дієслова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займенниками, які існують в теперішньому часі.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 fontAlgn="base">
              <a:spcAft>
                <a:spcPts val="0"/>
              </a:spcAft>
            </a:pPr>
            <a:endParaRPr lang="uk-UA" sz="2400" dirty="0" smtClean="0"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 fontAlgn="base">
              <a:spcAft>
                <a:spcPts val="0"/>
              </a:spcAft>
            </a:pPr>
            <a:endParaRPr lang="uk-UA" sz="2400" dirty="0"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 fontAlgn="base">
              <a:spcAft>
                <a:spcPts val="0"/>
              </a:spcAft>
            </a:pPr>
            <a:endParaRPr lang="uk-UA" sz="2400" dirty="0" smtClean="0"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 fontAlgn="base">
              <a:spcAft>
                <a:spcPts val="0"/>
              </a:spcAft>
            </a:pP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2617" y="4473829"/>
            <a:ext cx="64285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 fontAlgn="base">
              <a:spcAft>
                <a:spcPts val="0"/>
              </a:spcAft>
            </a:pPr>
            <a:r>
              <a:rPr lang="uk-UA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Наприклад:</a:t>
            </a:r>
          </a:p>
          <a:p>
            <a:pPr indent="449580" algn="just" fontAlgn="base">
              <a:spcAft>
                <a:spcPts val="0"/>
              </a:spcAft>
            </a:pPr>
            <a:r>
              <a:rPr lang="en-US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 </a:t>
            </a:r>
            <a:r>
              <a:rPr lang="en-US" sz="24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wasn’t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at home.	- </a:t>
            </a:r>
            <a:r>
              <a:rPr lang="uk-UA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 </a:t>
            </a:r>
            <a:r>
              <a:rPr lang="uk-UA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uk-UA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був</a:t>
            </a:r>
            <a:r>
              <a:rPr lang="uk-UA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вдома.</a:t>
            </a:r>
            <a:endParaRPr lang="en-US" sz="24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 fontAlgn="base">
              <a:spcAft>
                <a:spcPts val="0"/>
              </a:spcAft>
            </a:pPr>
            <a:r>
              <a:rPr lang="en-US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She 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wasn’t</a:t>
            </a:r>
            <a:r>
              <a:rPr lang="en-US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at home.</a:t>
            </a:r>
            <a:r>
              <a:rPr lang="uk-UA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Вона </a:t>
            </a:r>
            <a:r>
              <a:rPr lang="uk-UA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uk-UA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була</a:t>
            </a:r>
            <a:r>
              <a:rPr lang="uk-UA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вдома.</a:t>
            </a:r>
            <a:endParaRPr lang="en-US" sz="2400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 fontAlgn="base">
              <a:spcAft>
                <a:spcPts val="0"/>
              </a:spcAft>
            </a:pPr>
            <a:r>
              <a:rPr lang="en-US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We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weren’t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at home.</a:t>
            </a:r>
            <a:r>
              <a:rPr lang="uk-UA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Ми </a:t>
            </a:r>
            <a:r>
              <a:rPr lang="uk-UA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</a:t>
            </a:r>
            <a:r>
              <a:rPr lang="uk-UA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були</a:t>
            </a:r>
            <a:r>
              <a:rPr lang="uk-UA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вдома.</a:t>
            </a:r>
            <a:endParaRPr lang="ru-RU" sz="20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0985166"/>
              </p:ext>
            </p:extLst>
          </p:nvPr>
        </p:nvGraphicFramePr>
        <p:xfrm>
          <a:off x="6941127" y="1045281"/>
          <a:ext cx="4572000" cy="4832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1726853973"/>
                    </a:ext>
                  </a:extLst>
                </a:gridCol>
              </a:tblGrid>
              <a:tr h="10100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uk-UA" sz="36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2491712"/>
                  </a:ext>
                </a:extLst>
              </a:tr>
              <a:tr h="38220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I/He</a:t>
                      </a:r>
                      <a:r>
                        <a:rPr lang="uk-UA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She</a:t>
                      </a:r>
                      <a:r>
                        <a:rPr lang="uk-UA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It    </a:t>
                      </a:r>
                      <a:r>
                        <a:rPr lang="en-US" sz="3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wasn’t</a:t>
                      </a:r>
                      <a:r>
                        <a:rPr lang="uk-UA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3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You</a:t>
                      </a:r>
                      <a:r>
                        <a:rPr lang="uk-UA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</a:t>
                      </a:r>
                      <a:r>
                        <a:rPr lang="uk-UA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They </a:t>
                      </a:r>
                      <a:r>
                        <a:rPr lang="en-US" sz="32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weren’t</a:t>
                      </a:r>
                      <a:endParaRPr lang="ru-RU" sz="3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267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4846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819" y="1045281"/>
            <a:ext cx="6580908" cy="37240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r>
              <a:rPr lang="uk-UA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Питальні речення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дієсловом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якості присудка утворюються за допомогою переносу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потрібній формі на початок речення перед підметом. </a:t>
            </a: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/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спеціальних питаннях, коли використовуються </a:t>
            </a:r>
            <a:r>
              <a:rPr lang="uk-UA" sz="2400" u="sng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питальні слова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дієслово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стоїть після них.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 fontAlgn="base">
              <a:spcAft>
                <a:spcPts val="0"/>
              </a:spcAft>
            </a:pPr>
            <a:endParaRPr lang="uk-UA" sz="2400" dirty="0" smtClean="0"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indent="449580" algn="just" fontAlgn="base">
              <a:spcAft>
                <a:spcPts val="0"/>
              </a:spcAft>
            </a:pPr>
            <a:endParaRPr lang="uk-UA" sz="2400" dirty="0"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 fontAlgn="base">
              <a:spcAft>
                <a:spcPts val="0"/>
              </a:spcAft>
            </a:pPr>
            <a:endParaRPr lang="uk-UA" sz="2400" dirty="0" smtClean="0">
              <a:highlight>
                <a:srgbClr val="FFFF00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 fontAlgn="base">
              <a:spcAft>
                <a:spcPts val="0"/>
              </a:spcAft>
            </a:pPr>
            <a:endParaRPr lang="ru-RU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2617" y="4307713"/>
            <a:ext cx="642851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 fontAlgn="base">
              <a:spcAft>
                <a:spcPts val="0"/>
              </a:spcAft>
            </a:pPr>
            <a:r>
              <a:rPr lang="uk-UA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Наприклад:</a:t>
            </a:r>
          </a:p>
          <a:p>
            <a:pPr indent="449580" algn="just" fontAlgn="base">
              <a:spcAft>
                <a:spcPts val="0"/>
              </a:spcAft>
            </a:pP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</a:t>
            </a:r>
            <a:r>
              <a:rPr lang="en-US" sz="24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as 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he at home?	- </a:t>
            </a:r>
            <a:r>
              <a:rPr lang="uk-UA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Він</a:t>
            </a:r>
            <a:r>
              <a:rPr lang="uk-UA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24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був</a:t>
            </a:r>
            <a:r>
              <a:rPr lang="uk-UA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вдома?</a:t>
            </a:r>
            <a:endParaRPr lang="en-US" sz="2400" i="1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 fontAlgn="base">
              <a:spcAft>
                <a:spcPts val="0"/>
              </a:spcAft>
            </a:pP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Were</a:t>
            </a:r>
            <a:r>
              <a:rPr lang="en-US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you at home?</a:t>
            </a:r>
            <a:r>
              <a:rPr lang="uk-UA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Ти(Ви)  </a:t>
            </a:r>
            <a:r>
              <a:rPr lang="uk-UA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був(були)</a:t>
            </a:r>
            <a:r>
              <a:rPr lang="uk-UA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вдома?</a:t>
            </a:r>
            <a:endParaRPr lang="en-US" sz="2400" i="1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449580" algn="just" fontAlgn="base">
              <a:spcAft>
                <a:spcPts val="0"/>
              </a:spcAft>
            </a:pPr>
            <a:r>
              <a:rPr lang="en-US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Where </a:t>
            </a:r>
            <a:r>
              <a:rPr lang="en-US" sz="24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were </a:t>
            </a:r>
            <a:r>
              <a:rPr lang="en-US" sz="2400" i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en-US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hey</a:t>
            </a:r>
            <a:r>
              <a:rPr lang="en-US" sz="24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r>
              <a:rPr lang="uk-UA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- Де вони </a:t>
            </a:r>
            <a:r>
              <a:rPr lang="uk-UA" sz="2400" i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були</a:t>
            </a:r>
            <a:r>
              <a:rPr lang="uk-UA" sz="2400" i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 ?</a:t>
            </a:r>
            <a:endParaRPr lang="ru-RU" sz="20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239440"/>
              </p:ext>
            </p:extLst>
          </p:nvPr>
        </p:nvGraphicFramePr>
        <p:xfrm>
          <a:off x="6941127" y="1045281"/>
          <a:ext cx="4572000" cy="48320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val="1726853973"/>
                    </a:ext>
                  </a:extLst>
                </a:gridCol>
              </a:tblGrid>
              <a:tr h="10100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2491712"/>
                  </a:ext>
                </a:extLst>
              </a:tr>
              <a:tr h="38220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6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Was </a:t>
                      </a:r>
                      <a:r>
                        <a:rPr lang="en-US" sz="2600" b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I/he</a:t>
                      </a:r>
                      <a:r>
                        <a:rPr lang="uk-UA" sz="2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she</a:t>
                      </a:r>
                      <a:r>
                        <a:rPr lang="uk-UA" sz="2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it</a:t>
                      </a:r>
                      <a:r>
                        <a:rPr lang="uk-UA" sz="2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lang="en-US" sz="2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Yes, I/he/she/it </a:t>
                      </a:r>
                      <a:r>
                        <a:rPr lang="en-US" sz="2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was</a:t>
                      </a:r>
                      <a:r>
                        <a:rPr lang="en-US" sz="2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No, I/he/she/it </a:t>
                      </a:r>
                      <a:r>
                        <a:rPr lang="en-US" sz="2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wasn’t</a:t>
                      </a:r>
                      <a:r>
                        <a:rPr lang="en-US" sz="2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Were</a:t>
                      </a:r>
                      <a:r>
                        <a:rPr lang="en-US" sz="2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you</a:t>
                      </a:r>
                      <a:r>
                        <a:rPr lang="uk-UA" sz="2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</a:t>
                      </a:r>
                      <a:r>
                        <a:rPr lang="uk-UA" sz="2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they</a:t>
                      </a:r>
                      <a:r>
                        <a:rPr lang="uk-UA" sz="2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…</a:t>
                      </a:r>
                      <a:r>
                        <a:rPr lang="en-US" sz="2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?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Yes, you/we/they </a:t>
                      </a:r>
                      <a:r>
                        <a:rPr lang="en-US" sz="2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were</a:t>
                      </a:r>
                      <a:r>
                        <a:rPr lang="en-US" sz="2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No, you/we/they </a:t>
                      </a:r>
                      <a:r>
                        <a:rPr lang="en-US" sz="26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weren’t</a:t>
                      </a:r>
                      <a:r>
                        <a:rPr lang="en-US" sz="26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402676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7293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1273" y="1537854"/>
            <a:ext cx="10792691" cy="20621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Запитання для самоперевірки:</a:t>
            </a:r>
          </a:p>
          <a:p>
            <a:pPr marL="457200" indent="-457200">
              <a:buFontTx/>
              <a:buChar char="-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 є дві форми дієслова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be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минулому часі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 вони перекладаються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Tx/>
              <a:buChar char="-"/>
            </a:pP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 особливості побудови речень з дієсловом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be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uk-UA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E:\Дист курс (конкурс)\картинки\смайла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4583077"/>
            <a:ext cx="2813771" cy="195949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01314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199" y="462200"/>
            <a:ext cx="6276109" cy="597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3862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321</Words>
  <Application>Microsoft Office PowerPoint</Application>
  <PresentationFormat>Широкоэкранный</PresentationFormat>
  <Paragraphs>75</Paragraphs>
  <Slides>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4</cp:revision>
  <dcterms:created xsi:type="dcterms:W3CDTF">2020-07-14T07:53:05Z</dcterms:created>
  <dcterms:modified xsi:type="dcterms:W3CDTF">2020-07-14T08:42:52Z</dcterms:modified>
</cp:coreProperties>
</file>