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87" r:id="rId3"/>
    <p:sldId id="298" r:id="rId4"/>
    <p:sldId id="299" r:id="rId5"/>
    <p:sldId id="300" r:id="rId6"/>
    <p:sldId id="301" r:id="rId7"/>
    <p:sldId id="302" r:id="rId8"/>
    <p:sldId id="303" r:id="rId9"/>
    <p:sldId id="305" r:id="rId10"/>
    <p:sldId id="296" r:id="rId11"/>
    <p:sldId id="307" r:id="rId12"/>
    <p:sldId id="308" r:id="rId13"/>
    <p:sldId id="297" r:id="rId14"/>
    <p:sldId id="285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A1B6-F072-4F0A-8E34-7D5F28AC7CE4}" type="datetimeFigureOut">
              <a:rPr lang="ru-RU" smtClean="0"/>
              <a:t>10.07.2020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62BD-FBA8-4A4D-A6F9-752789EA0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510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A1B6-F072-4F0A-8E34-7D5F28AC7CE4}" type="datetimeFigureOut">
              <a:rPr lang="ru-RU" smtClean="0"/>
              <a:t>10.07.2020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62BD-FBA8-4A4D-A6F9-752789EA0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3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A1B6-F072-4F0A-8E34-7D5F28AC7CE4}" type="datetimeFigureOut">
              <a:rPr lang="ru-RU" smtClean="0"/>
              <a:t>10.07.2020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62BD-FBA8-4A4D-A6F9-752789EA0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022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A1B6-F072-4F0A-8E34-7D5F28AC7CE4}" type="datetimeFigureOut">
              <a:rPr lang="ru-RU" smtClean="0"/>
              <a:t>10.07.2020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62BD-FBA8-4A4D-A6F9-752789EA0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816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A1B6-F072-4F0A-8E34-7D5F28AC7CE4}" type="datetimeFigureOut">
              <a:rPr lang="ru-RU" smtClean="0"/>
              <a:t>10.07.2020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62BD-FBA8-4A4D-A6F9-752789EA0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41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A1B6-F072-4F0A-8E34-7D5F28AC7CE4}" type="datetimeFigureOut">
              <a:rPr lang="ru-RU" smtClean="0"/>
              <a:t>10.07.2020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62BD-FBA8-4A4D-A6F9-752789EA0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571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A1B6-F072-4F0A-8E34-7D5F28AC7CE4}" type="datetimeFigureOut">
              <a:rPr lang="ru-RU" smtClean="0"/>
              <a:t>10.07.2020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62BD-FBA8-4A4D-A6F9-752789EA0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717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A1B6-F072-4F0A-8E34-7D5F28AC7CE4}" type="datetimeFigureOut">
              <a:rPr lang="ru-RU" smtClean="0"/>
              <a:t>10.07.2020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62BD-FBA8-4A4D-A6F9-752789EA0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099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A1B6-F072-4F0A-8E34-7D5F28AC7CE4}" type="datetimeFigureOut">
              <a:rPr lang="ru-RU" smtClean="0"/>
              <a:t>10.07.2020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62BD-FBA8-4A4D-A6F9-752789EA0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949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A1B6-F072-4F0A-8E34-7D5F28AC7CE4}" type="datetimeFigureOut">
              <a:rPr lang="ru-RU" smtClean="0"/>
              <a:t>10.07.2020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62BD-FBA8-4A4D-A6F9-752789EA0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998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A1B6-F072-4F0A-8E34-7D5F28AC7CE4}" type="datetimeFigureOut">
              <a:rPr lang="ru-RU" smtClean="0"/>
              <a:t>10.07.2020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62BD-FBA8-4A4D-A6F9-752789EA0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06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2A1B6-F072-4F0A-8E34-7D5F28AC7CE4}" type="datetimeFigureOut">
              <a:rPr lang="ru-RU" smtClean="0"/>
              <a:t>10.07.2020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862BD-FBA8-4A4D-A6F9-752789EA0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168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rammarway.com/ua/question-words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43200" y="860010"/>
            <a:ext cx="6096000" cy="16439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44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Заняття </a:t>
            </a:r>
            <a:r>
              <a:rPr lang="uk-UA" sz="4400" dirty="0" smtClean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№6</a:t>
            </a:r>
            <a:r>
              <a:rPr lang="uk-UA" sz="4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4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sz="4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</a:t>
            </a:r>
            <a:r>
              <a:rPr lang="en-US" sz="4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-questions</a:t>
            </a:r>
            <a:r>
              <a:rPr lang="uk-UA" sz="4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932" y="2503922"/>
            <a:ext cx="3882197" cy="3554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17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E:\Дист курс (конкурс)\картинки\смайла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4583077"/>
            <a:ext cx="2813771" cy="195949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2673928" y="1756750"/>
            <a:ext cx="7813964" cy="206210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Переглянь уважно таблиці побудови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спеціальних запитань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 Simple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 Continuous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спробуй відповісти на запитання для самоперевірки.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01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17704"/>
              </p:ext>
            </p:extLst>
          </p:nvPr>
        </p:nvGraphicFramePr>
        <p:xfrm>
          <a:off x="1288472" y="1080654"/>
          <a:ext cx="9601202" cy="43226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6557">
                  <a:extLst>
                    <a:ext uri="{9D8B030D-6E8A-4147-A177-3AD203B41FA5}">
                      <a16:colId xmlns:a16="http://schemas.microsoft.com/office/drawing/2014/main" val="2040912150"/>
                    </a:ext>
                  </a:extLst>
                </a:gridCol>
                <a:gridCol w="2213256">
                  <a:extLst>
                    <a:ext uri="{9D8B030D-6E8A-4147-A177-3AD203B41FA5}">
                      <a16:colId xmlns:a16="http://schemas.microsoft.com/office/drawing/2014/main" val="1595174710"/>
                    </a:ext>
                  </a:extLst>
                </a:gridCol>
                <a:gridCol w="2411345">
                  <a:extLst>
                    <a:ext uri="{9D8B030D-6E8A-4147-A177-3AD203B41FA5}">
                      <a16:colId xmlns:a16="http://schemas.microsoft.com/office/drawing/2014/main" val="1805943641"/>
                    </a:ext>
                  </a:extLst>
                </a:gridCol>
                <a:gridCol w="2400044">
                  <a:extLst>
                    <a:ext uri="{9D8B030D-6E8A-4147-A177-3AD203B41FA5}">
                      <a16:colId xmlns:a16="http://schemas.microsoft.com/office/drawing/2014/main" val="785242842"/>
                    </a:ext>
                  </a:extLst>
                </a:gridCol>
              </a:tblGrid>
              <a:tr h="6650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Question word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Auxiliary </a:t>
                      </a:r>
                      <a:endParaRPr lang="en-US" sz="2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be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Subject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Rest of the sentence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7937683"/>
                  </a:ext>
                </a:extLst>
              </a:tr>
              <a:tr h="9975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Питальне слово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Допоміжні дієслова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Підмет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Присудок та другорядні члени речення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4809341"/>
                  </a:ext>
                </a:extLst>
              </a:tr>
              <a:tr h="26600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Where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What time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Where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Why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much money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many brothers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does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have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has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I/you/we/they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he/she/it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he/she/it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you/we/they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I/you/we/they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he/she/it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buy tickets?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mother get home?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 sad?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got?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got?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7546480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88472" y="434323"/>
            <a:ext cx="9601201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fontAlgn="base">
              <a:spcAft>
                <a:spcPts val="0"/>
              </a:spcAft>
            </a:pPr>
            <a:r>
              <a:rPr lang="en-US" sz="36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Present </a:t>
            </a:r>
            <a:r>
              <a:rPr lang="en-US" sz="3600" b="1" dirty="0" smtClean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Simple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5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270854"/>
              </p:ext>
            </p:extLst>
          </p:nvPr>
        </p:nvGraphicFramePr>
        <p:xfrm>
          <a:off x="734291" y="1396710"/>
          <a:ext cx="10654145" cy="35221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52413">
                  <a:extLst>
                    <a:ext uri="{9D8B030D-6E8A-4147-A177-3AD203B41FA5}">
                      <a16:colId xmlns:a16="http://schemas.microsoft.com/office/drawing/2014/main" val="3570821116"/>
                    </a:ext>
                  </a:extLst>
                </a:gridCol>
                <a:gridCol w="2031805">
                  <a:extLst>
                    <a:ext uri="{9D8B030D-6E8A-4147-A177-3AD203B41FA5}">
                      <a16:colId xmlns:a16="http://schemas.microsoft.com/office/drawing/2014/main" val="3902496245"/>
                    </a:ext>
                  </a:extLst>
                </a:gridCol>
                <a:gridCol w="1933695">
                  <a:extLst>
                    <a:ext uri="{9D8B030D-6E8A-4147-A177-3AD203B41FA5}">
                      <a16:colId xmlns:a16="http://schemas.microsoft.com/office/drawing/2014/main" val="402771846"/>
                    </a:ext>
                  </a:extLst>
                </a:gridCol>
                <a:gridCol w="2102537">
                  <a:extLst>
                    <a:ext uri="{9D8B030D-6E8A-4147-A177-3AD203B41FA5}">
                      <a16:colId xmlns:a16="http://schemas.microsoft.com/office/drawing/2014/main" val="2081500785"/>
                    </a:ext>
                  </a:extLst>
                </a:gridCol>
                <a:gridCol w="1933695">
                  <a:extLst>
                    <a:ext uri="{9D8B030D-6E8A-4147-A177-3AD203B41FA5}">
                      <a16:colId xmlns:a16="http://schemas.microsoft.com/office/drawing/2014/main" val="2005946935"/>
                    </a:ext>
                  </a:extLst>
                </a:gridCol>
              </a:tblGrid>
              <a:tr h="616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Question word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 be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Subject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Predicate+ing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Rest of the sentence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5839107"/>
                  </a:ext>
                </a:extLst>
              </a:tr>
              <a:tr h="9314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Питальне слово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Допоміжні дієслова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Підмет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Присудок</a:t>
                      </a: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+ing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другорядні члени речення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2492178"/>
                  </a:ext>
                </a:extLst>
              </a:tr>
              <a:tr h="12465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What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he/she/it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you/we/they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doing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now?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8544239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34291" y="750379"/>
            <a:ext cx="10654145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fontAlgn="base">
              <a:spcAft>
                <a:spcPts val="0"/>
              </a:spcAft>
            </a:pPr>
            <a:r>
              <a:rPr lang="en-US" sz="36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Present </a:t>
            </a:r>
            <a:r>
              <a:rPr lang="en-US" sz="3600" b="1" dirty="0" smtClean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Continuous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87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1273" y="1537854"/>
            <a:ext cx="10792691" cy="25545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Запитання для самоперевірки:</a:t>
            </a:r>
          </a:p>
          <a:p>
            <a:pPr marL="457200" indent="-457200">
              <a:buFontTx/>
              <a:buChar char="-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чого використовують спеціальні запитання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допомогою яких допоміжних слів утворюються запитання у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 Simple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 Continuous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 чого залежить вибір допоміжних дієслів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56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199" y="462200"/>
            <a:ext cx="6276109" cy="597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40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207900"/>
            <a:ext cx="12192000" cy="41549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 fontAlgn="base">
              <a:spcAft>
                <a:spcPts val="0"/>
              </a:spcAft>
            </a:pPr>
            <a:r>
              <a:rPr lang="uk-UA" sz="4400" b="1" dirty="0" err="1">
                <a:solidFill>
                  <a:srgbClr val="3A3F5D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Special</a:t>
            </a:r>
            <a:r>
              <a:rPr lang="uk-UA" sz="4400" b="1" dirty="0">
                <a:solidFill>
                  <a:srgbClr val="3A3F5D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400" b="1" dirty="0" err="1">
                <a:solidFill>
                  <a:srgbClr val="3A3F5D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question</a:t>
            </a:r>
            <a:r>
              <a:rPr lang="uk-UA" sz="4400" dirty="0">
                <a:solidFill>
                  <a:srgbClr val="3A3F5D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(спеціальне питання)</a:t>
            </a:r>
            <a:r>
              <a:rPr lang="uk-UA" sz="4400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вид питання, який використовується для отримання додаткової конкретної інформації, з'ясування певного факту або обставини. </a:t>
            </a:r>
            <a:endParaRPr lang="ru-RU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uk-UA" sz="4400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спеціальні питання не можна дати відповідь тільки «</a:t>
            </a:r>
            <a:r>
              <a:rPr lang="uk-UA" sz="44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</a:t>
            </a:r>
            <a:r>
              <a:rPr lang="uk-UA" sz="4400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r>
              <a:rPr lang="uk-UA" sz="4400" dirty="0" err="1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або«</a:t>
            </a:r>
            <a:r>
              <a:rPr lang="uk-UA" sz="4400" b="1" dirty="0" err="1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ні</a:t>
            </a:r>
            <a:r>
              <a:rPr lang="uk-UA" sz="4400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».</a:t>
            </a:r>
            <a:endParaRPr lang="ru-RU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09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401782"/>
            <a:ext cx="12191999" cy="61247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 fontAlgn="base">
              <a:spcAft>
                <a:spcPts val="0"/>
              </a:spcAft>
            </a:pPr>
            <a:r>
              <a:rPr lang="uk-UA" sz="3600" b="1" dirty="0">
                <a:solidFill>
                  <a:srgbClr val="3A3F5D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Спеціальні питання</a:t>
            </a:r>
            <a:r>
              <a:rPr lang="uk-UA" sz="3600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завжди починаються з певного </a:t>
            </a:r>
            <a:r>
              <a:rPr lang="uk-UA" sz="3600" b="1" dirty="0">
                <a:solidFill>
                  <a:srgbClr val="3BAFDA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питального слова</a:t>
            </a:r>
            <a:r>
              <a:rPr lang="ru-RU" sz="36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uk-UA" sz="32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What</a:t>
            </a:r>
            <a:r>
              <a:rPr lang="uk-UA" sz="32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uk-UA" sz="3200" b="1" dirty="0" smtClean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32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що, який		</a:t>
            </a:r>
            <a:r>
              <a:rPr lang="en-US" sz="3200" b="1" dirty="0" smtClean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Where</a:t>
            </a:r>
            <a:r>
              <a:rPr lang="uk-UA" sz="32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-де, куди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Who</a:t>
            </a:r>
            <a:r>
              <a:rPr lang="en-US" sz="32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uk-UA" sz="32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-хто				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Why</a:t>
            </a:r>
            <a:r>
              <a:rPr lang="en-US" sz="32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	-</a:t>
            </a:r>
            <a:r>
              <a:rPr lang="uk-UA" sz="32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чому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Which</a:t>
            </a:r>
            <a:r>
              <a:rPr lang="en-US" sz="32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uk-UA" sz="32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-який, котрий		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What kind of</a:t>
            </a:r>
            <a:r>
              <a:rPr lang="en-US" sz="32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-</a:t>
            </a:r>
            <a:r>
              <a:rPr lang="uk-UA" sz="32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який вид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When</a:t>
            </a:r>
            <a:r>
              <a:rPr lang="en-US" sz="32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uk-UA" sz="32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-коли			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How</a:t>
            </a:r>
            <a:r>
              <a:rPr lang="en-US" sz="32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	-</a:t>
            </a:r>
            <a:r>
              <a:rPr lang="uk-UA" sz="32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			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How much</a:t>
            </a:r>
            <a:r>
              <a:rPr lang="uk-UA" sz="32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-скільки </a:t>
            </a:r>
            <a:endParaRPr lang="en-US" sz="3200" b="1" dirty="0" smtClean="0">
              <a:solidFill>
                <a:srgbClr val="3A3F5D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uk-UA" sz="3200" b="1" dirty="0" smtClean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sz="32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 </a:t>
            </a:r>
            <a:r>
              <a:rPr lang="uk-UA" sz="3200" b="1" dirty="0" err="1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злічуваними</a:t>
            </a:r>
            <a:r>
              <a:rPr lang="uk-UA" sz="32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іменниками)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How many</a:t>
            </a:r>
            <a:r>
              <a:rPr lang="ru-RU" sz="32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-</a:t>
            </a:r>
            <a:r>
              <a:rPr lang="uk-UA" sz="32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скільки </a:t>
            </a:r>
            <a:endParaRPr lang="en-US" sz="3200" b="1" dirty="0" smtClean="0">
              <a:solidFill>
                <a:srgbClr val="3A3F5D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uk-UA" sz="3200" b="1" dirty="0" smtClean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sz="32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 </a:t>
            </a:r>
            <a:r>
              <a:rPr lang="uk-UA" sz="3200" b="1" dirty="0" err="1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незлічуваними</a:t>
            </a:r>
            <a:r>
              <a:rPr lang="uk-UA" sz="32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іменниками)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uk-UA" sz="32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54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71599" y="473471"/>
            <a:ext cx="9407237" cy="1077218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 fontAlgn="base">
              <a:spcAft>
                <a:spcPts val="0"/>
              </a:spcAft>
            </a:pPr>
            <a:r>
              <a:rPr lang="en-US" sz="32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Present Simple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fontAlgn="base">
              <a:spcAft>
                <a:spcPts val="0"/>
              </a:spcAft>
            </a:pPr>
            <a:r>
              <a:rPr lang="uk-UA" sz="32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 слів у спеціальному запитанні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57138"/>
              </p:ext>
            </p:extLst>
          </p:nvPr>
        </p:nvGraphicFramePr>
        <p:xfrm>
          <a:off x="886689" y="1747267"/>
          <a:ext cx="10377055" cy="46435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4763">
                  <a:extLst>
                    <a:ext uri="{9D8B030D-6E8A-4147-A177-3AD203B41FA5}">
                      <a16:colId xmlns:a16="http://schemas.microsoft.com/office/drawing/2014/main" val="2040912150"/>
                    </a:ext>
                  </a:extLst>
                </a:gridCol>
                <a:gridCol w="2392105">
                  <a:extLst>
                    <a:ext uri="{9D8B030D-6E8A-4147-A177-3AD203B41FA5}">
                      <a16:colId xmlns:a16="http://schemas.microsoft.com/office/drawing/2014/main" val="1595174710"/>
                    </a:ext>
                  </a:extLst>
                </a:gridCol>
                <a:gridCol w="2606201">
                  <a:extLst>
                    <a:ext uri="{9D8B030D-6E8A-4147-A177-3AD203B41FA5}">
                      <a16:colId xmlns:a16="http://schemas.microsoft.com/office/drawing/2014/main" val="1805943641"/>
                    </a:ext>
                  </a:extLst>
                </a:gridCol>
                <a:gridCol w="2593986">
                  <a:extLst>
                    <a:ext uri="{9D8B030D-6E8A-4147-A177-3AD203B41FA5}">
                      <a16:colId xmlns:a16="http://schemas.microsoft.com/office/drawing/2014/main" val="785242842"/>
                    </a:ext>
                  </a:extLst>
                </a:gridCol>
              </a:tblGrid>
              <a:tr h="3483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Question word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Auxiliary </a:t>
                      </a:r>
                      <a:endParaRPr lang="en-US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 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be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Subject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Rest of the sentence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7937683"/>
                  </a:ext>
                </a:extLst>
              </a:tr>
              <a:tr h="10772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Питальне слово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Допоміжні дієслова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Підмет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Присудок та другорядні члени речення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4809341"/>
                  </a:ext>
                </a:extLst>
              </a:tr>
              <a:tr h="25351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Where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What time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Where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Why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much money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many brothers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does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have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has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I/you/we/they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he/she/it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he/she/it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you/we/they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I/you/we/they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he/she/it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buy tickets?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mother get home?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 sad?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got?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got?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7546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15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7309" y="875389"/>
            <a:ext cx="1106978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Aft>
                <a:spcPts val="0"/>
              </a:spcAft>
            </a:pPr>
            <a:r>
              <a:rPr lang="uk-UA" sz="36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Зверни увагу!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uk-UA" sz="36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Запитання теперішнього неозначеного часу (</a:t>
            </a:r>
            <a:r>
              <a:rPr lang="en-US" sz="36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Present Simple</a:t>
            </a:r>
            <a:r>
              <a:rPr lang="ru-RU" sz="36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3600" b="1" dirty="0" err="1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можуть</a:t>
            </a:r>
            <a:r>
              <a:rPr lang="ru-RU" sz="36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передбачати</a:t>
            </a:r>
            <a:r>
              <a:rPr lang="ru-RU" sz="36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вживання</a:t>
            </a:r>
            <a:r>
              <a:rPr lang="ru-RU" sz="36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різних</a:t>
            </a:r>
            <a:r>
              <a:rPr lang="ru-RU" sz="36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допоміжних</a:t>
            </a:r>
            <a:r>
              <a:rPr lang="ru-RU" sz="36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слів</a:t>
            </a:r>
            <a:r>
              <a:rPr lang="ru-RU" sz="36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3600" b="1" dirty="0" err="1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Поміркуй</a:t>
            </a:r>
            <a:r>
              <a:rPr lang="ru-RU" sz="36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600" b="1" dirty="0" err="1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36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чого</a:t>
            </a:r>
            <a:r>
              <a:rPr lang="ru-RU" sz="36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ru-RU" sz="36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залежить</a:t>
            </a:r>
            <a:r>
              <a:rPr lang="ru-RU" sz="36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ru-RU" sz="36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347" y="3148229"/>
            <a:ext cx="2780434" cy="3141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03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6073" y="252350"/>
            <a:ext cx="1032163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Aft>
                <a:spcPts val="0"/>
              </a:spcAft>
            </a:pPr>
            <a:r>
              <a:rPr lang="ru-RU" sz="2800" b="1" dirty="0" err="1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Запам</a:t>
            </a:r>
            <a:r>
              <a:rPr lang="en-US" sz="28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uk-UA" sz="2800" b="1" dirty="0" err="1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ятай</a:t>
            </a:r>
            <a:r>
              <a:rPr lang="uk-UA" sz="28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!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uk-UA" sz="28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uk-UA" sz="2800" b="1" dirty="0">
                <a:solidFill>
                  <a:srgbClr val="3A3F5D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Допоміжні дієслова</a:t>
            </a:r>
            <a:r>
              <a:rPr lang="uk-UA" sz="28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вживаються не тільки в залежності, що є підметом у реченні (</a:t>
            </a:r>
            <a:r>
              <a:rPr lang="en-US" sz="28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uk-UA" sz="28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sz="28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you</a:t>
            </a:r>
            <a:r>
              <a:rPr lang="uk-UA" sz="28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sz="28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we</a:t>
            </a:r>
            <a:r>
              <a:rPr lang="uk-UA" sz="28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sz="28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they</a:t>
            </a:r>
            <a:r>
              <a:rPr lang="uk-UA" sz="28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sz="28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he</a:t>
            </a:r>
            <a:r>
              <a:rPr lang="uk-UA" sz="28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sz="28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she</a:t>
            </a:r>
            <a:r>
              <a:rPr lang="uk-UA" sz="28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sz="28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it</a:t>
            </a:r>
            <a:r>
              <a:rPr lang="uk-UA" sz="28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), але й має значення про що воно</a:t>
            </a:r>
            <a:r>
              <a:rPr lang="uk-UA" sz="2800" b="1" dirty="0" smtClean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Does </a:t>
            </a:r>
            <a:r>
              <a:rPr lang="uk-UA" sz="28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вживаються, якщо йде мова про якусь дію- присудок, виражений дієсловом. </a:t>
            </a:r>
            <a:endParaRPr lang="en-US" sz="2800" b="1" dirty="0" smtClean="0">
              <a:solidFill>
                <a:srgbClr val="3A3F5D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fontAlgn="base">
              <a:spcAft>
                <a:spcPts val="0"/>
              </a:spcAft>
            </a:pPr>
            <a:r>
              <a:rPr lang="uk-UA" sz="2800" b="1" dirty="0" smtClean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</a:t>
            </a:r>
            <a:r>
              <a:rPr lang="uk-UA" sz="28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uk-UA" sz="28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28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Where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</a:t>
            </a:r>
            <a:r>
              <a:rPr lang="en-US" sz="28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you </a:t>
            </a:r>
            <a:r>
              <a:rPr lang="en-US" sz="2800" b="1" dirty="0">
                <a:solidFill>
                  <a:srgbClr val="3A3F5D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buy</a:t>
            </a:r>
            <a:r>
              <a:rPr lang="en-US" sz="28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tickets?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uk-UA" sz="28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-Де ти купуєш квитки?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ru-RU" sz="2800" i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 </a:t>
            </a:r>
            <a:r>
              <a:rPr lang="uk-UA" sz="2800" i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реченні є присудок – дієслово </a:t>
            </a:r>
            <a:r>
              <a:rPr lang="en-US" sz="2800" i="1" dirty="0">
                <a:solidFill>
                  <a:srgbClr val="3A3F5D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buy </a:t>
            </a:r>
            <a:r>
              <a:rPr lang="ru-RU" sz="2800" i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sz="2800" i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купувати</a:t>
            </a:r>
            <a:r>
              <a:rPr lang="ru-RU" sz="2800" i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uk-UA" sz="28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28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What time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does</a:t>
            </a:r>
            <a:r>
              <a:rPr lang="en-US" sz="28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your mum </a:t>
            </a:r>
            <a:r>
              <a:rPr lang="en-US" sz="2800" b="1" dirty="0">
                <a:solidFill>
                  <a:srgbClr val="3A3F5D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get</a:t>
            </a:r>
            <a:r>
              <a:rPr lang="en-US" sz="28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home?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ru-RU" sz="28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8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 котрій годині твоя мама добирається додому?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ru-RU" sz="2800" i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 </a:t>
            </a:r>
            <a:r>
              <a:rPr lang="uk-UA" sz="2800" i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реченні є присудок – дієслово </a:t>
            </a:r>
            <a:r>
              <a:rPr lang="en-US" sz="2800" i="1" dirty="0">
                <a:solidFill>
                  <a:srgbClr val="3A3F5D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get </a:t>
            </a:r>
            <a:r>
              <a:rPr lang="ru-RU" sz="2800" i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sz="2800" i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купувати</a:t>
            </a:r>
            <a:r>
              <a:rPr lang="ru-RU" sz="2800" i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20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10145" y="997527"/>
            <a:ext cx="885305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are </a:t>
            </a:r>
            <a:r>
              <a:rPr lang="uk-UA" sz="28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вживаються, якщо у реченні немає дії –присудка, вираженого дієсловом. </a:t>
            </a:r>
            <a:endParaRPr lang="en-US" sz="2800" b="1" dirty="0" smtClean="0">
              <a:solidFill>
                <a:srgbClr val="3A3F5D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fontAlgn="base">
              <a:spcAft>
                <a:spcPts val="0"/>
              </a:spcAft>
            </a:pPr>
            <a:r>
              <a:rPr lang="uk-UA" sz="2800" b="1" dirty="0" smtClean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</a:t>
            </a:r>
            <a:r>
              <a:rPr lang="uk-UA" sz="28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uk-UA" sz="28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uk-UA" sz="28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28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Who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</a:t>
            </a:r>
            <a:r>
              <a:rPr lang="en-US" sz="28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I?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en-US" sz="28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8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Хто я?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en-US" sz="28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-Where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en-US" sz="28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he?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uk-UA" sz="28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-Де він?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en-US" sz="28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-Why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are</a:t>
            </a:r>
            <a:r>
              <a:rPr lang="en-US" sz="28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you so sad?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uk-UA" sz="28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-Чому ти такий сумний?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uk-UA" sz="2800" i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(У жодному з речень немає присудка, вираженого дієсловом)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uk-UA" sz="2800" i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59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9091" y="1249602"/>
            <a:ext cx="100999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Aft>
                <a:spcPts val="0"/>
              </a:spcAft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Have got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Has got </a:t>
            </a:r>
            <a:r>
              <a:rPr lang="uk-UA" sz="32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вживаються, якщо у реченні йде мова про те, що у когось щось є. </a:t>
            </a:r>
            <a:endParaRPr lang="en-US" sz="3200" b="1" dirty="0" smtClean="0">
              <a:solidFill>
                <a:srgbClr val="3A3F5D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fontAlgn="base">
              <a:spcAft>
                <a:spcPts val="0"/>
              </a:spcAft>
            </a:pPr>
            <a:r>
              <a:rPr lang="uk-UA" sz="3200" b="1" dirty="0" smtClean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</a:t>
            </a:r>
            <a:r>
              <a:rPr lang="uk-UA" sz="32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uk-UA" sz="32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en-US" sz="32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-How much money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have</a:t>
            </a:r>
            <a:r>
              <a:rPr lang="en-US" sz="32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they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got</a:t>
            </a:r>
            <a:r>
              <a:rPr lang="en-US" sz="32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ru-RU" sz="32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32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Скільки у них є грошей?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en-US" sz="32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-How many brothers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has</a:t>
            </a:r>
            <a:r>
              <a:rPr lang="en-US" sz="32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she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got</a:t>
            </a:r>
            <a:r>
              <a:rPr lang="en-US" sz="32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uk-UA" sz="32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-Скільки у неї братів?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uk-UA" sz="32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45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745" y="224090"/>
            <a:ext cx="9047018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fontAlgn="base">
              <a:spcAft>
                <a:spcPts val="0"/>
              </a:spcAft>
            </a:pPr>
            <a:r>
              <a:rPr lang="en-US" sz="36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Present Continuous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fontAlgn="base">
              <a:spcAft>
                <a:spcPts val="0"/>
              </a:spcAft>
            </a:pPr>
            <a:r>
              <a:rPr lang="uk-UA" sz="36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 </a:t>
            </a:r>
            <a:r>
              <a:rPr lang="uk-UA" sz="32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слів</a:t>
            </a:r>
            <a:r>
              <a:rPr lang="uk-UA" sz="36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спеціальному запитанні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091583"/>
              </p:ext>
            </p:extLst>
          </p:nvPr>
        </p:nvGraphicFramePr>
        <p:xfrm>
          <a:off x="554181" y="1424419"/>
          <a:ext cx="10654145" cy="35221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52413">
                  <a:extLst>
                    <a:ext uri="{9D8B030D-6E8A-4147-A177-3AD203B41FA5}">
                      <a16:colId xmlns:a16="http://schemas.microsoft.com/office/drawing/2014/main" val="3570821116"/>
                    </a:ext>
                  </a:extLst>
                </a:gridCol>
                <a:gridCol w="2031805">
                  <a:extLst>
                    <a:ext uri="{9D8B030D-6E8A-4147-A177-3AD203B41FA5}">
                      <a16:colId xmlns:a16="http://schemas.microsoft.com/office/drawing/2014/main" val="3902496245"/>
                    </a:ext>
                  </a:extLst>
                </a:gridCol>
                <a:gridCol w="1933695">
                  <a:extLst>
                    <a:ext uri="{9D8B030D-6E8A-4147-A177-3AD203B41FA5}">
                      <a16:colId xmlns:a16="http://schemas.microsoft.com/office/drawing/2014/main" val="402771846"/>
                    </a:ext>
                  </a:extLst>
                </a:gridCol>
                <a:gridCol w="2102537">
                  <a:extLst>
                    <a:ext uri="{9D8B030D-6E8A-4147-A177-3AD203B41FA5}">
                      <a16:colId xmlns:a16="http://schemas.microsoft.com/office/drawing/2014/main" val="2081500785"/>
                    </a:ext>
                  </a:extLst>
                </a:gridCol>
                <a:gridCol w="1933695">
                  <a:extLst>
                    <a:ext uri="{9D8B030D-6E8A-4147-A177-3AD203B41FA5}">
                      <a16:colId xmlns:a16="http://schemas.microsoft.com/office/drawing/2014/main" val="2005946935"/>
                    </a:ext>
                  </a:extLst>
                </a:gridCol>
              </a:tblGrid>
              <a:tr h="616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Question word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 be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Subject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Predicate+ing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Rest of the sentence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5839107"/>
                  </a:ext>
                </a:extLst>
              </a:tr>
              <a:tr h="9314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Питальне слово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Допоміжні дієслова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Підмет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Присудок</a:t>
                      </a: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+ing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другорядні члени речення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2492178"/>
                  </a:ext>
                </a:extLst>
              </a:tr>
              <a:tr h="12465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What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he/she/it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you/we/they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doing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now?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8544239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54181" y="4991976"/>
            <a:ext cx="10654145" cy="1866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Aft>
                <a:spcPts val="0"/>
              </a:spcAft>
            </a:pPr>
            <a:r>
              <a:rPr lang="uk-UA" sz="24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Зверни увагу!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uk-UA" sz="24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запитаннях теперішнього тривалого часу (</a:t>
            </a:r>
            <a:r>
              <a:rPr lang="en-US" sz="24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Present Continuous</a:t>
            </a:r>
            <a:r>
              <a:rPr lang="uk-UA" sz="24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допоміжні дієслова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</a:t>
            </a:r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are </a:t>
            </a:r>
            <a:r>
              <a:rPr lang="uk-UA" sz="24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вживаються в залежності від підмета, а </a:t>
            </a:r>
            <a:r>
              <a:rPr lang="uk-UA" sz="2400" b="1" dirty="0">
                <a:solidFill>
                  <a:srgbClr val="3A3F5D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присудок</a:t>
            </a:r>
            <a:r>
              <a:rPr lang="uk-UA" sz="24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завжди має закінчення </a:t>
            </a:r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ing</a:t>
            </a:r>
            <a:r>
              <a:rPr lang="uk-UA" sz="2400" b="1" dirty="0">
                <a:solidFill>
                  <a:srgbClr val="3A3F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72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417</Words>
  <Application>Microsoft Office PowerPoint</Application>
  <PresentationFormat>Широкоэкранный</PresentationFormat>
  <Paragraphs>177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30</cp:revision>
  <dcterms:created xsi:type="dcterms:W3CDTF">2020-07-08T07:41:43Z</dcterms:created>
  <dcterms:modified xsi:type="dcterms:W3CDTF">2020-07-10T14:35:08Z</dcterms:modified>
</cp:coreProperties>
</file>