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98" r:id="rId4"/>
    <p:sldId id="299" r:id="rId5"/>
    <p:sldId id="300" r:id="rId6"/>
    <p:sldId id="301" r:id="rId7"/>
    <p:sldId id="302" r:id="rId8"/>
    <p:sldId id="303" r:id="rId9"/>
    <p:sldId id="305" r:id="rId10"/>
    <p:sldId id="296" r:id="rId11"/>
    <p:sldId id="307" r:id="rId12"/>
    <p:sldId id="308" r:id="rId13"/>
    <p:sldId id="297" r:id="rId14"/>
    <p:sldId id="285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69" d="100"/>
          <a:sy n="69" d="100"/>
        </p:scale>
        <p:origin x="1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510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0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2022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816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416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57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671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0990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0949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99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506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2A1B6-F072-4F0A-8E34-7D5F28AC7CE4}" type="datetimeFigureOut">
              <a:rPr lang="ru-RU" smtClean="0"/>
              <a:t>10.07.2020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862BD-FBA8-4A4D-A6F9-752789EA0A9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168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grammarway.com/ua/question-words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43200" y="860010"/>
            <a:ext cx="6096000" cy="16439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uk-UA" sz="4400" dirty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Заняття </a:t>
            </a:r>
            <a:r>
              <a:rPr lang="uk-UA" sz="4400" dirty="0" smtClean="0">
                <a:highlight>
                  <a:srgbClr val="FFFF00"/>
                </a:highligh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№6</a:t>
            </a: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4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sz="4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</a:t>
            </a:r>
            <a:r>
              <a:rPr lang="en-US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-questions</a:t>
            </a:r>
            <a:r>
              <a:rPr lang="uk-UA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sz="4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0932" y="2503922"/>
            <a:ext cx="3882197" cy="3554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7170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E:\Дист курс (конкурс)\картинки\смайла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4583077"/>
            <a:ext cx="2813771" cy="195949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673928" y="1756750"/>
            <a:ext cx="7813964" cy="20621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Переглянь уважно таблиці побудови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спеціальних запитань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Continuous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спробуй відповісти на запитання для самоперевірки.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016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17704"/>
              </p:ext>
            </p:extLst>
          </p:nvPr>
        </p:nvGraphicFramePr>
        <p:xfrm>
          <a:off x="1288472" y="1080654"/>
          <a:ext cx="9601202" cy="43226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76557">
                  <a:extLst>
                    <a:ext uri="{9D8B030D-6E8A-4147-A177-3AD203B41FA5}">
                      <a16:colId xmlns:a16="http://schemas.microsoft.com/office/drawing/2014/main" val="2040912150"/>
                    </a:ext>
                  </a:extLst>
                </a:gridCol>
                <a:gridCol w="2213256">
                  <a:extLst>
                    <a:ext uri="{9D8B030D-6E8A-4147-A177-3AD203B41FA5}">
                      <a16:colId xmlns:a16="http://schemas.microsoft.com/office/drawing/2014/main" val="1595174710"/>
                    </a:ext>
                  </a:extLst>
                </a:gridCol>
                <a:gridCol w="2411345">
                  <a:extLst>
                    <a:ext uri="{9D8B030D-6E8A-4147-A177-3AD203B41FA5}">
                      <a16:colId xmlns:a16="http://schemas.microsoft.com/office/drawing/2014/main" val="1805943641"/>
                    </a:ext>
                  </a:extLst>
                </a:gridCol>
                <a:gridCol w="2400044">
                  <a:extLst>
                    <a:ext uri="{9D8B030D-6E8A-4147-A177-3AD203B41FA5}">
                      <a16:colId xmlns:a16="http://schemas.microsoft.com/office/drawing/2014/main" val="785242842"/>
                    </a:ext>
                  </a:extLst>
                </a:gridCol>
              </a:tblGrid>
              <a:tr h="6650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 word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Auxiliary </a:t>
                      </a:r>
                      <a:endParaRPr lang="en-US" sz="20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</a:t>
                      </a: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 of the sentence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7937683"/>
                  </a:ext>
                </a:extLst>
              </a:tr>
              <a:tr h="9975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Питальне слово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дієслова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Присудок та другорядні члени речення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809341"/>
                  </a:ext>
                </a:extLst>
              </a:tr>
              <a:tr h="26600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time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money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many brothers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I/you/we/they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you/we/they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I/you/we/they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buy tickets?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mother get home?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 sad?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got?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got?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7546480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288472" y="434323"/>
            <a:ext cx="9601201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en-US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</a:t>
            </a:r>
            <a:r>
              <a:rPr lang="en-US" sz="36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Simple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5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2270854"/>
              </p:ext>
            </p:extLst>
          </p:nvPr>
        </p:nvGraphicFramePr>
        <p:xfrm>
          <a:off x="734291" y="1396710"/>
          <a:ext cx="10654145" cy="3522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2413">
                  <a:extLst>
                    <a:ext uri="{9D8B030D-6E8A-4147-A177-3AD203B41FA5}">
                      <a16:colId xmlns:a16="http://schemas.microsoft.com/office/drawing/2014/main" val="3570821116"/>
                    </a:ext>
                  </a:extLst>
                </a:gridCol>
                <a:gridCol w="2031805">
                  <a:extLst>
                    <a:ext uri="{9D8B030D-6E8A-4147-A177-3AD203B41FA5}">
                      <a16:colId xmlns:a16="http://schemas.microsoft.com/office/drawing/2014/main" val="3902496245"/>
                    </a:ext>
                  </a:extLst>
                </a:gridCol>
                <a:gridCol w="1933695">
                  <a:extLst>
                    <a:ext uri="{9D8B030D-6E8A-4147-A177-3AD203B41FA5}">
                      <a16:colId xmlns:a16="http://schemas.microsoft.com/office/drawing/2014/main" val="402771846"/>
                    </a:ext>
                  </a:extLst>
                </a:gridCol>
                <a:gridCol w="2102537">
                  <a:extLst>
                    <a:ext uri="{9D8B030D-6E8A-4147-A177-3AD203B41FA5}">
                      <a16:colId xmlns:a16="http://schemas.microsoft.com/office/drawing/2014/main" val="2081500785"/>
                    </a:ext>
                  </a:extLst>
                </a:gridCol>
                <a:gridCol w="1933695">
                  <a:extLst>
                    <a:ext uri="{9D8B030D-6E8A-4147-A177-3AD203B41FA5}">
                      <a16:colId xmlns:a16="http://schemas.microsoft.com/office/drawing/2014/main" val="2005946935"/>
                    </a:ext>
                  </a:extLst>
                </a:gridCol>
              </a:tblGrid>
              <a:tr h="616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 word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be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Predicate+ing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 of the sentence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839107"/>
                  </a:ext>
                </a:extLst>
              </a:tr>
              <a:tr h="931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Питальне слово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дієслова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Присудок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другорядні члени речення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2492178"/>
                  </a:ext>
                </a:extLst>
              </a:tr>
              <a:tr h="1246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you/we/they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8544239"/>
                  </a:ext>
                </a:extLst>
              </a:tr>
            </a:tbl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734291" y="750379"/>
            <a:ext cx="10654145" cy="646331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en-US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</a:t>
            </a:r>
            <a:r>
              <a:rPr lang="en-US" sz="36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Continuous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74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273" y="1537854"/>
            <a:ext cx="10792691" cy="255454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Запитання для самоперевірки:</a:t>
            </a: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чого використовують спеціальні запитання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яких допоміжних слів утворюються запитання у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Simple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 Continuous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чого залежить вибір допоміжних дієслів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uk-UA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56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199" y="462200"/>
            <a:ext cx="6276109" cy="597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940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207900"/>
            <a:ext cx="12192000" cy="415498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uk-UA" sz="4400" b="1" dirty="0" err="1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Special</a:t>
            </a:r>
            <a:r>
              <a:rPr lang="uk-UA" sz="44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400" b="1" dirty="0" err="1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question</a:t>
            </a:r>
            <a:r>
              <a:rPr lang="uk-UA" sz="4400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(спеціальне питання)</a:t>
            </a:r>
            <a:r>
              <a:rPr lang="uk-UA" sz="4400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– вид питання, який використовується для отримання додаткової конкретної інформації, з'ясування певного факту або обставини. </a:t>
            </a:r>
            <a:endParaRPr lang="ru-RU" sz="4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4400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 спеціальні питання не можна дати відповідь тільки «</a:t>
            </a:r>
            <a:r>
              <a:rPr lang="uk-UA" sz="4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так</a:t>
            </a:r>
            <a:r>
              <a:rPr lang="uk-UA" sz="4400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 </a:t>
            </a:r>
            <a:r>
              <a:rPr lang="uk-UA" sz="4400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або«</a:t>
            </a:r>
            <a:r>
              <a:rPr lang="uk-UA" sz="44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ні</a:t>
            </a:r>
            <a:r>
              <a:rPr lang="uk-UA" sz="4400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».</a:t>
            </a:r>
            <a:endParaRPr lang="ru-RU" sz="4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0095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" y="401782"/>
            <a:ext cx="12191999" cy="612475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uk-UA" sz="36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Спеціальні питання</a:t>
            </a:r>
            <a:r>
              <a:rPr lang="uk-UA" sz="3600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завжди починаються з певного </a:t>
            </a:r>
            <a:r>
              <a:rPr lang="uk-UA" sz="3600" b="1" dirty="0">
                <a:solidFill>
                  <a:srgbClr val="3BAFDA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питального слова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 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32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що, який		</a:t>
            </a:r>
            <a:r>
              <a:rPr lang="en-US" sz="32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Where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-де, куди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Who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-хто				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Why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	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чому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Which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-який, котрий		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What kind of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який вид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When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-коли			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	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			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much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-скільки </a:t>
            </a:r>
            <a:endParaRPr lang="en-US" sz="3200" b="1" dirty="0" smtClean="0">
              <a:solidFill>
                <a:srgbClr val="3A3F5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</a:t>
            </a:r>
            <a:r>
              <a:rPr lang="uk-UA" sz="32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злічуваними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іменниками)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How many</a:t>
            </a:r>
            <a:r>
              <a:rPr lang="ru-RU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	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скільки </a:t>
            </a:r>
            <a:endParaRPr lang="en-US" sz="3200" b="1" dirty="0" smtClean="0">
              <a:solidFill>
                <a:srgbClr val="3A3F5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із </a:t>
            </a:r>
            <a:r>
              <a:rPr lang="uk-UA" sz="32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незлічуваними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іменниками)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543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371599" y="473471"/>
            <a:ext cx="9407237" cy="1077218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Simple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слів у спеціальному запитанні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657138"/>
              </p:ext>
            </p:extLst>
          </p:nvPr>
        </p:nvGraphicFramePr>
        <p:xfrm>
          <a:off x="886689" y="1747267"/>
          <a:ext cx="10377055" cy="4643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4763">
                  <a:extLst>
                    <a:ext uri="{9D8B030D-6E8A-4147-A177-3AD203B41FA5}">
                      <a16:colId xmlns:a16="http://schemas.microsoft.com/office/drawing/2014/main" val="2040912150"/>
                    </a:ext>
                  </a:extLst>
                </a:gridCol>
                <a:gridCol w="2392105">
                  <a:extLst>
                    <a:ext uri="{9D8B030D-6E8A-4147-A177-3AD203B41FA5}">
                      <a16:colId xmlns:a16="http://schemas.microsoft.com/office/drawing/2014/main" val="1595174710"/>
                    </a:ext>
                  </a:extLst>
                </a:gridCol>
                <a:gridCol w="2606201">
                  <a:extLst>
                    <a:ext uri="{9D8B030D-6E8A-4147-A177-3AD203B41FA5}">
                      <a16:colId xmlns:a16="http://schemas.microsoft.com/office/drawing/2014/main" val="1805943641"/>
                    </a:ext>
                  </a:extLst>
                </a:gridCol>
                <a:gridCol w="2593986">
                  <a:extLst>
                    <a:ext uri="{9D8B030D-6E8A-4147-A177-3AD203B41FA5}">
                      <a16:colId xmlns:a16="http://schemas.microsoft.com/office/drawing/2014/main" val="785242842"/>
                    </a:ext>
                  </a:extLst>
                </a:gridCol>
              </a:tblGrid>
              <a:tr h="3483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 word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Auxiliary </a:t>
                      </a:r>
                      <a:endParaRPr lang="en-US" sz="2400" dirty="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 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 be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 of the sentence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7937683"/>
                  </a:ext>
                </a:extLst>
              </a:tr>
              <a:tr h="10772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Питальне слово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дієслова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Присудок та другорядні члени речення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4809341"/>
                  </a:ext>
                </a:extLst>
              </a:tr>
              <a:tr h="25351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 time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Who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much money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How many brothers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does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have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has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I/you/we/they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you/we/they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I/you/we/they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buy tickets?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mother get home?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 sad?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got?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got?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75464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01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37309" y="875389"/>
            <a:ext cx="1106978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uk-UA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Зверни увагу!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Запитання теперішнього неозначеного часу (</a:t>
            </a:r>
            <a:r>
              <a:rPr lang="en-US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Simple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можуть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передбачати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вживання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різних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допоміжних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слів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Поміркуй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від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чого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це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залежить</a:t>
            </a: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347" y="3148229"/>
            <a:ext cx="2780434" cy="31417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034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6073" y="252350"/>
            <a:ext cx="1032163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ru-RU" sz="28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Запам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’</a:t>
            </a:r>
            <a:r>
              <a:rPr lang="uk-UA" sz="2800" b="1" dirty="0" err="1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ятай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!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Допоміжні дієслова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вживаються не тільки в залежності, що є підметом у реченні (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you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they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she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), але й має значення про що воно</a:t>
            </a:r>
            <a:r>
              <a:rPr lang="uk-UA" sz="28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Does 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вживаються, якщо йде мова про якусь дію- присудок, виражений дієсловом. </a:t>
            </a:r>
            <a:endParaRPr lang="en-US" sz="2800" b="1" dirty="0" smtClean="0">
              <a:solidFill>
                <a:srgbClr val="3A3F5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28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Where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you </a:t>
            </a:r>
            <a:r>
              <a:rPr lang="en-US" sz="28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buy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tickets?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-Де ти купуєш квитки?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реченні є присудок – дієслово </a:t>
            </a:r>
            <a:r>
              <a:rPr lang="en-US" sz="2800" i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buy </a:t>
            </a: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купувати</a:t>
            </a: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What time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does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your mum </a:t>
            </a:r>
            <a:r>
              <a:rPr lang="en-US" sz="28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get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home?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котрій годині твоя мама добирається додому?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реченні є присудок – дієслово </a:t>
            </a:r>
            <a:r>
              <a:rPr lang="en-US" sz="2800" i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get </a:t>
            </a: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купувати</a:t>
            </a:r>
            <a:r>
              <a:rPr lang="ru-RU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8202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0145" y="997527"/>
            <a:ext cx="8853055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are 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вживаються, якщо у реченні немає дії –присудка, вираженого дієсловом. </a:t>
            </a:r>
            <a:endParaRPr lang="en-US" sz="2800" b="1" dirty="0" smtClean="0">
              <a:solidFill>
                <a:srgbClr val="3A3F5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28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Who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Хто я?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-Where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he?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-Де він?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-Why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are</a:t>
            </a:r>
            <a:r>
              <a:rPr lang="en-US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you so sad?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-Чому ти такий сумний?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(У жодному з речень немає присудка, вираженого дієсловом)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800" i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59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39091" y="1249602"/>
            <a:ext cx="100999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Aft>
                <a:spcPts val="0"/>
              </a:spcAft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Have got</a:t>
            </a:r>
            <a:r>
              <a:rPr lang="ru-RU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 got 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вживаються, якщо у реченні йде мова про те, що у когось щось є. </a:t>
            </a:r>
            <a:endParaRPr lang="en-US" sz="3200" b="1" dirty="0" smtClean="0">
              <a:solidFill>
                <a:srgbClr val="3A3F5D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3200" b="1" dirty="0" smtClean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Наприклад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-How much money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have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they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got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ru-RU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Скільки у них є грошей?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-How many brothers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has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she 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got</a:t>
            </a:r>
            <a:r>
              <a:rPr lang="en-US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-Скільки у неї братів?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45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745" y="224090"/>
            <a:ext cx="9047018" cy="120032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en-US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Continuous</a:t>
            </a:r>
            <a:endParaRPr lang="ru-RU" sz="3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 fontAlgn="base">
              <a:spcAft>
                <a:spcPts val="0"/>
              </a:spcAft>
            </a:pPr>
            <a:r>
              <a:rPr lang="uk-UA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uk-UA" sz="32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слів</a:t>
            </a:r>
            <a:r>
              <a:rPr lang="uk-UA" sz="36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 спеціальному запитанні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4091583"/>
              </p:ext>
            </p:extLst>
          </p:nvPr>
        </p:nvGraphicFramePr>
        <p:xfrm>
          <a:off x="554181" y="1424419"/>
          <a:ext cx="10654145" cy="35221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52413">
                  <a:extLst>
                    <a:ext uri="{9D8B030D-6E8A-4147-A177-3AD203B41FA5}">
                      <a16:colId xmlns:a16="http://schemas.microsoft.com/office/drawing/2014/main" val="3570821116"/>
                    </a:ext>
                  </a:extLst>
                </a:gridCol>
                <a:gridCol w="2031805">
                  <a:extLst>
                    <a:ext uri="{9D8B030D-6E8A-4147-A177-3AD203B41FA5}">
                      <a16:colId xmlns:a16="http://schemas.microsoft.com/office/drawing/2014/main" val="3902496245"/>
                    </a:ext>
                  </a:extLst>
                </a:gridCol>
                <a:gridCol w="1933695">
                  <a:extLst>
                    <a:ext uri="{9D8B030D-6E8A-4147-A177-3AD203B41FA5}">
                      <a16:colId xmlns:a16="http://schemas.microsoft.com/office/drawing/2014/main" val="402771846"/>
                    </a:ext>
                  </a:extLst>
                </a:gridCol>
                <a:gridCol w="2102537">
                  <a:extLst>
                    <a:ext uri="{9D8B030D-6E8A-4147-A177-3AD203B41FA5}">
                      <a16:colId xmlns:a16="http://schemas.microsoft.com/office/drawing/2014/main" val="2081500785"/>
                    </a:ext>
                  </a:extLst>
                </a:gridCol>
                <a:gridCol w="1933695">
                  <a:extLst>
                    <a:ext uri="{9D8B030D-6E8A-4147-A177-3AD203B41FA5}">
                      <a16:colId xmlns:a16="http://schemas.microsoft.com/office/drawing/2014/main" val="2005946935"/>
                    </a:ext>
                  </a:extLst>
                </a:gridCol>
              </a:tblGrid>
              <a:tr h="616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Question word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 be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Subject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Predicate+ing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Rest of the sentence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45839107"/>
                  </a:ext>
                </a:extLst>
              </a:tr>
              <a:tr h="9314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Питальне слово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Допоміжні дієслова 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Підмет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Присудок</a:t>
                      </a: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другорядні члени речення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2492178"/>
                  </a:ext>
                </a:extLst>
              </a:tr>
              <a:tr h="1246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What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are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he/she/it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you/we/they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doing</a:t>
                      </a:r>
                      <a:endParaRPr lang="ru-RU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now?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8544239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54181" y="4991976"/>
            <a:ext cx="10654145" cy="1866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Aft>
                <a:spcPts val="0"/>
              </a:spcAft>
            </a:pP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Зверни увагу!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 fontAlgn="base">
              <a:spcAft>
                <a:spcPts val="0"/>
              </a:spcAft>
            </a:pP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запитаннях теперішнього тривалого часу (</a:t>
            </a:r>
            <a:r>
              <a:rPr lang="en-US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Present Continuous</a:t>
            </a: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 допоміжні дієслова 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am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are </a:t>
            </a: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вживаються в залежності від підмета, а </a:t>
            </a:r>
            <a:r>
              <a:rPr lang="uk-UA" sz="2400" b="1" dirty="0">
                <a:solidFill>
                  <a:srgbClr val="3A3F5D"/>
                </a:solidFill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присудок</a:t>
            </a: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завжди має закінчення </a:t>
            </a:r>
            <a:r>
              <a:rPr lang="uk-U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ing</a:t>
            </a:r>
            <a:r>
              <a:rPr lang="uk-UA" sz="2400" b="1" dirty="0">
                <a:solidFill>
                  <a:srgbClr val="3A3F5D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672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417</Words>
  <Application>Microsoft Office PowerPoint</Application>
  <PresentationFormat>Широкоэкранный</PresentationFormat>
  <Paragraphs>177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30</cp:revision>
  <dcterms:created xsi:type="dcterms:W3CDTF">2020-07-08T07:41:43Z</dcterms:created>
  <dcterms:modified xsi:type="dcterms:W3CDTF">2020-07-10T14:35:08Z</dcterms:modified>
</cp:coreProperties>
</file>