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287" r:id="rId3"/>
    <p:sldId id="293" r:id="rId4"/>
    <p:sldId id="296" r:id="rId5"/>
    <p:sldId id="292" r:id="rId6"/>
    <p:sldId id="297" r:id="rId7"/>
    <p:sldId id="291" r:id="rId8"/>
    <p:sldId id="295" r:id="rId9"/>
    <p:sldId id="285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1" autoAdjust="0"/>
    <p:restoredTop sz="94660"/>
  </p:normalViewPr>
  <p:slideViewPr>
    <p:cSldViewPr snapToGrid="0">
      <p:cViewPr varScale="1">
        <p:scale>
          <a:sx n="69" d="100"/>
          <a:sy n="69" d="100"/>
        </p:scale>
        <p:origin x="6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2A1B6-F072-4F0A-8E34-7D5F28AC7CE4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62BD-FBA8-4A4D-A6F9-752789EA0A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3510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2A1B6-F072-4F0A-8E34-7D5F28AC7CE4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62BD-FBA8-4A4D-A6F9-752789EA0A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530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2A1B6-F072-4F0A-8E34-7D5F28AC7CE4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62BD-FBA8-4A4D-A6F9-752789EA0A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2022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2A1B6-F072-4F0A-8E34-7D5F28AC7CE4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62BD-FBA8-4A4D-A6F9-752789EA0A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816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2A1B6-F072-4F0A-8E34-7D5F28AC7CE4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62BD-FBA8-4A4D-A6F9-752789EA0A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0416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2A1B6-F072-4F0A-8E34-7D5F28AC7CE4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62BD-FBA8-4A4D-A6F9-752789EA0A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8571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2A1B6-F072-4F0A-8E34-7D5F28AC7CE4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62BD-FBA8-4A4D-A6F9-752789EA0A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6717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2A1B6-F072-4F0A-8E34-7D5F28AC7CE4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62BD-FBA8-4A4D-A6F9-752789EA0A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2099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2A1B6-F072-4F0A-8E34-7D5F28AC7CE4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62BD-FBA8-4A4D-A6F9-752789EA0A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0949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2A1B6-F072-4F0A-8E34-7D5F28AC7CE4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62BD-FBA8-4A4D-A6F9-752789EA0A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5998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2A1B6-F072-4F0A-8E34-7D5F28AC7CE4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62BD-FBA8-4A4D-A6F9-752789EA0A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506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2A1B6-F072-4F0A-8E34-7D5F28AC7CE4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862BD-FBA8-4A4D-A6F9-752789EA0A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7168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43200" y="860010"/>
            <a:ext cx="6096000" cy="16439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44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Заняття </a:t>
            </a:r>
            <a:r>
              <a:rPr lang="uk-UA" sz="4400" dirty="0" smtClean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№3</a:t>
            </a:r>
            <a:r>
              <a:rPr lang="uk-UA" sz="4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4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4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4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en-US" sz="4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Always vs Now</a:t>
            </a:r>
            <a:r>
              <a:rPr lang="uk-UA" sz="4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lang="ru-RU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109" y="2503922"/>
            <a:ext cx="5430982" cy="4067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170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83670" y="416762"/>
            <a:ext cx="10307783" cy="2763642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4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Present Simple</a:t>
            </a:r>
            <a:r>
              <a:rPr lang="uk-UA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(теперішній неозначений час) </a:t>
            </a:r>
            <a:r>
              <a:rPr lang="uk-UA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виражає дію, яка відбувається постійно. </a:t>
            </a:r>
            <a:endParaRPr lang="en-US" sz="3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Слова </a:t>
            </a:r>
            <a:r>
              <a:rPr lang="uk-UA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–індикатори: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every day, usually, often, sometimes, never, always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83669" y="3617162"/>
            <a:ext cx="10307783" cy="263193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4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Present Continuous</a:t>
            </a:r>
            <a:r>
              <a:rPr lang="uk-UA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(теперішній тривалий час) </a:t>
            </a:r>
            <a:r>
              <a:rPr lang="uk-UA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виражає дію, яка відбувається зараз або в момент мовлення.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Слова </a:t>
            </a:r>
            <a:r>
              <a:rPr lang="uk-UA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–індикатори:</a:t>
            </a:r>
            <a:r>
              <a:rPr lang="en-US" sz="40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now, at the moment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095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2008802"/>
              </p:ext>
            </p:extLst>
          </p:nvPr>
        </p:nvGraphicFramePr>
        <p:xfrm>
          <a:off x="762000" y="720436"/>
          <a:ext cx="10723418" cy="54274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40114">
                  <a:extLst>
                    <a:ext uri="{9D8B030D-6E8A-4147-A177-3AD203B41FA5}">
                      <a16:colId xmlns:a16="http://schemas.microsoft.com/office/drawing/2014/main" val="397903584"/>
                    </a:ext>
                  </a:extLst>
                </a:gridCol>
                <a:gridCol w="5483304">
                  <a:extLst>
                    <a:ext uri="{9D8B030D-6E8A-4147-A177-3AD203B41FA5}">
                      <a16:colId xmlns:a16="http://schemas.microsoft.com/office/drawing/2014/main" val="1454977019"/>
                    </a:ext>
                  </a:extLst>
                </a:gridCol>
              </a:tblGrid>
              <a:tr h="5528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Present Simple</a:t>
                      </a:r>
                      <a:endParaRPr lang="ru-RU" sz="4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Present Continuous</a:t>
                      </a:r>
                      <a:endParaRPr lang="ru-RU" sz="4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9560836"/>
                  </a:ext>
                </a:extLst>
              </a:tr>
              <a:tr h="55280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Time 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expressions</a:t>
                      </a:r>
                      <a:endParaRPr lang="ru-RU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5291809"/>
                  </a:ext>
                </a:extLst>
              </a:tr>
              <a:tr h="40759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every day/week/morning</a:t>
                      </a:r>
                      <a:endParaRPr lang="ru-RU" sz="3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sometimes		</a:t>
                      </a:r>
                      <a:endParaRPr lang="ru-RU" sz="3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often				</a:t>
                      </a:r>
                      <a:endParaRPr lang="ru-RU" sz="3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usually		</a:t>
                      </a:r>
                      <a:endParaRPr lang="ru-RU" sz="3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never</a:t>
                      </a:r>
                      <a:endParaRPr lang="ru-RU" sz="3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always</a:t>
                      </a:r>
                      <a:endParaRPr lang="ru-RU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now</a:t>
                      </a:r>
                      <a:endParaRPr lang="ru-RU" sz="3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 the moment</a:t>
                      </a:r>
                      <a:endParaRPr lang="ru-RU" sz="3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today</a:t>
                      </a:r>
                      <a:endParaRPr lang="ru-RU" sz="3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this week/summer/morning</a:t>
                      </a:r>
                      <a:endParaRPr lang="ru-RU" sz="3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right now</a:t>
                      </a:r>
                      <a:endParaRPr lang="ru-RU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579594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5936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4073" y="568035"/>
            <a:ext cx="11513127" cy="372409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Зверни увагу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Під час побудови речень як у  </a:t>
            </a:r>
            <a:r>
              <a:rPr lang="en-US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 Simple</a:t>
            </a:r>
            <a:r>
              <a:rPr lang="uk-UA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 і у </a:t>
            </a:r>
            <a:r>
              <a:rPr lang="en-US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 Continuous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слід враховувати:</a:t>
            </a:r>
          </a:p>
          <a:p>
            <a:pPr marL="285750" indent="-285750">
              <a:buFontTx/>
              <a:buChar char="-"/>
            </a:pP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 речення : стверджувальне (</a:t>
            </a:r>
            <a:r>
              <a:rPr lang="uk-UA" sz="36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заперечне (</a:t>
            </a:r>
            <a:r>
              <a:rPr lang="uk-UA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питальне (</a:t>
            </a:r>
            <a:r>
              <a:rPr lang="uk-UA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підмет, головний член речення, виражений іменником (</a:t>
            </a:r>
            <a:r>
              <a:rPr lang="en-US" sz="36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Boys/Kate/Sam and Tom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або займенником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I/He/She/It/You/We/They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E:\Дист курс (конкурс)\картинки\смайла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4583077"/>
            <a:ext cx="2813771" cy="195949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374073" y="4583077"/>
            <a:ext cx="7813964" cy="206210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Переглянь уважно таблиці побудови речень у </a:t>
            </a:r>
            <a:r>
              <a:rPr lang="en-US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 Simple 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en-US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 Continuous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спробуй відповісти на запитання для самоперевірки.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016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9178442"/>
              </p:ext>
            </p:extLst>
          </p:nvPr>
        </p:nvGraphicFramePr>
        <p:xfrm>
          <a:off x="956974" y="0"/>
          <a:ext cx="10459172" cy="68863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84364">
                  <a:extLst>
                    <a:ext uri="{9D8B030D-6E8A-4147-A177-3AD203B41FA5}">
                      <a16:colId xmlns:a16="http://schemas.microsoft.com/office/drawing/2014/main" val="1463620803"/>
                    </a:ext>
                  </a:extLst>
                </a:gridCol>
                <a:gridCol w="8574808">
                  <a:extLst>
                    <a:ext uri="{9D8B030D-6E8A-4147-A177-3AD203B41FA5}">
                      <a16:colId xmlns:a16="http://schemas.microsoft.com/office/drawing/2014/main" val="2246799672"/>
                    </a:ext>
                  </a:extLst>
                </a:gridCol>
              </a:tblGrid>
              <a:tr h="54656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Present Simple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816345"/>
                  </a:ext>
                </a:extLst>
              </a:tr>
              <a:tr h="11271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I/We/You/They live in London.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He/She/It  live</a:t>
                      </a:r>
                      <a:r>
                        <a:rPr lang="en-US" sz="4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 London.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29581552"/>
                  </a:ext>
                </a:extLst>
              </a:tr>
              <a:tr h="11271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I/We/You/They  </a:t>
                      </a:r>
                      <a:r>
                        <a:rPr lang="en-US" sz="4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n’t live in London.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He/She/It  </a:t>
                      </a:r>
                      <a:r>
                        <a:rPr lang="en-US" sz="4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does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n’t live in London.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39360748"/>
                  </a:ext>
                </a:extLst>
              </a:tr>
              <a:tr h="11271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I/we/you/they  live in London?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Does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he/she/it live in London?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94143741"/>
                  </a:ext>
                </a:extLst>
              </a:tr>
              <a:tr h="22882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Short answers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I/we/you/they </a:t>
                      </a:r>
                      <a:r>
                        <a:rPr lang="en-US" sz="3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I/we/you/they </a:t>
                      </a:r>
                      <a:r>
                        <a:rPr lang="en-US" sz="36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don’t</a:t>
                      </a:r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3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he/she/it </a:t>
                      </a:r>
                      <a:r>
                        <a:rPr lang="en-US" sz="3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does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he/she/it </a:t>
                      </a:r>
                      <a:r>
                        <a:rPr lang="en-US" sz="3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doesn’t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12348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198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9709" y="748145"/>
            <a:ext cx="10792691" cy="5509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Запитання для самоперевірки:</a:t>
            </a:r>
          </a:p>
          <a:p>
            <a:pPr marL="457200" indent="-457200">
              <a:buFontTx/>
              <a:buChar char="-"/>
            </a:pP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Яку дію виражає </a:t>
            </a:r>
            <a:r>
              <a:rPr lang="en-US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 Simple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457200" indent="-457200">
              <a:buFontTx/>
              <a:buChar char="-"/>
            </a:pP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 слова – індикатори </a:t>
            </a:r>
            <a:r>
              <a:rPr lang="en-US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 Simple 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 </a:t>
            </a:r>
            <a:r>
              <a:rPr lang="uk-UA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запам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ятав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457200" indent="-457200">
              <a:buFontTx/>
              <a:buChar char="-"/>
            </a:pP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 дієслово у </a:t>
            </a:r>
            <a:r>
              <a:rPr lang="en-US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 Simple 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може мати закінчення «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s(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»?</a:t>
            </a:r>
          </a:p>
          <a:p>
            <a:pPr marL="457200" indent="-457200">
              <a:buFontTx/>
              <a:buChar char="-"/>
            </a:pP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допомогою яких допоміжних слів утворюються заперечні речення?</a:t>
            </a:r>
          </a:p>
          <a:p>
            <a:pPr marL="457200" indent="-457200">
              <a:buFontTx/>
              <a:buChar char="-"/>
            </a:pP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чого і в яких випадках вживаються допоміжні слова «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»?</a:t>
            </a:r>
          </a:p>
          <a:p>
            <a:pPr marL="457200" indent="-457200">
              <a:buFontTx/>
              <a:buChar char="-"/>
            </a:pP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 допоміжні слова вживаються у коротких відповідях? Від чого це залежить?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560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3184601"/>
              </p:ext>
            </p:extLst>
          </p:nvPr>
        </p:nvGraphicFramePr>
        <p:xfrm>
          <a:off x="818427" y="152400"/>
          <a:ext cx="10597719" cy="63638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09325">
                  <a:extLst>
                    <a:ext uri="{9D8B030D-6E8A-4147-A177-3AD203B41FA5}">
                      <a16:colId xmlns:a16="http://schemas.microsoft.com/office/drawing/2014/main" val="3747530626"/>
                    </a:ext>
                  </a:extLst>
                </a:gridCol>
                <a:gridCol w="8688394">
                  <a:extLst>
                    <a:ext uri="{9D8B030D-6E8A-4147-A177-3AD203B41FA5}">
                      <a16:colId xmlns:a16="http://schemas.microsoft.com/office/drawing/2014/main" val="3636157196"/>
                    </a:ext>
                  </a:extLst>
                </a:gridCol>
              </a:tblGrid>
              <a:tr h="352849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Present Continuous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8448290"/>
                  </a:ext>
                </a:extLst>
              </a:tr>
              <a:tr h="14161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  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</a:t>
                      </a: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watch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ing</a:t>
                      </a: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TV.</a:t>
                      </a:r>
                      <a:endParaRPr lang="ru-RU" sz="2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He/She/It  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</a:t>
                      </a: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watch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ing</a:t>
                      </a: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TV.</a:t>
                      </a:r>
                      <a:endParaRPr lang="ru-RU" sz="2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We/You/They 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are</a:t>
                      </a: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watch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ing</a:t>
                      </a: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TV.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30033176"/>
                  </a:ext>
                </a:extLst>
              </a:tr>
              <a:tr h="11024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  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 not  </a:t>
                      </a: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watch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ing</a:t>
                      </a: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TV.</a:t>
                      </a:r>
                      <a:endParaRPr lang="ru-RU" sz="2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He/She/It  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isn’t</a:t>
                      </a: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watch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ing</a:t>
                      </a: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TV.</a:t>
                      </a:r>
                      <a:endParaRPr lang="ru-RU" sz="2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We/You/They  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aren’t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watch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TV.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89607306"/>
                  </a:ext>
                </a:extLst>
              </a:tr>
              <a:tr h="11024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I  watch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TV?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he/she/it watch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TV?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Are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we/you/they watch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TV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5859992"/>
                  </a:ext>
                </a:extLst>
              </a:tr>
              <a:tr h="22268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Short answers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I  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I 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 not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he/she/it 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he/she/it 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isn’t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we/you/they 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are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we/you/they 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aren’t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86480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9198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9709" y="748145"/>
            <a:ext cx="10792691" cy="60016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Запитання для самоперевірки:</a:t>
            </a:r>
          </a:p>
          <a:p>
            <a:pPr marL="457200" indent="-457200">
              <a:buFontTx/>
              <a:buChar char="-"/>
            </a:pP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Яку дію виражає </a:t>
            </a:r>
            <a:r>
              <a:rPr lang="en-US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 Continuous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457200" indent="-457200">
              <a:buFontTx/>
              <a:buChar char="-"/>
            </a:pP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 слова – індикатори </a:t>
            </a:r>
            <a:r>
              <a:rPr lang="en-US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 Continuous 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 </a:t>
            </a:r>
            <a:r>
              <a:rPr lang="uk-UA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запам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ятав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457200" indent="-457200">
              <a:buFontTx/>
              <a:buChar char="-"/>
            </a:pP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Яке закінчення завжди є у дієслова у </a:t>
            </a:r>
            <a:r>
              <a:rPr lang="en-US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 </a:t>
            </a:r>
            <a:r>
              <a:rPr lang="uk-UA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32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ontinuous</a:t>
            </a:r>
            <a:r>
              <a:rPr lang="en-US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допомогою яких трьох допоміжних слів утворюються стверджувальні речення?</a:t>
            </a:r>
          </a:p>
          <a:p>
            <a:pPr marL="457200" indent="-457200">
              <a:buFontTx/>
              <a:buChar char="-"/>
            </a:pP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якому випадку неможна використовувати скорочену форму у заперечних реченнях?</a:t>
            </a:r>
          </a:p>
          <a:p>
            <a:pPr marL="457200" indent="-457200">
              <a:buFontTx/>
              <a:buChar char="-"/>
            </a:pP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 місце допоміжних слів «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у питальних реченнях?</a:t>
            </a:r>
          </a:p>
          <a:p>
            <a:pPr marL="457200" indent="-457200">
              <a:buFontTx/>
              <a:buChar char="-"/>
            </a:pP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 допоміжні слова вживаються у коротких відповідях? Від чого це залежить?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505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199" y="462200"/>
            <a:ext cx="6276109" cy="5975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4077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449</Words>
  <Application>Microsoft Office PowerPoint</Application>
  <PresentationFormat>Широкоэкранный</PresentationFormat>
  <Paragraphs>75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26</cp:revision>
  <dcterms:created xsi:type="dcterms:W3CDTF">2020-07-08T07:41:43Z</dcterms:created>
  <dcterms:modified xsi:type="dcterms:W3CDTF">2020-07-09T07:25:47Z</dcterms:modified>
</cp:coreProperties>
</file>