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8.jpeg" ContentType="image/jpeg"/>
  <Override PartName="/ppt/media/image5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10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144036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4375080"/>
            <a:ext cx="12191040" cy="24818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144036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371600" y="1803240"/>
            <a:ext cx="9447840" cy="18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6000" spc="-1" strike="noStrike" cap="all">
                <a:solidFill>
                  <a:srgbClr val="81bb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</a:t>
            </a:r>
            <a:r>
              <a:rPr b="0" lang="ru-RU" sz="6000" spc="-1" strike="noStrike" cap="all">
                <a:solidFill>
                  <a:srgbClr val="81bb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Імунітет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300480" y="3846600"/>
            <a:ext cx="9447840" cy="59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3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Імунна система</a:t>
            </a: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895480" y="764280"/>
            <a:ext cx="8609400" cy="12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i="1" lang="ru-RU" sz="40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Що</a:t>
            </a:r>
            <a:r>
              <a:rPr b="0" i="1" lang="ru-RU" sz="4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i="1" lang="ru-RU" sz="4000" spc="-1" strike="noStrike" cap="all">
                <a:solidFill>
                  <a:srgbClr val="81bb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таке</a:t>
            </a:r>
            <a:r>
              <a:rPr b="0" i="1" lang="ru-RU" sz="4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</a:t>
            </a:r>
            <a:r>
              <a:rPr b="0" i="1" lang="ru-RU" sz="4000" spc="-1" strike="noStrike" cap="all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Імунітет</a:t>
            </a:r>
            <a:r>
              <a:rPr b="0" i="1" lang="ru-RU" sz="4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?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0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85800" y="2194560"/>
            <a:ext cx="5778360" cy="40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e9bf35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e9bf35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Імунітет</a:t>
            </a: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 – це здатність організму протистояти, звільнятися від безлічі несприятливих факторів, що впливаючи на організм викликають всілякі недуги,та речовин, які несуть в собі чужорідну генетичну інформацію.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6" descr=""/>
          <p:cNvPicPr/>
          <p:nvPr/>
        </p:nvPicPr>
        <p:blipFill>
          <a:blip r:embed="rId1"/>
          <a:stretch/>
        </p:blipFill>
        <p:spPr>
          <a:xfrm>
            <a:off x="6465240" y="2398320"/>
            <a:ext cx="5241960" cy="361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" dur="500"/>
                                        <p:tgtEl>
                                          <p:spTgt spid="78">
                                            <p:txEl>
                                              <p:pRg st="0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mph" presetID="3" presetSubtype="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xit" presetID="14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randombar(horizontal)" transition="in">
                                      <p:cBhvr additive="repl"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687840" y="613800"/>
            <a:ext cx="7283160" cy="10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90000"/>
              </a:lnSpc>
            </a:pPr>
            <a:r>
              <a:rPr b="0" i="1" lang="ru-RU" sz="5400" spc="-1" strike="noStrike" cap="all">
                <a:solidFill>
                  <a:srgbClr val="81bb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Відкриття</a:t>
            </a:r>
            <a:r>
              <a:rPr b="0" i="1" lang="ru-RU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7680" y="1839600"/>
            <a:ext cx="8949600" cy="440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Основоположником вчення про імунітет є Е. Дженнер. Він у 1796 році винайшов спосіб, як запобігти натуральній віспі: для цього він зробив надріз елемента висипу коров'ячої віспи, вийняв її вміст і через надріз ввів хворому восьмирічному Джеймсу Фіппсу. У 1798 році, Дженнер опублікував свої дослідження із профілактики натуральної віспи, і ввів новий термін «вакцинація», що походить від лат. Vacca — корова.  Мечников сформулював клітинну теорію імунітету і відкрив фагоцитоз.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0" end="4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782440" y="51480"/>
            <a:ext cx="8609400" cy="12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90000"/>
              </a:lnSpc>
            </a:pPr>
            <a:r>
              <a:rPr b="0" i="1" lang="ru-RU" sz="5400" spc="-1" strike="noStrike" cap="all">
                <a:solidFill>
                  <a:srgbClr val="4a9bd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Імунна</a:t>
            </a:r>
            <a:r>
              <a:rPr b="0" i="1" lang="ru-RU" sz="4000" spc="-1" strike="noStrike" cap="all">
                <a:solidFill>
                  <a:srgbClr val="4a9bd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i="1" lang="ru-RU" sz="5400" spc="-1" strike="noStrike" cap="all">
                <a:solidFill>
                  <a:srgbClr val="4a9bd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система</a:t>
            </a:r>
            <a:r>
              <a:rPr b="0" i="1" lang="ru-RU" sz="4000" spc="-1" strike="noStrike" cap="all">
                <a:solidFill>
                  <a:srgbClr val="4a9bd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0" y="1765800"/>
            <a:ext cx="4404240" cy="50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32c7a9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32c7a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Імунна система – це лінія оборони, що захищає організм від усього чужорідного. Якщо імунна система організму функціонує нормально, то людина взагалі не хворіє ніякими захворюваннями.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Рисунок 8" descr=""/>
          <p:cNvPicPr/>
          <p:nvPr/>
        </p:nvPicPr>
        <p:blipFill>
          <a:blip r:embed="rId1"/>
          <a:stretch/>
        </p:blipFill>
        <p:spPr>
          <a:xfrm>
            <a:off x="4232520" y="1344600"/>
            <a:ext cx="7821360" cy="51811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0" dur="500"/>
                                        <p:tgtEl>
                                          <p:spTgt spid="83">
                                            <p:txEl>
                                              <p:pRg st="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216880" y="490680"/>
            <a:ext cx="8609400" cy="12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90000"/>
              </a:lnSpc>
            </a:pPr>
            <a:r>
              <a:rPr b="0" i="1" lang="ru-RU" sz="4800" spc="-1" strike="noStrike" cap="all">
                <a:solidFill>
                  <a:srgbClr val="f2aba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Т-лімфоцити</a:t>
            </a:r>
            <a:r>
              <a:rPr b="0" i="1" lang="ru-RU" sz="4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0" y="1494360"/>
            <a:ext cx="6724800" cy="33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fe801a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e801a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Т-лімфоци́ти</a:t>
            </a:r>
            <a:r>
              <a:rPr b="0" lang="ru-RU" sz="3200" spc="-1" strike="noStrike">
                <a:solidFill>
                  <a:srgbClr val="fe801a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 або </a:t>
            </a:r>
            <a:r>
              <a:rPr b="1" lang="ru-RU" sz="3200" spc="-1" strike="noStrike">
                <a:solidFill>
                  <a:srgbClr val="fe801a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Т-кліти́ни</a:t>
            </a:r>
            <a:r>
              <a:rPr b="0" lang="ru-RU" sz="3200" spc="-1" strike="noStrike">
                <a:solidFill>
                  <a:srgbClr val="fe801a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 — це лімфоцити, що відіграють центральну роль у здійсненні клітинної специфічної імунної відповіді.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48400" y="4107960"/>
            <a:ext cx="6724800" cy="30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32c7a9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Буква Т у назві цих клітин означає тимус — орган, у якому відбувається дозрівання Т-лімфоцитів. Було виявлено кілька різних типів Т-клітин (таких як Т-кілери та Т-хелпери), що виконують різні функції.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Рисунок 5" descr=""/>
          <p:cNvPicPr/>
          <p:nvPr/>
        </p:nvPicPr>
        <p:blipFill>
          <a:blip r:embed="rId1"/>
          <a:stretch/>
        </p:blipFill>
        <p:spPr>
          <a:xfrm>
            <a:off x="6973920" y="1848600"/>
            <a:ext cx="4365360" cy="451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374200" y="0"/>
            <a:ext cx="93942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90000"/>
              </a:lnSpc>
            </a:pPr>
            <a:r>
              <a:rPr b="0" i="1" lang="ru-RU" sz="4800" spc="-1" strike="noStrike" cap="all">
                <a:solidFill>
                  <a:srgbClr val="4a9bd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B-лімфоцити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96560" y="1694520"/>
            <a:ext cx="7591680" cy="43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B-кліти́ни</a:t>
            </a: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 або 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В-лімфоци́ти</a:t>
            </a: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 — це один із видів лімфоцитів, що здійснюють специфічну гуморальну імунну відповідь. Основною функцією цих клітин є синтез антитіл та презентування антигенів Т-клітинам. Латинська буква В у назві цих клітин походить від органа птахів — фабрицієвої сумки (лат. </a:t>
            </a:r>
            <a:r>
              <a:rPr b="0" i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inherit"/>
                <a:ea typeface="DejaVu Sans"/>
              </a:rPr>
              <a:t>Bursa fabricii</a:t>
            </a: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, в якій ці клітини дозрівають. В більшості ссавців дозрівання В-лімфоцитів відбувається у кістковому мозку, тому цю назву можна трактувати і як похідне від англійського словосполучення англ. </a:t>
            </a:r>
            <a:r>
              <a:rPr b="0" i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inherit"/>
                <a:ea typeface="DejaVu Sans"/>
              </a:rPr>
              <a:t>bone marrow</a:t>
            </a: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-apple-system"/>
                <a:ea typeface="DejaVu Sans"/>
              </a:rPr>
              <a:t> (кістковий мозок).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4" descr=""/>
          <p:cNvPicPr/>
          <p:nvPr/>
        </p:nvPicPr>
        <p:blipFill>
          <a:blip r:embed="rId1"/>
          <a:stretch/>
        </p:blipFill>
        <p:spPr>
          <a:xfrm>
            <a:off x="7592760" y="2520720"/>
            <a:ext cx="3363480" cy="336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5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>
            <a:off x="479160" y="428760"/>
            <a:ext cx="11232360" cy="607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LibreOffice/5.1.6.2$Linux_X86_64 LibreOffice_project/10m0$Build-2</Application>
  <Words>148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2019-09-24T14:16:31Z</dcterms:created>
  <dc:creator>Sofiya Efimenko</dc:creator>
  <dc:description/>
  <dc:language>ru-RU</dc:language>
  <cp:lastModifiedBy/>
  <dcterms:modified xsi:type="dcterms:W3CDTF">2019-09-27T22:48:12Z</dcterms:modified>
  <cp:revision>13</cp:revision>
  <dc:subject/>
  <dc:title>Імунітет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