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  <p:sldMasterId id="214748379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219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72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666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293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699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8047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574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088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6185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87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4323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466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9388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851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50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45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005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8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361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87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63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925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62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924DF2A-44F5-4561-B4C9-29220FA705D1}" type="datetimeFigureOut">
              <a:rPr lang="ru-RU" smtClean="0"/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4B6B65A-2DBB-4F83-A04F-BC7D298FA8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55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b="1" dirty="0">
                <a:solidFill>
                  <a:schemeClr val="bg2">
                    <a:lumMod val="25000"/>
                  </a:schemeClr>
                </a:solidFill>
              </a:rPr>
              <a:t>Урок-</a:t>
            </a:r>
            <a:r>
              <a:rPr lang="ru-RU" sz="4000" b="1" dirty="0" err="1">
                <a:solidFill>
                  <a:schemeClr val="bg2">
                    <a:lumMod val="25000"/>
                  </a:schemeClr>
                </a:solidFill>
              </a:rPr>
              <a:t>дослідження</a:t>
            </a:r>
            <a:r>
              <a:rPr lang="ru-RU" sz="4000" b="1" dirty="0">
                <a:solidFill>
                  <a:schemeClr val="bg2">
                    <a:lumMod val="25000"/>
                  </a:schemeClr>
                </a:solidFill>
              </a:rPr>
              <a:t> «</a:t>
            </a:r>
            <a:r>
              <a:rPr lang="ru-RU" sz="4000" b="1" dirty="0" err="1">
                <a:solidFill>
                  <a:schemeClr val="bg2">
                    <a:lumMod val="25000"/>
                  </a:schemeClr>
                </a:solidFill>
              </a:rPr>
              <a:t>Написання</a:t>
            </a:r>
            <a:r>
              <a:rPr lang="ru-RU" sz="4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bg2">
                    <a:lumMod val="25000"/>
                  </a:schemeClr>
                </a:solidFill>
              </a:rPr>
              <a:t>похідних</a:t>
            </a:r>
            <a:r>
              <a:rPr lang="ru-RU" sz="4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bg2">
                    <a:lumMod val="25000"/>
                  </a:schemeClr>
                </a:solidFill>
              </a:rPr>
              <a:t>прийменників</a:t>
            </a:r>
            <a:r>
              <a:rPr lang="ru-RU" sz="4000" b="1" dirty="0">
                <a:solidFill>
                  <a:schemeClr val="bg2">
                    <a:lumMod val="25000"/>
                  </a:schemeClr>
                </a:solidFill>
              </a:rPr>
              <a:t> разом, </a:t>
            </a:r>
            <a:r>
              <a:rPr lang="ru-RU" sz="4000" b="1" dirty="0" err="1">
                <a:solidFill>
                  <a:schemeClr val="bg2">
                    <a:lumMod val="25000"/>
                  </a:schemeClr>
                </a:solidFill>
              </a:rPr>
              <a:t>окремо</a:t>
            </a:r>
            <a:r>
              <a:rPr lang="ru-RU" sz="4000" b="1" dirty="0">
                <a:solidFill>
                  <a:schemeClr val="bg2">
                    <a:lumMod val="25000"/>
                  </a:schemeClr>
                </a:solidFill>
              </a:rPr>
              <a:t> та через </a:t>
            </a:r>
            <a:r>
              <a:rPr lang="ru-RU" sz="4000" b="1" dirty="0" err="1" smtClean="0">
                <a:solidFill>
                  <a:schemeClr val="bg2">
                    <a:lumMod val="25000"/>
                  </a:schemeClr>
                </a:solidFill>
              </a:rPr>
              <a:t>дефіс</a:t>
            </a:r>
            <a:r>
              <a:rPr lang="uk-UA" sz="4000" b="1" dirty="0" smtClean="0">
                <a:solidFill>
                  <a:schemeClr val="bg2">
                    <a:lumMod val="25000"/>
                  </a:schemeClr>
                </a:solidFill>
              </a:rPr>
              <a:t>»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2100" y="4258491"/>
            <a:ext cx="9070848" cy="1149531"/>
          </a:xfrm>
        </p:spPr>
        <p:txBody>
          <a:bodyPr/>
          <a:lstStyle/>
          <a:p>
            <a:pPr algn="r"/>
            <a:r>
              <a:rPr lang="uk-UA" b="1" dirty="0" smtClean="0">
                <a:solidFill>
                  <a:srgbClr val="FFC000"/>
                </a:solidFill>
              </a:rPr>
              <a:t>Підготувала:</a:t>
            </a:r>
          </a:p>
          <a:p>
            <a:pPr algn="r"/>
            <a:r>
              <a:rPr lang="uk-UA" b="1" dirty="0">
                <a:solidFill>
                  <a:srgbClr val="FFC000"/>
                </a:solidFill>
              </a:rPr>
              <a:t>в</a:t>
            </a:r>
            <a:r>
              <a:rPr lang="uk-UA" b="1" dirty="0" smtClean="0">
                <a:solidFill>
                  <a:srgbClr val="FFC000"/>
                </a:solidFill>
              </a:rPr>
              <a:t>читель української мови та літератури</a:t>
            </a:r>
          </a:p>
          <a:p>
            <a:pPr algn="r"/>
            <a:r>
              <a:rPr lang="uk-UA" b="1" dirty="0" smtClean="0">
                <a:solidFill>
                  <a:srgbClr val="FFC000"/>
                </a:solidFill>
              </a:rPr>
              <a:t>ХЗОШ №118</a:t>
            </a:r>
          </a:p>
          <a:p>
            <a:pPr algn="r"/>
            <a:r>
              <a:rPr lang="uk-UA" b="1" dirty="0" err="1" smtClean="0">
                <a:solidFill>
                  <a:srgbClr val="FFC000"/>
                </a:solidFill>
              </a:rPr>
              <a:t>Тертична</a:t>
            </a:r>
            <a:r>
              <a:rPr lang="uk-UA" b="1" dirty="0" smtClean="0">
                <a:solidFill>
                  <a:srgbClr val="FFC000"/>
                </a:solidFill>
              </a:rPr>
              <a:t> Яна Михайлівна</a:t>
            </a:r>
            <a:endParaRPr lang="ru-R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864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1909" y="237467"/>
            <a:ext cx="1255885" cy="63830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96686" y="644434"/>
            <a:ext cx="9666514" cy="5766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Висновок: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похідні прийменники, що утворилися від прислівників, іменників або прийменників, пишуть разом.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Перечитай ще раз зроблені висновки та запам’ятай ці правила.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20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тепер, щоб закріпити вивчений матеріал, виконай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практичне завдання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uk-UA" sz="20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Запиши</a:t>
            </a:r>
            <a:r>
              <a:rPr lang="uk-UA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прийменники у три колонки: </a:t>
            </a:r>
            <a:r>
              <a:rPr lang="uk-UA" sz="2000" b="1" i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разом; б) через дефіс; в) окремо</a:t>
            </a:r>
            <a:r>
              <a:rPr lang="uk-UA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b="1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По/між, із/за, на/в/круги, на/зустріч, з/по/серед, подібно/до, близько/від, на/чолі, з/за, по/серед, з/по/між, у/супереч, відповідно/до, за/винятком, з/під, по/</a:t>
            </a:r>
            <a:r>
              <a:rPr lang="uk-UA" sz="2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близу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на/в/коло, за/для, із/над, незалежно/від, з/поза, згідно/з.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ru-RU" sz="1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Потім </a:t>
            </a:r>
            <a:r>
              <a:rPr lang="uk-UA" sz="2000" b="1" i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uk-UA" sz="2000" b="1" i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вірся</a:t>
            </a:r>
            <a:r>
              <a:rPr lang="uk-UA" sz="2000" b="1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наступним слайдом і оціни рівень здобутих знань.</a:t>
            </a:r>
            <a:endParaRPr lang="ru-RU" sz="20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8250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3200" y="237467"/>
            <a:ext cx="1255885" cy="6383065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773176"/>
              </p:ext>
            </p:extLst>
          </p:nvPr>
        </p:nvGraphicFramePr>
        <p:xfrm>
          <a:off x="1375952" y="853439"/>
          <a:ext cx="7532916" cy="4519746"/>
        </p:xfrm>
        <a:graphic>
          <a:graphicData uri="http://schemas.openxmlformats.org/drawingml/2006/table">
            <a:tbl>
              <a:tblPr firstRow="1" firstCol="1" bandRow="1"/>
              <a:tblGrid>
                <a:gridCol w="2510972"/>
                <a:gridCol w="2510972"/>
                <a:gridCol w="2510972"/>
              </a:tblGrid>
              <a:tr h="502194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Разом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Окремо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Через дефіс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поміж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подібно до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із-за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навкруги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близько від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з-посеред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назустріч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чолі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з-за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посеред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відповідно до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з-поміж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усупереч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винятком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з-під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поблизу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незалежно від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із-над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навколо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згідно з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з-поза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1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задля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490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0617" y="228758"/>
            <a:ext cx="1255885" cy="63830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45623" y="1915886"/>
            <a:ext cx="7698377" cy="2405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Сподіваємось, наш урок допоміг тобі вивчити та закріпити новий матеріал!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Дякуємо за участь!</a:t>
            </a:r>
            <a:endParaRPr lang="ru-RU" sz="3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596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0411" y="243839"/>
            <a:ext cx="1256458" cy="638338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27017" y="1672046"/>
            <a:ext cx="9823269" cy="4646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Добрий день!</a:t>
            </a:r>
            <a:endParaRPr lang="ru-RU" sz="3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 продовжуємо вивчати тему «Прийменник». І сьогодні поговоримо про написання похідних прийменників разом, окремо та через дефіс.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5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Насамперед, згадай, які прийменники називаємо похідними?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Похідні прийменники</a:t>
            </a:r>
            <a:r>
              <a:rPr lang="uk-UA" sz="2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4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 прийменники, які утворилися від інших частин мови або шляхом поєднання кількох непохідних прийменників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Щоб закріпити ці знання, виконай практичне завдання.</a:t>
            </a:r>
          </a:p>
        </p:txBody>
      </p:sp>
    </p:spTree>
    <p:extLst>
      <p:ext uri="{BB962C8B-B14F-4D97-AF65-F5344CB8AC3E}">
        <p14:creationId xmlns:p14="http://schemas.microsoft.com/office/powerpoint/2010/main" val="1999057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1908" y="237467"/>
            <a:ext cx="1255885" cy="63830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96685" y="679269"/>
            <a:ext cx="8804365" cy="5138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uk-UA" sz="20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Прочитай текст, виписати окремо похідні та непохідні прийменники. Повторювані прийменники теж виписуй.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Навколо станції на пагорбах і  в долині, скільки сягає око, дерева вкрилися цвітом. Усередині смерчу частки повітря обертаються з  дивовижною швидкістю, руйнуючи все на своєму шляху. На воді лежали  широкі темно-зелені листки латаття, а поміж них жовтіли голівки лілей. Ще  в сиву давнину на Поділлі, у тихій і затишній долині, де било з-під землі  кришталеве джерело, осіли люди.  Коли дерева в селі розкутаються, коли  хати з-за своїх запон зелених та жовтих повиходять на шлях, мерзлякувато  світячи голими своїми стінами, хочеться тоді піти в поле.</a:t>
            </a:r>
          </a:p>
        </p:txBody>
      </p:sp>
    </p:spTree>
    <p:extLst>
      <p:ext uri="{BB962C8B-B14F-4D97-AF65-F5344CB8AC3E}">
        <p14:creationId xmlns:p14="http://schemas.microsoft.com/office/powerpoint/2010/main" val="1664316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1908" y="246175"/>
            <a:ext cx="1255885" cy="63830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67246" y="966651"/>
            <a:ext cx="8569234" cy="2668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Наступний слайд допоможе тобі перевірити виконану вправу.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3600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Готовий?</a:t>
            </a:r>
            <a:endParaRPr lang="ru-RU" sz="36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88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326" y="246175"/>
            <a:ext cx="1255885" cy="63830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14399" y="818607"/>
            <a:ext cx="8604069" cy="4510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2400" u="sng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u="sng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Відповіді: </a:t>
            </a:r>
            <a:endParaRPr lang="ru-RU" sz="2400" u="sng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uk-UA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Непохідні: 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на, в, з, на, на, в, на, у, в, на, в.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>
              <a:lnSpc>
                <a:spcPct val="107000"/>
              </a:lnSpc>
              <a:spcAft>
                <a:spcPts val="800"/>
              </a:spcAft>
            </a:pPr>
            <a:r>
              <a:rPr lang="uk-UA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Похідні:</a:t>
            </a: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навколо, усередині, поміж, з-під, з-за.</a:t>
            </a:r>
          </a:p>
          <a:p>
            <a:pPr marL="228600" indent="220980">
              <a:lnSpc>
                <a:spcPct val="107000"/>
              </a:lnSpc>
              <a:spcAft>
                <a:spcPts val="800"/>
              </a:spcAft>
            </a:pPr>
            <a:endParaRPr lang="uk-U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>
              <a:lnSpc>
                <a:spcPct val="107000"/>
              </a:lnSpc>
              <a:spcAft>
                <a:spcPts val="800"/>
              </a:spcAft>
            </a:pP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>
              <a:lnSpc>
                <a:spcPct val="107000"/>
              </a:lnSpc>
              <a:spcAft>
                <a:spcPts val="800"/>
              </a:spcAft>
            </a:pPr>
            <a:endParaRPr lang="uk-U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>
              <a:lnSpc>
                <a:spcPct val="107000"/>
              </a:lnSpc>
              <a:spcAft>
                <a:spcPts val="800"/>
              </a:spcAft>
            </a:pPr>
            <a:endParaRPr lang="uk-U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>
              <a:lnSpc>
                <a:spcPct val="107000"/>
              </a:lnSpc>
              <a:spcAft>
                <a:spcPts val="800"/>
              </a:spcAft>
            </a:pP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0980"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Якщо цей матеріал ти закріпив, тоді рухаємося далі.</a:t>
            </a:r>
          </a:p>
          <a:p>
            <a:pPr marL="228600" indent="220980"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Сьогодні на тебе чекає кілька досліджень!</a:t>
            </a:r>
            <a:endParaRPr lang="ru-RU" sz="2000" dirty="0">
              <a:solidFill>
                <a:schemeClr val="accent1">
                  <a:lumMod val="75000"/>
                </a:schemeClr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28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0857" y="966652"/>
            <a:ext cx="8273143" cy="4245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 1: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Давай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уважно розглянемо словосполучення з різними прийменниками: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жити в злагоді, стоїть біля дороги, звернутися з подякою, бігти за тролейбусом.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2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Зроби висновок: 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 пишуться прийменники зі словами?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6743" y="237467"/>
            <a:ext cx="1255885" cy="6383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241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1908" y="237467"/>
            <a:ext cx="1255885" cy="63830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48937" y="618310"/>
            <a:ext cx="8395063" cy="5070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Висновок</a:t>
            </a:r>
            <a:r>
              <a:rPr lang="uk-UA" sz="20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прийменники зі словами пишуться окремо!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Запам’ятай це правило!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 2: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Уважно подивись на прийменники та подумай, що між ними спільного: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з-під, з-попід, з-поміж, із-за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Знайшов спільне?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Вони є похідними та першою частинкою в кожному з них виступає прийменник </a:t>
            </a:r>
            <a:r>
              <a:rPr lang="uk-UA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або </a:t>
            </a:r>
            <a:r>
              <a:rPr lang="uk-UA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Подивись на написання цих прийменників та зроби висновок.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590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0617" y="237467"/>
            <a:ext cx="1255885" cy="63830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01189" y="696686"/>
            <a:ext cx="9100457" cy="5864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Висновок: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похідні прийменники, першою частинкою в яких виступає прийменник з або із, пишуться через дефіс.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2000" b="1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i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 3:</a:t>
            </a:r>
            <a:endParaRPr lang="ru-RU" sz="2000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Розглянь наступну групу похідних прийменників та подумай, з яких частин мови вони утворилися: </a:t>
            </a:r>
            <a:r>
              <a:rPr lang="uk-UA" sz="22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до, згідно з, під час, у разі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 відповідь?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 до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це поєднання прислівника з прийменником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 з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поєднання прислівника з прийменником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поєднання іменника з прийменником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разі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поєднання іменника з прийменником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Тепер зроби висновок про написання подібних похідних прийменників.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159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9326" y="228759"/>
            <a:ext cx="1255885" cy="63830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70857" y="714102"/>
            <a:ext cx="8891452" cy="5860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Висновок: </a:t>
            </a:r>
            <a:r>
              <a:rPr lang="uk-UA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похідні прийменники, що утворилися шляхом поєднання прийменника з іменником або прислівником, пишуться окремо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Зрозуміло?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Тоді йдемо далі.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b="1" i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 4:</a:t>
            </a:r>
            <a:endParaRPr lang="ru-RU" sz="2000" dirty="0" smtClean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Розглянь наступну групу похідних прийменників та подумай, від яких частин мови вони утворені: </a:t>
            </a:r>
            <a:r>
              <a:rPr lang="uk-UA" sz="28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упродовж, назустріч, поза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Тож від яких?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 прислівників </a:t>
            </a:r>
            <a:r>
              <a:rPr lang="uk-UA" sz="20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(упродовж)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іменників </a:t>
            </a:r>
            <a:r>
              <a:rPr lang="uk-UA" sz="20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(назустріч) </a:t>
            </a: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шляхом поєднання кількох прийменників </a:t>
            </a:r>
            <a:r>
              <a:rPr lang="uk-UA" sz="20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(поза).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Зроби висновок про написання подібних похідних прийменників.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69294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von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134</TotalTime>
  <Words>641</Words>
  <Application>Microsoft Office PowerPoint</Application>
  <PresentationFormat>Широкоэкранный</PresentationFormat>
  <Paragraphs>112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 Black</vt:lpstr>
      <vt:lpstr>Calibri</vt:lpstr>
      <vt:lpstr>Calibri Light</vt:lpstr>
      <vt:lpstr>Century Gothic</vt:lpstr>
      <vt:lpstr>Garamond</vt:lpstr>
      <vt:lpstr>Times New Roman</vt:lpstr>
      <vt:lpstr>Wingdings 2</vt:lpstr>
      <vt:lpstr>HDOfficeLightV0</vt:lpstr>
      <vt:lpstr>Savon</vt:lpstr>
      <vt:lpstr>Урок-дослідження «Написання похідних прийменників разом, окремо та через дефіс»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Урок-дослідження «Написання похідних прийменників разом, окремо та через дефіс»</dc:title>
  <dc:creator>Vitaliy</dc:creator>
  <cp:lastModifiedBy>Vitaliy</cp:lastModifiedBy>
  <cp:revision>17</cp:revision>
  <dcterms:created xsi:type="dcterms:W3CDTF">2018-08-28T08:08:58Z</dcterms:created>
  <dcterms:modified xsi:type="dcterms:W3CDTF">2018-08-28T10:23:37Z</dcterms:modified>
</cp:coreProperties>
</file>