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594" r:id="rId3"/>
    <p:sldId id="599" r:id="rId4"/>
    <p:sldId id="595" r:id="rId5"/>
    <p:sldId id="596" r:id="rId6"/>
    <p:sldId id="597" r:id="rId7"/>
    <p:sldId id="598" r:id="rId8"/>
    <p:sldId id="330" r:id="rId9"/>
    <p:sldId id="304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B1CE"/>
    <a:srgbClr val="008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із теми 2 –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456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0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4747751" cy="4413403"/>
          </a:xfrm>
          <a:prstGeom prst="rect">
            <a:avLst/>
          </a:prstGeom>
        </p:spPr>
      </p:pic>
      <p:sp>
        <p:nvSpPr>
          <p:cNvPr id="9" name="Rectangle 24"/>
          <p:cNvSpPr>
            <a:spLocks noChangeArrowheads="1"/>
          </p:cNvSpPr>
          <p:nvPr userDrawn="1"/>
        </p:nvSpPr>
        <p:spPr bwMode="auto">
          <a:xfrm>
            <a:off x="0" y="3527436"/>
            <a:ext cx="12192000" cy="335756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484" y="6021300"/>
            <a:ext cx="5699686" cy="991249"/>
          </a:xfrm>
          <a:prstGeom prst="rect">
            <a:avLst/>
          </a:prstGeom>
        </p:spPr>
      </p:pic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3141663"/>
            <a:ext cx="12192000" cy="431800"/>
          </a:xfrm>
          <a:prstGeom prst="rect">
            <a:avLst/>
          </a:prstGeom>
          <a:solidFill>
            <a:srgbClr val="19426B"/>
          </a:solidFill>
          <a:ln w="9525">
            <a:solidFill>
              <a:srgbClr val="19426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3" name="Oval 25"/>
          <p:cNvSpPr>
            <a:spLocks noChangeArrowheads="1"/>
          </p:cNvSpPr>
          <p:nvPr userDrawn="1"/>
        </p:nvSpPr>
        <p:spPr bwMode="ltGray">
          <a:xfrm>
            <a:off x="1258888" y="4508512"/>
            <a:ext cx="4248150" cy="1800225"/>
          </a:xfrm>
          <a:prstGeom prst="ellipse">
            <a:avLst/>
          </a:prstGeom>
          <a:gradFill rotWithShape="1">
            <a:gsLst>
              <a:gs pos="0">
                <a:srgbClr val="398AC7"/>
              </a:gs>
              <a:gs pos="100000">
                <a:srgbClr val="398AC7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 userDrawn="1"/>
        </p:nvSpPr>
        <p:spPr bwMode="auto">
          <a:xfrm>
            <a:off x="457200" y="6486536"/>
            <a:ext cx="2133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l" defTabSz="914400" rtl="0" eaLnBrk="1" latinLnBrk="0" hangingPunct="1"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 userDrawn="1"/>
        </p:nvSpPr>
        <p:spPr>
          <a:xfrm>
            <a:off x="3124200" y="6486536"/>
            <a:ext cx="2895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ctr" defTabSz="914400" rtl="0" eaLnBrk="1" latinLnBrk="0" hangingPunct="1">
              <a:defRPr sz="12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Oval 18"/>
          <p:cNvSpPr>
            <a:spLocks noChangeArrowheads="1"/>
          </p:cNvSpPr>
          <p:nvPr userDrawn="1"/>
        </p:nvSpPr>
        <p:spPr bwMode="gray">
          <a:xfrm>
            <a:off x="276225" y="1255713"/>
            <a:ext cx="4656138" cy="4837112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172739" dir="3238358" algn="ctr" rotWithShape="0">
              <a:srgbClr val="19426B"/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7" name="Freeform 21" descr="2"/>
          <p:cNvSpPr>
            <a:spLocks/>
          </p:cNvSpPr>
          <p:nvPr userDrawn="1"/>
        </p:nvSpPr>
        <p:spPr bwMode="gray">
          <a:xfrm>
            <a:off x="376245" y="2147896"/>
            <a:ext cx="2103437" cy="3032125"/>
          </a:xfrm>
          <a:custGeom>
            <a:avLst/>
            <a:gdLst>
              <a:gd name="T0" fmla="*/ 1325 w 1325"/>
              <a:gd name="T1" fmla="*/ 960 h 1910"/>
              <a:gd name="T2" fmla="*/ 414 w 1325"/>
              <a:gd name="T3" fmla="*/ 0 h 1910"/>
              <a:gd name="T4" fmla="*/ 27 w 1325"/>
              <a:gd name="T5" fmla="*/ 1014 h 1910"/>
              <a:gd name="T6" fmla="*/ 402 w 1325"/>
              <a:gd name="T7" fmla="*/ 1910 h 1910"/>
              <a:gd name="T8" fmla="*/ 1325 w 1325"/>
              <a:gd name="T9" fmla="*/ 960 h 1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5" h="1910">
                <a:moveTo>
                  <a:pt x="1325" y="960"/>
                </a:moveTo>
                <a:lnTo>
                  <a:pt x="414" y="0"/>
                </a:lnTo>
                <a:cubicBezTo>
                  <a:pt x="238" y="162"/>
                  <a:pt x="0" y="570"/>
                  <a:pt x="27" y="1014"/>
                </a:cubicBezTo>
                <a:cubicBezTo>
                  <a:pt x="53" y="1458"/>
                  <a:pt x="233" y="1748"/>
                  <a:pt x="402" y="1910"/>
                </a:cubicBezTo>
                <a:lnTo>
                  <a:pt x="1325" y="960"/>
                </a:lnTo>
                <a:close/>
              </a:path>
            </a:pathLst>
          </a:custGeom>
          <a:blipFill dpi="0"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8" name="Freeform 19" descr="4"/>
          <p:cNvSpPr>
            <a:spLocks/>
          </p:cNvSpPr>
          <p:nvPr userDrawn="1"/>
        </p:nvSpPr>
        <p:spPr bwMode="gray">
          <a:xfrm>
            <a:off x="2625727" y="2119317"/>
            <a:ext cx="2139950" cy="3116263"/>
          </a:xfrm>
          <a:custGeom>
            <a:avLst/>
            <a:gdLst>
              <a:gd name="T0" fmla="*/ 951 w 1348"/>
              <a:gd name="T1" fmla="*/ 1963 h 1963"/>
              <a:gd name="T2" fmla="*/ 1338 w 1348"/>
              <a:gd name="T3" fmla="*/ 977 h 1963"/>
              <a:gd name="T4" fmla="*/ 905 w 1348"/>
              <a:gd name="T5" fmla="*/ 0 h 1963"/>
              <a:gd name="T6" fmla="*/ 0 w 1348"/>
              <a:gd name="T7" fmla="*/ 987 h 1963"/>
              <a:gd name="T8" fmla="*/ 951 w 1348"/>
              <a:gd name="T9" fmla="*/ 1963 h 1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8" h="1963">
                <a:moveTo>
                  <a:pt x="951" y="1963"/>
                </a:moveTo>
                <a:cubicBezTo>
                  <a:pt x="1244" y="1689"/>
                  <a:pt x="1348" y="1323"/>
                  <a:pt x="1338" y="977"/>
                </a:cubicBezTo>
                <a:cubicBezTo>
                  <a:pt x="1329" y="629"/>
                  <a:pt x="1132" y="226"/>
                  <a:pt x="905" y="0"/>
                </a:cubicBezTo>
                <a:lnTo>
                  <a:pt x="0" y="987"/>
                </a:lnTo>
                <a:lnTo>
                  <a:pt x="951" y="1963"/>
                </a:lnTo>
                <a:close/>
              </a:path>
            </a:pathLst>
          </a:custGeom>
          <a:blipFill dpi="0" rotWithShape="1"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9" name="Freeform 20" descr="1"/>
          <p:cNvSpPr>
            <a:spLocks/>
          </p:cNvSpPr>
          <p:nvPr userDrawn="1"/>
        </p:nvSpPr>
        <p:spPr bwMode="gray">
          <a:xfrm>
            <a:off x="1130307" y="1416060"/>
            <a:ext cx="2873375" cy="2182813"/>
          </a:xfrm>
          <a:custGeom>
            <a:avLst/>
            <a:gdLst>
              <a:gd name="T0" fmla="*/ 905 w 1810"/>
              <a:gd name="T1" fmla="*/ 1375 h 1375"/>
              <a:gd name="T2" fmla="*/ 1810 w 1810"/>
              <a:gd name="T3" fmla="*/ 395 h 1375"/>
              <a:gd name="T4" fmla="*/ 876 w 1810"/>
              <a:gd name="T5" fmla="*/ 24 h 1375"/>
              <a:gd name="T6" fmla="*/ 0 w 1810"/>
              <a:gd name="T7" fmla="*/ 396 h 1375"/>
              <a:gd name="T8" fmla="*/ 905 w 1810"/>
              <a:gd name="T9" fmla="*/ 1375 h 1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10" h="1375">
                <a:moveTo>
                  <a:pt x="905" y="1375"/>
                </a:moveTo>
                <a:lnTo>
                  <a:pt x="1810" y="395"/>
                </a:lnTo>
                <a:cubicBezTo>
                  <a:pt x="1612" y="176"/>
                  <a:pt x="1300" y="0"/>
                  <a:pt x="876" y="24"/>
                </a:cubicBezTo>
                <a:cubicBezTo>
                  <a:pt x="452" y="48"/>
                  <a:pt x="252" y="149"/>
                  <a:pt x="0" y="396"/>
                </a:cubicBezTo>
                <a:lnTo>
                  <a:pt x="905" y="1375"/>
                </a:lnTo>
                <a:close/>
              </a:path>
            </a:pathLst>
          </a:custGeom>
          <a:blipFill dpi="0" rotWithShape="1"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0" name="Freeform 22" descr="55282"/>
          <p:cNvSpPr>
            <a:spLocks/>
          </p:cNvSpPr>
          <p:nvPr userDrawn="1"/>
        </p:nvSpPr>
        <p:spPr bwMode="gray">
          <a:xfrm>
            <a:off x="1085855" y="3730636"/>
            <a:ext cx="2962275" cy="2219325"/>
          </a:xfrm>
          <a:custGeom>
            <a:avLst/>
            <a:gdLst>
              <a:gd name="T0" fmla="*/ 927 w 1866"/>
              <a:gd name="T1" fmla="*/ 0 h 1398"/>
              <a:gd name="T2" fmla="*/ 0 w 1866"/>
              <a:gd name="T3" fmla="*/ 975 h 1398"/>
              <a:gd name="T4" fmla="*/ 996 w 1866"/>
              <a:gd name="T5" fmla="*/ 1387 h 1398"/>
              <a:gd name="T6" fmla="*/ 1866 w 1866"/>
              <a:gd name="T7" fmla="*/ 996 h 1398"/>
              <a:gd name="T8" fmla="*/ 927 w 1866"/>
              <a:gd name="T9" fmla="*/ 0 h 1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6" h="1398">
                <a:moveTo>
                  <a:pt x="927" y="0"/>
                </a:moveTo>
                <a:lnTo>
                  <a:pt x="0" y="975"/>
                </a:lnTo>
                <a:cubicBezTo>
                  <a:pt x="203" y="1204"/>
                  <a:pt x="607" y="1398"/>
                  <a:pt x="996" y="1387"/>
                </a:cubicBezTo>
                <a:cubicBezTo>
                  <a:pt x="1385" y="1375"/>
                  <a:pt x="1707" y="1159"/>
                  <a:pt x="1866" y="996"/>
                </a:cubicBezTo>
                <a:lnTo>
                  <a:pt x="927" y="0"/>
                </a:lnTo>
                <a:close/>
              </a:path>
            </a:pathLst>
          </a:custGeom>
          <a:blipFill dpi="0" rotWithShape="1"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1" name="Oval 23"/>
          <p:cNvSpPr>
            <a:spLocks noChangeArrowheads="1"/>
          </p:cNvSpPr>
          <p:nvPr userDrawn="1"/>
        </p:nvSpPr>
        <p:spPr bwMode="gray">
          <a:xfrm>
            <a:off x="1806578" y="2954337"/>
            <a:ext cx="1655763" cy="165576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1920416" y="2606941"/>
            <a:ext cx="141061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5000" b="1" i="0" dirty="0">
                <a:solidFill>
                  <a:srgbClr val="002060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25" name="Заголовок 1"/>
          <p:cNvSpPr>
            <a:spLocks noGrp="1"/>
          </p:cNvSpPr>
          <p:nvPr>
            <p:ph type="ctrTitle"/>
          </p:nvPr>
        </p:nvSpPr>
        <p:spPr>
          <a:xfrm>
            <a:off x="4847770" y="584394"/>
            <a:ext cx="7151587" cy="1801607"/>
          </a:xfrm>
        </p:spPr>
        <p:txBody>
          <a:bodyPr anchor="ctr">
            <a:normAutofit/>
          </a:bodyPr>
          <a:lstStyle>
            <a:lvl1pPr algn="r">
              <a:defRPr kumimoji="0" lang="uk-UA" sz="4400" b="1" i="0" u="none" strike="noStrike" kern="1200" cap="none" spc="0" normalizeH="0" baseline="0" dirty="0">
                <a:ln>
                  <a:noFill/>
                </a:ln>
                <a:solidFill>
                  <a:srgbClr val="19426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26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032382" y="3184362"/>
            <a:ext cx="7138989" cy="403410"/>
          </a:xfr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uk-UA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marR="0" lvl="0" indent="0" algn="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BBC00"/>
              </a:buClr>
              <a:buSzTx/>
              <a:buFont typeface="Wingdings" panose="05000000000000000000" pitchFamily="2" charset="2"/>
              <a:buNone/>
              <a:tabLst/>
            </a:pPr>
            <a:r>
              <a:rPr lang="uk-UA" dirty="0"/>
              <a:t>Зразок підзаголовка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16450611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10.08.2021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4096995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10.08.2021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7633298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777240" y="566632"/>
            <a:ext cx="7565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i="1" dirty="0">
                <a:solidFill>
                  <a:srgbClr val="19426B"/>
                </a:solidFill>
                <a:latin typeface="Arial" panose="020B0604020202020204" pitchFamily="34" charset="0"/>
              </a:rPr>
              <a:t>9</a:t>
            </a:r>
            <a:endParaRPr lang="uk-UA" sz="4400" b="1" i="1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grpSp>
        <p:nvGrpSpPr>
          <p:cNvPr id="19" name="Групувати 18"/>
          <p:cNvGrpSpPr/>
          <p:nvPr userDrawn="1"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\FTP\krfb_6465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1400" b="1" i="1" dirty="0">
                <a:solidFill>
                  <a:srgbClr val="19426B"/>
                </a:solidFill>
                <a:latin typeface="Verdana"/>
              </a:endParaRPr>
            </a:p>
          </p:txBody>
        </p:sp>
      </p:grp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  <p:sp>
        <p:nvSpPr>
          <p:cNvPr id="23" name="Місце для вмісту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2580577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777240" y="566632"/>
            <a:ext cx="7565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4400" b="1" i="0" dirty="0">
                <a:solidFill>
                  <a:srgbClr val="19426B"/>
                </a:solidFill>
                <a:latin typeface="Comic Sans MS" panose="030F0702030302020204" pitchFamily="66" charset="0"/>
              </a:rPr>
              <a:t>6</a:t>
            </a:r>
          </a:p>
        </p:txBody>
      </p:sp>
      <p:grpSp>
        <p:nvGrpSpPr>
          <p:cNvPr id="19" name="Групувати 18"/>
          <p:cNvGrpSpPr/>
          <p:nvPr userDrawn="1"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\FTP\krfb_6465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1400" b="1" i="1" dirty="0">
                <a:solidFill>
                  <a:srgbClr val="19426B"/>
                </a:solidFill>
                <a:latin typeface="Verdana"/>
              </a:endParaRPr>
            </a:p>
          </p:txBody>
        </p:sp>
      </p:grp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17173988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10.08.2021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7239118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і області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10.08.2021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9140328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10.08.2021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42799790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10.08.2021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8645969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10.08.2021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0403829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10.08.2021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5383177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10.08.2021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038992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9269-1560-433C-88F4-3A78CD881B3D}" type="datetimeFigureOut">
              <a:rPr lang="uk-UA" smtClean="0"/>
              <a:pPr/>
              <a:t>10.08.2021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92280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47771" y="584394"/>
            <a:ext cx="7137066" cy="1801607"/>
          </a:xfrm>
        </p:spPr>
        <p:txBody>
          <a:bodyPr>
            <a:noAutofit/>
          </a:bodyPr>
          <a:lstStyle/>
          <a:p>
            <a:r>
              <a:rPr lang="uk-UA" sz="4800" dirty="0"/>
              <a:t>Додавання тексту до графічних зображень та його форматування</a:t>
            </a:r>
          </a:p>
        </p:txBody>
      </p:sp>
      <p:pic>
        <p:nvPicPr>
          <p:cNvPr id="7" name="Picture 2" descr="Результат пошуку зображень за запитом &quot;Inkscape logo&quot;">
            <a:extLst>
              <a:ext uri="{FF2B5EF4-FFF2-40B4-BE49-F238E27FC236}">
                <a16:creationId xmlns="" xmlns:a16="http://schemas.microsoft.com/office/drawing/2014/main" id="{EAA825DC-AC59-489A-AE74-D2F88BABD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654" y="3516091"/>
            <a:ext cx="2659716" cy="26597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abc, abc blocks, alphabet, alphabet blocks, blocks, cubes icon icon">
            <a:extLst>
              <a:ext uri="{FF2B5EF4-FFF2-40B4-BE49-F238E27FC236}">
                <a16:creationId xmlns="" xmlns:a16="http://schemas.microsoft.com/office/drawing/2014/main" id="{6E1C1BDF-EA58-4E06-A351-7DA8C1646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882" y="3693008"/>
            <a:ext cx="2283691" cy="22836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574352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Додавання тексту до графічних зображень та його форматування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9" y="1196763"/>
            <a:ext cx="9926756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Як і в інших графічних редакторах, до створеного зображення в середовищі </a:t>
            </a:r>
            <a:r>
              <a:rPr lang="uk-UA" sz="2800" b="1" i="1" kern="0" dirty="0" err="1">
                <a:solidFill>
                  <a:srgbClr val="FFFF00"/>
                </a:solidFill>
              </a:rPr>
              <a:t>Inkscape</a:t>
            </a:r>
            <a:r>
              <a:rPr lang="uk-UA" sz="2800" b="1" i="1" kern="0" dirty="0">
                <a:solidFill>
                  <a:schemeClr val="bg1"/>
                </a:solidFill>
              </a:rPr>
              <a:t> можна додавати текстові написи.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4C055C5-7E5F-45EB-A104-E5218027C4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60268" r="51376" b="1"/>
          <a:stretch/>
        </p:blipFill>
        <p:spPr>
          <a:xfrm>
            <a:off x="10224642" y="1196763"/>
            <a:ext cx="1861341" cy="52275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045F2D4-ACDC-4990-AD99-1DFBD2419B86}"/>
              </a:ext>
            </a:extLst>
          </p:cNvPr>
          <p:cNvSpPr txBox="1"/>
          <p:nvPr/>
        </p:nvSpPr>
        <p:spPr>
          <a:xfrm>
            <a:off x="72009" y="2727389"/>
            <a:ext cx="5910806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Для цього використовують інструмент </a:t>
            </a:r>
            <a:r>
              <a:rPr lang="uk-UA" sz="2800" b="1" i="1" kern="0" dirty="0">
                <a:solidFill>
                  <a:srgbClr val="FFFF00"/>
                </a:solidFill>
              </a:rPr>
              <a:t>Створення та зміна текстових об’єктів </a:t>
            </a:r>
            <a:r>
              <a:rPr lang="uk-UA" sz="2800" b="1" i="1" kern="0" dirty="0">
                <a:solidFill>
                  <a:schemeClr val="bg1"/>
                </a:solidFill>
              </a:rPr>
              <a:t>з Панелі інструментів.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="" xmlns:a16="http://schemas.microsoft.com/office/drawing/2014/main" id="{8FFF9417-ECBB-4418-A1EA-7D958E9FD1CB}"/>
              </a:ext>
            </a:extLst>
          </p:cNvPr>
          <p:cNvSpPr/>
          <p:nvPr/>
        </p:nvSpPr>
        <p:spPr>
          <a:xfrm>
            <a:off x="10224642" y="5584657"/>
            <a:ext cx="828092" cy="756507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Стрілка вліво 20">
            <a:extLst>
              <a:ext uri="{FF2B5EF4-FFF2-40B4-BE49-F238E27FC236}">
                <a16:creationId xmlns="" xmlns:a16="http://schemas.microsoft.com/office/drawing/2014/main" id="{EE202DA0-46C9-4D72-96AE-36F855BDC06C}"/>
              </a:ext>
            </a:extLst>
          </p:cNvPr>
          <p:cNvSpPr/>
          <p:nvPr/>
        </p:nvSpPr>
        <p:spPr>
          <a:xfrm rot="18900000">
            <a:off x="10753610" y="4944399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2050" name="Picture 2" descr="alphabet, design, development, font, graphic, letter, text, type, typescript, typography icon">
            <a:extLst>
              <a:ext uri="{FF2B5EF4-FFF2-40B4-BE49-F238E27FC236}">
                <a16:creationId xmlns="" xmlns:a16="http://schemas.microsoft.com/office/drawing/2014/main" id="{C42EA6EA-FBC8-48C6-B506-F79D5E041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098" y="2745337"/>
            <a:ext cx="3773261" cy="37732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450491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5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25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8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Додавання тексту до графічних зображень та його форматування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</a:t>
            </a:r>
            <a:r>
              <a:rPr lang="uk-UA" sz="2800" b="1" i="1" kern="0" dirty="0">
                <a:solidFill>
                  <a:srgbClr val="FFFF00"/>
                </a:solidFill>
              </a:rPr>
              <a:t>додати до зображення напис</a:t>
            </a:r>
            <a:r>
              <a:rPr lang="uk-UA" sz="2800" b="1" i="1" kern="0" dirty="0">
                <a:solidFill>
                  <a:srgbClr val="FFFFFF"/>
                </a:solidFill>
              </a:rPr>
              <a:t>, потрібно: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E283040-7ED4-420B-B3AA-472906A13CB5}"/>
              </a:ext>
            </a:extLst>
          </p:cNvPr>
          <p:cNvSpPr txBox="1"/>
          <p:nvPr/>
        </p:nvSpPr>
        <p:spPr>
          <a:xfrm>
            <a:off x="247201" y="1801824"/>
            <a:ext cx="10099433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arenR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вибрати інструмент </a:t>
            </a:r>
            <a:r>
              <a:rPr lang="uk-UA" sz="2800" b="1" i="1" kern="0" dirty="0">
                <a:solidFill>
                  <a:srgbClr val="FFFF00"/>
                </a:solidFill>
              </a:rPr>
              <a:t>Текст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1CBE130-B89D-4044-816B-15A2CE12DAC2}"/>
              </a:ext>
            </a:extLst>
          </p:cNvPr>
          <p:cNvSpPr txBox="1"/>
          <p:nvPr/>
        </p:nvSpPr>
        <p:spPr>
          <a:xfrm>
            <a:off x="247201" y="2452238"/>
            <a:ext cx="10099433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arenR" startAt="2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установити вказівник у потрібне місце;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5AAABA1-602D-42D5-A5B2-F55898292FD3}"/>
              </a:ext>
            </a:extLst>
          </p:cNvPr>
          <p:cNvSpPr txBox="1"/>
          <p:nvPr/>
        </p:nvSpPr>
        <p:spPr>
          <a:xfrm>
            <a:off x="247202" y="3070543"/>
            <a:ext cx="4029129" cy="181588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arenR" startAt="3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клацнути лівою кнопкою миші й увести текст із клавіатури.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09369CF-6C2F-4C7D-B981-53452BBE930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03571" y="1801824"/>
            <a:ext cx="1618579" cy="1618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1" name="Групувати 10">
            <a:extLst>
              <a:ext uri="{FF2B5EF4-FFF2-40B4-BE49-F238E27FC236}">
                <a16:creationId xmlns="" xmlns:a16="http://schemas.microsoft.com/office/drawing/2014/main" id="{926806FC-58BF-4BBF-9D2F-9BCAAE497A76}"/>
              </a:ext>
            </a:extLst>
          </p:cNvPr>
          <p:cNvGrpSpPr/>
          <p:nvPr/>
        </p:nvGrpSpPr>
        <p:grpSpPr>
          <a:xfrm>
            <a:off x="4799069" y="2713848"/>
            <a:ext cx="6991064" cy="4022725"/>
            <a:chOff x="4848765" y="2623578"/>
            <a:chExt cx="6991064" cy="4022725"/>
          </a:xfrm>
        </p:grpSpPr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4745AC9D-6300-4477-936A-09EE91AA0321}"/>
                </a:ext>
              </a:extLst>
            </p:cNvPr>
            <p:cNvSpPr txBox="1"/>
            <p:nvPr/>
          </p:nvSpPr>
          <p:spPr>
            <a:xfrm>
              <a:off x="4848765" y="3433922"/>
              <a:ext cx="1166856" cy="3154710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19900" b="1" kern="0" dirty="0">
                  <a:solidFill>
                    <a:srgbClr val="244AA4"/>
                  </a:solidFill>
                </a:rPr>
                <a:t>К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1C678CCF-BCAE-43FB-AA37-D3D9F244A1A3}"/>
                </a:ext>
              </a:extLst>
            </p:cNvPr>
            <p:cNvSpPr txBox="1"/>
            <p:nvPr/>
          </p:nvSpPr>
          <p:spPr>
            <a:xfrm>
              <a:off x="6891224" y="3433922"/>
              <a:ext cx="1166856" cy="3154710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19900" b="1" kern="0" dirty="0">
                  <a:solidFill>
                    <a:srgbClr val="7030A0"/>
                  </a:solidFill>
                </a:rPr>
                <a:t>Л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26DA66B2-EC0F-43C5-BAE1-2872D0C07277}"/>
                </a:ext>
              </a:extLst>
            </p:cNvPr>
            <p:cNvSpPr txBox="1"/>
            <p:nvPr/>
          </p:nvSpPr>
          <p:spPr>
            <a:xfrm>
              <a:off x="8865672" y="2623578"/>
              <a:ext cx="1166856" cy="3154710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19900" b="1" kern="0" dirty="0">
                  <a:solidFill>
                    <a:srgbClr val="008000"/>
                  </a:solidFill>
                </a:rPr>
                <a:t>А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9D920854-9EB7-4635-8174-1932B409E8A3}"/>
                </a:ext>
              </a:extLst>
            </p:cNvPr>
            <p:cNvSpPr txBox="1"/>
            <p:nvPr/>
          </p:nvSpPr>
          <p:spPr>
            <a:xfrm>
              <a:off x="10672973" y="3491593"/>
              <a:ext cx="1166856" cy="3154710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19900" b="1" kern="0" dirty="0">
                  <a:solidFill>
                    <a:srgbClr val="F04C27"/>
                  </a:solidFill>
                </a:rPr>
                <a:t>С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3271998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Додавання тексту до графічних зображень та його форматування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4470175" cy="3970318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Створений текстовий напис можна редагувати та форматувати. Для виконання дій з текстом використовують вказівки меню </a:t>
            </a:r>
            <a:r>
              <a:rPr lang="uk-UA" sz="2800" b="1" i="1" kern="0" dirty="0">
                <a:solidFill>
                  <a:srgbClr val="FFFF00"/>
                </a:solidFill>
              </a:rPr>
              <a:t>Текст</a:t>
            </a:r>
            <a:r>
              <a:rPr lang="uk-UA" sz="2800" b="1" i="1" kern="0" dirty="0">
                <a:solidFill>
                  <a:schemeClr val="bg1"/>
                </a:solidFill>
              </a:rPr>
              <a:t>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B4E8BDA-CDA6-4B86-A6C3-D0F300A1006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0745" y="1196763"/>
            <a:ext cx="6724271" cy="4832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2052147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Додавання тексту до графічних зображень та його форматування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6805870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Налаштувати параметри форматування тексту можна за допомогою вказівки </a:t>
            </a:r>
            <a:r>
              <a:rPr lang="uk-UA" sz="2800" b="1" i="1" kern="0" dirty="0">
                <a:solidFill>
                  <a:srgbClr val="FFFF00"/>
                </a:solidFill>
              </a:rPr>
              <a:t>Текст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</a:t>
            </a:r>
            <a:r>
              <a:rPr lang="uk-UA" sz="2800" b="1" i="1" kern="0" dirty="0">
                <a:solidFill>
                  <a:schemeClr val="bg1"/>
                </a:solidFill>
              </a:rPr>
              <a:t> </a:t>
            </a:r>
            <a:r>
              <a:rPr lang="uk-UA" sz="2800" b="1" i="1" kern="0" dirty="0">
                <a:solidFill>
                  <a:srgbClr val="FFFF00"/>
                </a:solidFill>
              </a:rPr>
              <a:t>Текст та шрифт</a:t>
            </a:r>
            <a:r>
              <a:rPr lang="uk-UA" sz="2800" b="1" i="1" kern="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EA5928D9-DD6F-4B4F-9F68-7FC18B639A1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82111" y="1196763"/>
            <a:ext cx="4959025" cy="52925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55C08C0-76BF-4600-A66F-69C6C0A7E48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42656" y="3154016"/>
            <a:ext cx="4455009" cy="3156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кутник 7">
            <a:extLst>
              <a:ext uri="{FF2B5EF4-FFF2-40B4-BE49-F238E27FC236}">
                <a16:creationId xmlns="" xmlns:a16="http://schemas.microsoft.com/office/drawing/2014/main" id="{C3AC9370-1094-4A45-97B1-E25156687D5E}"/>
              </a:ext>
            </a:extLst>
          </p:cNvPr>
          <p:cNvSpPr/>
          <p:nvPr/>
        </p:nvSpPr>
        <p:spPr>
          <a:xfrm>
            <a:off x="1223187" y="3455613"/>
            <a:ext cx="4474478" cy="323907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Стрілка вліво 20">
            <a:extLst>
              <a:ext uri="{FF2B5EF4-FFF2-40B4-BE49-F238E27FC236}">
                <a16:creationId xmlns="" xmlns:a16="http://schemas.microsoft.com/office/drawing/2014/main" id="{5DCD389B-97EE-4DAB-BBE2-1BBFA845AB0C}"/>
              </a:ext>
            </a:extLst>
          </p:cNvPr>
          <p:cNvSpPr/>
          <p:nvPr/>
        </p:nvSpPr>
        <p:spPr>
          <a:xfrm rot="18900000">
            <a:off x="2894096" y="2882522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17578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25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2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Додавання тексту до графічних зображень та його форматування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6795931" cy="3108543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Щоб текст розміщувався вздовж кривої або контуру фігури, слід виділити текстовий напис і відповідний графічний об'єкт при </a:t>
            </a:r>
            <a:r>
              <a:rPr lang="uk-UA" sz="2800" b="1" i="1" kern="0" dirty="0" err="1">
                <a:solidFill>
                  <a:schemeClr val="bg1"/>
                </a:solidFill>
              </a:rPr>
              <a:t>натисненій</a:t>
            </a:r>
            <a:r>
              <a:rPr lang="uk-UA" sz="2800" b="1" i="1" kern="0" dirty="0">
                <a:solidFill>
                  <a:schemeClr val="bg1"/>
                </a:solidFill>
              </a:rPr>
              <a:t> клавіші </a:t>
            </a:r>
            <a:r>
              <a:rPr lang="en-US" sz="2800" b="1" i="1" kern="0" dirty="0">
                <a:solidFill>
                  <a:srgbClr val="FFFF00"/>
                </a:solidFill>
              </a:rPr>
              <a:t>Shift</a:t>
            </a:r>
            <a:r>
              <a:rPr lang="en-US" sz="2800" b="1" i="1" kern="0" dirty="0">
                <a:solidFill>
                  <a:schemeClr val="bg1"/>
                </a:solidFill>
              </a:rPr>
              <a:t> </a:t>
            </a:r>
            <a:r>
              <a:rPr lang="uk-UA" sz="2800" b="1" i="1" kern="0" dirty="0">
                <a:solidFill>
                  <a:schemeClr val="bg1"/>
                </a:solidFill>
              </a:rPr>
              <a:t>та виконати вказівку </a:t>
            </a:r>
            <a:r>
              <a:rPr lang="uk-UA" sz="2800" b="1" i="1" kern="0" dirty="0">
                <a:solidFill>
                  <a:srgbClr val="FFFF00"/>
                </a:solidFill>
              </a:rPr>
              <a:t>Текст</a:t>
            </a:r>
            <a:r>
              <a:rPr lang="uk-UA" sz="2800" b="1" i="1" kern="0" dirty="0">
                <a:solidFill>
                  <a:schemeClr val="bg1"/>
                </a:solidFill>
              </a:rPr>
              <a:t>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 </a:t>
            </a:r>
            <a:r>
              <a:rPr lang="uk-UA" sz="2800" b="1" i="1" kern="0" dirty="0">
                <a:solidFill>
                  <a:srgbClr val="FFFF00"/>
                </a:solidFill>
              </a:rPr>
              <a:t>Розмістити по контуру</a:t>
            </a:r>
            <a:r>
              <a:rPr lang="uk-UA" sz="2800" b="1" i="1" kern="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CE89D0C9-7775-4889-BCAC-2D7872CBB1D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88310" y="1196763"/>
            <a:ext cx="4964266" cy="47430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1ACBB03-ECD9-4B43-856F-A55B7DE68C3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6804" y="4561321"/>
            <a:ext cx="5799637" cy="1852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кутник 7">
            <a:extLst>
              <a:ext uri="{FF2B5EF4-FFF2-40B4-BE49-F238E27FC236}">
                <a16:creationId xmlns="" xmlns:a16="http://schemas.microsoft.com/office/drawing/2014/main" id="{46CFA799-91BB-462D-8EB6-C186E1869FCD}"/>
              </a:ext>
            </a:extLst>
          </p:cNvPr>
          <p:cNvSpPr/>
          <p:nvPr/>
        </p:nvSpPr>
        <p:spPr>
          <a:xfrm>
            <a:off x="692043" y="6027420"/>
            <a:ext cx="5724397" cy="386563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Стрілка вліво 20">
            <a:extLst>
              <a:ext uri="{FF2B5EF4-FFF2-40B4-BE49-F238E27FC236}">
                <a16:creationId xmlns="" xmlns:a16="http://schemas.microsoft.com/office/drawing/2014/main" id="{EABB01FA-F6E4-4A68-B130-6B91AB6461E0}"/>
              </a:ext>
            </a:extLst>
          </p:cNvPr>
          <p:cNvSpPr/>
          <p:nvPr/>
        </p:nvSpPr>
        <p:spPr>
          <a:xfrm rot="18900000">
            <a:off x="2940558" y="5386839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79199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Додавання тексту до графічних зображень та його форматування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E85C2EC-B3BB-45E6-A856-F4FB68997E0A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Оформити текстовий блок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7779DF8-05B3-432B-A6CE-08F9FC0C461F}"/>
              </a:ext>
            </a:extLst>
          </p:cNvPr>
          <p:cNvSpPr txBox="1"/>
          <p:nvPr/>
        </p:nvSpPr>
        <p:spPr>
          <a:xfrm>
            <a:off x="72008" y="1801824"/>
            <a:ext cx="6663089" cy="267765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Для оформлення текстового блоку текст треба ввести в один рядок, виділити текстовий об'єкт і об'єкт, у який цей текст буде вміщено, і вибрати команду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01645A0-B068-49B6-BC62-BDB3C3E956F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69221" y="1801824"/>
            <a:ext cx="5252929" cy="49431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7F3D875-CCBF-4627-A26B-E1BD07DD6D9F}"/>
              </a:ext>
            </a:extLst>
          </p:cNvPr>
          <p:cNvSpPr txBox="1"/>
          <p:nvPr/>
        </p:nvSpPr>
        <p:spPr>
          <a:xfrm>
            <a:off x="72008" y="4561321"/>
            <a:ext cx="6663089" cy="58477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Текст </a:t>
            </a:r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</a:t>
            </a:r>
            <a:r>
              <a:rPr lang="uk-UA" sz="3200" b="1" i="1" kern="0" dirty="0">
                <a:solidFill>
                  <a:schemeClr val="bg1"/>
                </a:solidFill>
              </a:rPr>
              <a:t> Огорнути в рамку</a:t>
            </a:r>
          </a:p>
        </p:txBody>
      </p:sp>
    </p:spTree>
    <p:extLst>
      <p:ext uri="{BB962C8B-B14F-4D97-AF65-F5344CB8AC3E}">
        <p14:creationId xmlns="" xmlns:p14="http://schemas.microsoft.com/office/powerpoint/2010/main" val="6533713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Дайте відповіді на запитання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551B0BF-0ADE-4851-BC87-BA9FE4A43CCA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 користуватися інструментом Текст?</a:t>
            </a:r>
          </a:p>
        </p:txBody>
      </p:sp>
      <p:pic>
        <p:nvPicPr>
          <p:cNvPr id="14" name="Picture 2" descr="http://nvip.com.ua/sites/default/files/imagecache/original_watermark/pictures/news/qa.jpg">
            <a:extLst>
              <a:ext uri="{FF2B5EF4-FFF2-40B4-BE49-F238E27FC236}">
                <a16:creationId xmlns="" xmlns:a16="http://schemas.microsoft.com/office/drawing/2014/main" id="{BACED248-16F8-4E34-A4AE-8E4BE7788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774" y="4780449"/>
            <a:ext cx="1663554" cy="20537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E5FE6332-FCC4-492F-BF2D-489D7587215E}"/>
              </a:ext>
            </a:extLst>
          </p:cNvPr>
          <p:cNvSpPr txBox="1"/>
          <p:nvPr/>
        </p:nvSpPr>
        <p:spPr>
          <a:xfrm>
            <a:off x="72008" y="1818878"/>
            <a:ext cx="12050142" cy="52322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Як змінити колір штриха для </a:t>
            </a:r>
            <a:r>
              <a:rPr lang="uk-UA" sz="2800" b="1" i="1" kern="0" dirty="0" err="1">
                <a:solidFill>
                  <a:srgbClr val="002060"/>
                </a:solidFill>
              </a:rPr>
              <a:t>символа</a:t>
            </a:r>
            <a:r>
              <a:rPr lang="uk-UA" sz="2800" b="1" i="1" kern="0" dirty="0">
                <a:solidFill>
                  <a:srgbClr val="002060"/>
                </a:solidFill>
              </a:rPr>
              <a:t> в тексті?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2B07906-F8C4-4F7A-BEBC-BF6401562DFD}"/>
              </a:ext>
            </a:extLst>
          </p:cNvPr>
          <p:cNvSpPr txBox="1"/>
          <p:nvPr/>
        </p:nvSpPr>
        <p:spPr>
          <a:xfrm>
            <a:off x="72008" y="2440993"/>
            <a:ext cx="12050142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 розмістити текст вздовж кривої або контуру фігури?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DE98970-6EEE-494B-B74A-022E76F4EB1F}"/>
              </a:ext>
            </a:extLst>
          </p:cNvPr>
          <p:cNvSpPr txBox="1"/>
          <p:nvPr/>
        </p:nvSpPr>
        <p:spPr>
          <a:xfrm>
            <a:off x="72008" y="3492683"/>
            <a:ext cx="4961810" cy="1815882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Які ви знаєте варіанти оформлення текстового блоку? </a:t>
            </a:r>
          </a:p>
        </p:txBody>
      </p:sp>
      <p:pic>
        <p:nvPicPr>
          <p:cNvPr id="3" name="Picture 2" descr="text, typography icon">
            <a:extLst>
              <a:ext uri="{FF2B5EF4-FFF2-40B4-BE49-F238E27FC236}">
                <a16:creationId xmlns="" xmlns:a16="http://schemas.microsoft.com/office/drawing/2014/main" id="{93629FAE-3CAE-4B56-B1F6-728F4AA99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066" y="3492683"/>
            <a:ext cx="3185941" cy="31859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65141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Дякую за увагу!</a:t>
            </a:r>
          </a:p>
        </p:txBody>
      </p:sp>
      <p:pic>
        <p:nvPicPr>
          <p:cNvPr id="7" name="Picture 2" descr="Результат пошуку зображень за запитом &quot;Inkscape logo&quot;">
            <a:extLst>
              <a:ext uri="{FF2B5EF4-FFF2-40B4-BE49-F238E27FC236}">
                <a16:creationId xmlns="" xmlns:a16="http://schemas.microsoft.com/office/drawing/2014/main" id="{A9CEA4CA-6F55-473A-B96C-51022D6C0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654" y="3516091"/>
            <a:ext cx="2659716" cy="26597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abc, abc blocks, alphabet, alphabet blocks, blocks, cubes icon icon">
            <a:extLst>
              <a:ext uri="{FF2B5EF4-FFF2-40B4-BE49-F238E27FC236}">
                <a16:creationId xmlns="" xmlns:a16="http://schemas.microsoft.com/office/drawing/2014/main" id="{FB18971C-9BD1-49E2-82A3-6A6B6E394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882" y="3693008"/>
            <a:ext cx="2283691" cy="22836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644960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строювані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126850</TotalTime>
  <Words>254</Words>
  <Application>Microsoft Office PowerPoint</Application>
  <PresentationFormat>Произвольный</PresentationFormat>
  <Paragraphs>29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Додавання тексту до графічних зображень та його форматування</vt:lpstr>
      <vt:lpstr>Додавання тексту до графічних зображень та його форматування</vt:lpstr>
      <vt:lpstr>Додавання тексту до графічних зображень та його форматування</vt:lpstr>
      <vt:lpstr>Додавання тексту до графічних зображень та його форматування</vt:lpstr>
      <vt:lpstr>Додавання тексту до графічних зображень та його форматування</vt:lpstr>
      <vt:lpstr>Додавання тексту до графічних зображень та його форматування</vt:lpstr>
      <vt:lpstr>Додавання тексту до графічних зображень та його форматування</vt:lpstr>
      <vt:lpstr>Дайте відповіді на запитання</vt:lpstr>
      <vt:lpstr>Дякую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Мацаєнко Сергій</dc:creator>
  <cp:lastModifiedBy>Виктория</cp:lastModifiedBy>
  <cp:revision>237</cp:revision>
  <dcterms:created xsi:type="dcterms:W3CDTF">2016-06-06T19:48:43Z</dcterms:created>
  <dcterms:modified xsi:type="dcterms:W3CDTF">2021-08-10T19:11:51Z</dcterms:modified>
</cp:coreProperties>
</file>