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UeybgGpMFVJho7qn3EUbF0EyJ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07184F-9CF9-4E0F-85AD-D6A62D6C3DAD}">
  <a:tblStyle styleId="{6507184F-9CF9-4E0F-85AD-D6A62D6C3DAD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7E7"/>
          </a:solidFill>
        </a:fill>
      </a:tcStyle>
    </a:wholeTbl>
    <a:band1H>
      <a:tcTxStyle/>
      <a:tcStyle>
        <a:tcBdr/>
        <a:fill>
          <a:solidFill>
            <a:srgbClr val="F3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1.fntdata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font" Target="fonts/font4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5" Type="http://customschemas.google.com/relationships/presentationmetadata" Target="meta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3.fntdata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2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7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пись">
  <p:cSld name="Заголовок и подпись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7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 с подписью">
  <p:cSld name="Цитата с подписью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93" name="Google Shape;93;p2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ru-RU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28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ru-RU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арточка имени">
  <p:cSld name="Карточка имени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1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31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1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31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1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31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0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1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6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bject.com.ua/textbook/mova/6klas_1" TargetMode="Externa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Relationship Id="rId4" Type="http://schemas.openxmlformats.org/officeDocument/2006/relationships/hyperlink" Target="https://miyklas.com.ua/p/ukrainska-mova/6" TargetMode="Externa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 sz="4000" b="1" i="1"/>
              <a:t>НАПИСАННЯ СКЛАДНИХ ПРИКМЕТНИКІВ РАЗОМ І ЧЕРЕЗ ДЕФІС. НАПИСАННЯ ПРІЗВИЩ ПРИКМЕТНИКОВОЇ ФОРМИ.</a:t>
            </a:r>
            <a:endParaRPr sz="4000"/>
          </a:p>
        </p:txBody>
      </p:sp>
      <p:pic>
        <p:nvPicPr>
          <p:cNvPr id="145" name="Google Shape;14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2375" y="3794275"/>
            <a:ext cx="2812500" cy="306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>
            <a:spLocks noGrp="1"/>
          </p:cNvSpPr>
          <p:nvPr>
            <p:ph type="subTitle" idx="1"/>
          </p:nvPr>
        </p:nvSpPr>
        <p:spPr>
          <a:xfrm>
            <a:off x="2330125" y="3794276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E0CC"/>
              </a:buClr>
              <a:buSzPts val="2400"/>
              <a:buNone/>
            </a:pPr>
            <a:r>
              <a:rPr lang="ru-RU" sz="2400">
                <a:solidFill>
                  <a:srgbClr val="7FE0CC"/>
                </a:solidFill>
              </a:rPr>
              <a:t>Розробила вчитель української мови та літератури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400"/>
              <a:buNone/>
            </a:pPr>
            <a:r>
              <a:rPr lang="ru-RU" sz="2400">
                <a:solidFill>
                  <a:srgbClr val="7FE0CC"/>
                </a:solidFill>
              </a:rPr>
              <a:t>Харківської загальноосвітньої школи І-ІІІ ступенів № 98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400"/>
              <a:buNone/>
            </a:pPr>
            <a:r>
              <a:rPr lang="ru-RU" sz="2400">
                <a:solidFill>
                  <a:srgbClr val="7FE0CC"/>
                </a:solidFill>
              </a:rPr>
              <a:t>Харківської міської ради Харківської області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400"/>
              <a:buNone/>
            </a:pPr>
            <a:r>
              <a:rPr lang="ru-RU" sz="2400">
                <a:solidFill>
                  <a:srgbClr val="7FE0CC"/>
                </a:solidFill>
              </a:rPr>
              <a:t>Коломоєць Марія Вікторівна</a:t>
            </a:r>
            <a:endParaRPr sz="2400">
              <a:solidFill>
                <a:srgbClr val="7FE0C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>
              <a:solidFill>
                <a:srgbClr val="7FE0CC"/>
              </a:solidFill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2073" y="0"/>
            <a:ext cx="3145575" cy="24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/>
              <a:t>ДЕФІС</a:t>
            </a:r>
            <a:endParaRPr/>
          </a:p>
        </p:txBody>
      </p:sp>
      <p:sp>
        <p:nvSpPr>
          <p:cNvPr id="222" name="Google Shape;222;p1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2930611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позначають назви проміжних сторін світу: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i="1"/>
              <a:t> </a:t>
            </a:r>
            <a:r>
              <a:rPr lang="ru-RU" b="1" i="1">
                <a:solidFill>
                  <a:srgbClr val="A9EADD"/>
                </a:solidFill>
              </a:rPr>
              <a:t>південно-східний;</a:t>
            </a:r>
            <a:endParaRPr b="1">
              <a:solidFill>
                <a:srgbClr val="A9EADD"/>
              </a:solidFill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4341340" y="5948940"/>
            <a:ext cx="7026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A9EAD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Південно-східний</a:t>
            </a: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циклон насувався на територію України.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1722" y="1996387"/>
            <a:ext cx="5425518" cy="341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6356" y="3441051"/>
            <a:ext cx="4848371" cy="4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  <p:bldP spid="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/>
              <a:t>ДЕФІС</a:t>
            </a: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4204607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першою частиною є числівник, написаний цифрами</a:t>
            </a:r>
            <a:r>
              <a:rPr lang="ru-RU" i="1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9EADD"/>
              </a:buClr>
              <a:buSzPts val="2200"/>
              <a:buNone/>
            </a:pPr>
            <a:r>
              <a:rPr lang="ru-RU" b="1" i="1">
                <a:solidFill>
                  <a:srgbClr val="A9EADD"/>
                </a:solidFill>
              </a:rPr>
              <a:t>7-разовий, 9-поверховий.</a:t>
            </a:r>
            <a:endParaRPr b="1">
              <a:solidFill>
                <a:srgbClr val="A9EADD"/>
              </a:solidFill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5529943" y="5563578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Стіну </a:t>
            </a:r>
            <a:r>
              <a:rPr lang="ru-RU" sz="1800" b="1" i="1">
                <a:solidFill>
                  <a:srgbClr val="7FE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9-поверхового </a:t>
            </a: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будинку в Харкові прикрашає портрет Кобзаря.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805" y="1866900"/>
            <a:ext cx="5248275" cy="34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950" y="3245623"/>
            <a:ext cx="4605450" cy="38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uild="p"/>
      <p:bldP spid="2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title"/>
          </p:nvPr>
        </p:nvSpPr>
        <p:spPr>
          <a:xfrm>
            <a:off x="497545" y="-137306"/>
            <a:ext cx="10820400" cy="2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 b="1"/>
              <a:t>НАПИСАННЯ ПРИКМЕТНИКОВИХ ПРІЗВИЩ</a:t>
            </a:r>
            <a:endParaRPr/>
          </a:p>
        </p:txBody>
      </p:sp>
      <p:pic>
        <p:nvPicPr>
          <p:cNvPr id="240" name="Google Shape;24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5102" y="2057075"/>
            <a:ext cx="7368975" cy="61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Google Shape;245;p13"/>
          <p:cNvGraphicFramePr/>
          <p:nvPr/>
        </p:nvGraphicFramePr>
        <p:xfrm>
          <a:off x="1899155" y="927951"/>
          <a:ext cx="7674425" cy="5338525"/>
        </p:xfrm>
        <a:graphic>
          <a:graphicData uri="http://schemas.openxmlformats.org/drawingml/2006/table">
            <a:tbl>
              <a:tblPr firstRow="1" firstCol="1" bandRow="1">
                <a:noFill/>
                <a:tableStyleId>{6507184F-9CF9-4E0F-85AD-D6A62D6C3DAD}</a:tableStyleId>
              </a:tblPr>
              <a:tblGrid>
                <a:gridCol w="167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7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и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і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и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1) після приголосних (крім шиплячих і ц) Пушкін, Мічурін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1) після шиплячих і ц Чичиков, Шилов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2) на початку слова Ісаєва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2) при- Пришвін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 3) -ик-, -иц-, -ич-, -иЩ-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Рудич, Новиков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4) якщо в українській мові є споріднені основи з и Тихомиров (тихий, мир) Сидоров (Сидір)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7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е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є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е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52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1) коли в російській мові по­значається [йе] (на по­чатку складу, після апо­строфа і м’якого знака) Єршов, Аляб’єв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1) після приголосних Лермонтов, Державін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6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/ч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2) -єв-, -єєв-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Голубєв, Рилєєв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2) після шиплячих, ц ір: -ев-, -еєв- Тютчев, Лазарев, Плещеєв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03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3) якщо в українських основах виступає і Рєпін (ріпа) Звєрєв (звір)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7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ё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йо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ьо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о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на початку складу йолкін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в інших випадках Корольов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strike="noStrike" cap="none"/>
                        <a:t>після ч, щ Горбачов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46" name="Google Shape;24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8300" y="-118350"/>
            <a:ext cx="3202525" cy="32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42775"/>
            <a:ext cx="2015225" cy="20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/>
          <p:nvPr/>
        </p:nvSpPr>
        <p:spPr>
          <a:xfrm>
            <a:off x="2339840" y="1251048"/>
            <a:ext cx="89915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Друковані та електронні джерела</a:t>
            </a: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1473543" y="2213330"/>
            <a:ext cx="847828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862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Глазова О. П. Українська мова: підруч. для 6 кл. загальноосвітн.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навч. закл. / О. П. Глазова – К.: Видавничий дім «Освіта», 2014. – 220 с. :іл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Освітній портал: </a:t>
            </a:r>
            <a:r>
              <a:rPr lang="ru-RU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https://subject.com.ua/textbook/mova/6klas_1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Освітній портал: </a:t>
            </a:r>
            <a:r>
              <a:rPr lang="ru-RU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https://miyklas.com.ua/p/ukrainska-mova/6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6964" y="1784795"/>
            <a:ext cx="5606325" cy="56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/>
          <p:nvPr/>
        </p:nvSpPr>
        <p:spPr>
          <a:xfrm>
            <a:off x="4751614" y="677636"/>
            <a:ext cx="4980215" cy="2620735"/>
          </a:xfrm>
          <a:prstGeom prst="cloudCallout">
            <a:avLst>
              <a:gd name="adj1" fmla="val -50505"/>
              <a:gd name="adj2" fmla="val 65927"/>
            </a:avLst>
          </a:prstGeom>
          <a:solidFill>
            <a:schemeClr val="accent1"/>
          </a:solidFill>
          <a:ln w="12700" cap="flat" cmpd="sng">
            <a:solidFill>
              <a:srgbClr val="A221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Дякую за увагу!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Бажаю успіхів у навчанні.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 b="1"/>
              <a:t>1. НАПИСАННЯ СКЛАДНИХ ПРИКМЕТНИКІВ РАЗОМ І ЧЕРЕЗ ДЕФІС</a:t>
            </a:r>
            <a:endParaRPr/>
          </a:p>
        </p:txBody>
      </p:sp>
      <p:pic>
        <p:nvPicPr>
          <p:cNvPr id="153" name="Google Shape;15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76" y="4460008"/>
            <a:ext cx="7227891" cy="28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 b="1"/>
              <a:t>РАЗОМ                      </a:t>
            </a:r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3535136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утворені від складних іменників, що пишуться разом:</a:t>
            </a:r>
            <a:r>
              <a:rPr lang="ru-RU" i="1"/>
              <a:t> </a:t>
            </a:r>
            <a:r>
              <a:rPr lang="ru-RU" b="1" i="1">
                <a:solidFill>
                  <a:srgbClr val="7FE0CC"/>
                </a:solidFill>
              </a:rPr>
              <a:t>лісостеповий </a:t>
            </a:r>
            <a:r>
              <a:rPr lang="ru-RU" i="1"/>
              <a:t>(лісостеп);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3498948" y="6171178"/>
            <a:ext cx="8552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Межа між </a:t>
            </a:r>
            <a:r>
              <a:rPr lang="ru-RU" sz="1800" b="1" i="0" u="none" strike="noStrike" cap="none">
                <a:solidFill>
                  <a:srgbClr val="7FE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лісостеповою</a:t>
            </a:r>
            <a:r>
              <a:rPr lang="ru-R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і степовою зонами проходить по лінії Котовськ. </a:t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622" y="2057401"/>
            <a:ext cx="7133967" cy="392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73420"/>
            <a:ext cx="3651375" cy="28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  <p:bldP spid="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/>
              <a:t>РАЗОМ</a:t>
            </a: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685801" y="2194561"/>
            <a:ext cx="3028950" cy="242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утворені від сполучення іменника з прикметником: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200"/>
              <a:buNone/>
            </a:pPr>
            <a:r>
              <a:rPr lang="ru-RU" b="1" i="1">
                <a:solidFill>
                  <a:srgbClr val="7FE0CC"/>
                </a:solidFill>
              </a:rPr>
              <a:t>народнопоетичний </a:t>
            </a:r>
            <a:r>
              <a:rPr lang="ru-RU" i="1"/>
              <a:t>(народна поезія);</a:t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6736" y="1771650"/>
            <a:ext cx="6215566" cy="413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 txBox="1"/>
          <p:nvPr/>
        </p:nvSpPr>
        <p:spPr>
          <a:xfrm>
            <a:off x="4678136" y="5984421"/>
            <a:ext cx="70038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7FE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Народнопоетичні</a:t>
            </a: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твори були однією з ключових складових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української обрядовості.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7705" y="3725175"/>
            <a:ext cx="5364425" cy="31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  <p:bldP spid="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/>
              <a:t>РАЗОМ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1110350" y="1732185"/>
            <a:ext cx="31758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першою частиною є числівник, написаний літерами</a:t>
            </a:r>
            <a:r>
              <a:rPr lang="ru-RU" i="1"/>
              <a:t> 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200"/>
              <a:buNone/>
            </a:pPr>
            <a:r>
              <a:rPr lang="ru-RU" b="1" i="1">
                <a:solidFill>
                  <a:srgbClr val="7FE0CC"/>
                </a:solidFill>
              </a:rPr>
              <a:t>семиразовий, дев’ятиповерховий</a:t>
            </a:r>
            <a:endParaRPr b="1">
              <a:solidFill>
                <a:srgbClr val="7FE0CC"/>
              </a:solidFill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4810" y="1736272"/>
            <a:ext cx="6023883" cy="40159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4286250" y="5895519"/>
            <a:ext cx="78197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Стіну </a:t>
            </a:r>
            <a:r>
              <a:rPr lang="ru-RU" sz="1800" b="1" i="1">
                <a:solidFill>
                  <a:srgbClr val="7FE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дев’ятиповерхового </a:t>
            </a: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будинку в Харкові прикрашає портрет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Кобзаря.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4001095"/>
            <a:ext cx="2856875" cy="28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/>
      <p:bldP spid="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/>
              <a:t>ДЕФІС</a:t>
            </a:r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1053151" y="1580880"/>
            <a:ext cx="40251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утворені від складних іменників, що пишуться через дефіс:</a:t>
            </a:r>
            <a:r>
              <a:rPr lang="ru-RU" i="1"/>
              <a:t> 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200"/>
              <a:buNone/>
            </a:pPr>
            <a:r>
              <a:rPr lang="ru-RU" b="1" i="1">
                <a:solidFill>
                  <a:srgbClr val="7FE0CC"/>
                </a:solidFill>
              </a:rPr>
              <a:t>генерал-губернаторський </a:t>
            </a:r>
            <a:r>
              <a:rPr lang="ru-RU" i="1"/>
              <a:t>(генерал-губернатор);</a:t>
            </a:r>
            <a:endParaRPr/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0" y="1905266"/>
            <a:ext cx="3227288" cy="38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5617029" y="5749616"/>
            <a:ext cx="60388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7FE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Генерал-губернаторський</a:t>
            </a: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чин був вельми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привілейованим - про це Михайло Воронцов знав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особисто.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17" y="3286457"/>
            <a:ext cx="3732450" cy="3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/>
              <a:t>ДЕФІС</a:t>
            </a:r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3952103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утворені від двох, не підпорядкованих одне одному прикметників: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200"/>
              <a:buNone/>
            </a:pPr>
            <a:r>
              <a:rPr lang="ru-RU" b="1" i="1">
                <a:solidFill>
                  <a:srgbClr val="7FE0CC"/>
                </a:solidFill>
              </a:rPr>
              <a:t>мовно-літературний</a:t>
            </a:r>
            <a:r>
              <a:rPr lang="ru-RU" i="1"/>
              <a:t> (мовний </a:t>
            </a:r>
            <a:r>
              <a:rPr lang="ru-RU"/>
              <a:t>і</a:t>
            </a:r>
            <a:r>
              <a:rPr lang="ru-RU" i="1"/>
              <a:t> літературний);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5769650" y="5895519"/>
            <a:ext cx="55851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 результатами </a:t>
            </a:r>
            <a:r>
              <a:rPr lang="ru-RU" sz="1800" b="1" i="1">
                <a:solidFill>
                  <a:srgbClr val="7FE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мовно-літературного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конкурсу ім. Т. Шевченка вона посіла ІІІ місце.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328" y="1738992"/>
            <a:ext cx="4030216" cy="407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24" y="3577249"/>
            <a:ext cx="3697675" cy="36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build="p"/>
      <p:bldP spid="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/>
              <a:t>ДЕФІС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685875" y="1711709"/>
            <a:ext cx="45801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першою частиною є</a:t>
            </a:r>
            <a:r>
              <a:rPr lang="ru-RU" i="1"/>
              <a:t> військово-, воєнно-: 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200"/>
              <a:buNone/>
            </a:pPr>
            <a:r>
              <a:rPr lang="ru-RU" b="1">
                <a:solidFill>
                  <a:srgbClr val="7FE0CC"/>
                </a:solidFill>
              </a:rPr>
              <a:t>військово-морський, </a:t>
            </a:r>
            <a:endParaRPr b="1">
              <a:solidFill>
                <a:srgbClr val="7FE0C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200"/>
              <a:buNone/>
            </a:pPr>
            <a:r>
              <a:rPr lang="ru-RU" b="1">
                <a:solidFill>
                  <a:srgbClr val="7FE0CC"/>
                </a:solidFill>
              </a:rPr>
              <a:t>воєнно-патріотичний;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4931228" y="5772150"/>
            <a:ext cx="68707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Народнопоетична пісня «Ой у лузі червона калина» стала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7FE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воєнно-патріотичною</a:t>
            </a: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піднявши дух багатьох українців.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5963" y="1994764"/>
            <a:ext cx="6147707" cy="345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12" y="3543696"/>
            <a:ext cx="3163650" cy="31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build="p"/>
      <p:bldP spid="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ru-RU"/>
              <a:t>ДЕФІС</a:t>
            </a:r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body" idx="1"/>
          </p:nvPr>
        </p:nvSpPr>
        <p:spPr>
          <a:xfrm>
            <a:off x="177501" y="2702866"/>
            <a:ext cx="52530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/>
              <a:t>Якщо означають відтінки кольорів або поєднання кількох кольорів в одному предметі:</a:t>
            </a:r>
            <a:r>
              <a:rPr lang="ru-RU" i="1"/>
              <a:t> 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200"/>
              <a:buNone/>
            </a:pPr>
            <a:r>
              <a:rPr lang="ru-RU" b="1" i="1">
                <a:solidFill>
                  <a:srgbClr val="7FE0CC"/>
                </a:solidFill>
              </a:rPr>
              <a:t>жовто-блакитний,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E0CC"/>
              </a:buClr>
              <a:buSzPts val="2200"/>
              <a:buNone/>
            </a:pPr>
            <a:r>
              <a:rPr lang="ru-RU" b="1" i="1">
                <a:solidFill>
                  <a:srgbClr val="7FE0CC"/>
                </a:solidFill>
              </a:rPr>
              <a:t>темно-зелений.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b="1" i="1">
              <a:solidFill>
                <a:srgbClr val="7FE0C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ru-RU" b="1" i="1">
                <a:solidFill>
                  <a:schemeClr val="accent1"/>
                </a:solidFill>
              </a:rPr>
              <a:t>Але жовтогарячий, червоногарячий – це кольори, а не відтінки!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4266611" y="6034019"/>
            <a:ext cx="7917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7FE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Жовто-блакитний</a:t>
            </a:r>
            <a:r>
              <a:rPr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прапор є одним з державних символів України.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909" y="1774603"/>
            <a:ext cx="5876410" cy="412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93630" y="-419107"/>
            <a:ext cx="3381000" cy="3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  <p:bldP spid="214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15</Slides>
  <Notes>15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След самолета</vt:lpstr>
      <vt:lpstr>НАПИСАННЯ СКЛАДНИХ ПРИКМЕТНИКІВ РАЗОМ І ЧЕРЕЗ ДЕФІС. НАПИСАННЯ ПРІЗВИЩ ПРИКМЕТНИКОВОЇ ФОРМИ.</vt:lpstr>
      <vt:lpstr>1. НАПИСАННЯ СКЛАДНИХ ПРИКМЕТНИКІВ РАЗОМ І ЧЕРЕЗ ДЕФІС</vt:lpstr>
      <vt:lpstr>РАЗОМ                      </vt:lpstr>
      <vt:lpstr>РАЗОМ</vt:lpstr>
      <vt:lpstr>РАЗОМ</vt:lpstr>
      <vt:lpstr>ДЕФІС</vt:lpstr>
      <vt:lpstr>ДЕФІС</vt:lpstr>
      <vt:lpstr>ДЕФІС</vt:lpstr>
      <vt:lpstr>ДЕФІС</vt:lpstr>
      <vt:lpstr>ДЕФІС</vt:lpstr>
      <vt:lpstr>ДЕФІС</vt:lpstr>
      <vt:lpstr>НАПИСАННЯ ПРИКМЕТНИКОВИХ ПРІЗВИЩ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НАПИСАННЯ СКЛАДНИХ ПРИКМЕТНИКІВ РАЗОМ І ЧЕРЕЗ ДЕФІС. НАПИСАННЯ ПРІЗВИЩ ПРИКМЕТНИКОВОЇ ФОРМИ.</dc:title>
  <dc:creator>Пользователь</dc:creator>
  <cp:lastModifiedBy>Мария Коломоец</cp:lastModifiedBy>
  <cp:revision>1</cp:revision>
  <dcterms:created xsi:type="dcterms:W3CDTF">2022-07-23T11:14:36Z</dcterms:created>
  <dcterms:modified xsi:type="dcterms:W3CDTF">2022-11-04T20:58:16Z</dcterms:modified>
</cp:coreProperties>
</file>