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53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53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967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310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097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8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22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9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38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68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7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7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81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27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8B8EFE0-8296-4557-AD95-5287379BBC9D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D99195D-67DB-4962-A081-C521788BBB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1237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  <p:sldLayoutId id="2147483941" r:id="rId13"/>
    <p:sldLayoutId id="2147483942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89759" y="1449147"/>
            <a:ext cx="9492241" cy="2971051"/>
          </a:xfrm>
        </p:spPr>
        <p:txBody>
          <a:bodyPr/>
          <a:lstStyle/>
          <a:p>
            <a:r>
              <a:rPr lang="uk-UA" sz="4000" dirty="0">
                <a:solidFill>
                  <a:srgbClr val="FFC000"/>
                </a:solidFill>
              </a:rPr>
              <a:t>Урок-практикум </a:t>
            </a:r>
            <a:r>
              <a:rPr lang="en-US" sz="4000" dirty="0" smtClean="0">
                <a:solidFill>
                  <a:srgbClr val="FFC000"/>
                </a:solidFill>
              </a:rPr>
              <a:t/>
            </a:r>
            <a:br>
              <a:rPr lang="en-US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>«</a:t>
            </a:r>
            <a:r>
              <a:rPr lang="uk-UA" sz="4000" dirty="0">
                <a:solidFill>
                  <a:srgbClr val="FFC000"/>
                </a:solidFill>
              </a:rPr>
              <a:t>Написання сполучників разом </a:t>
            </a:r>
            <a:r>
              <a:rPr lang="en-US" sz="4000" dirty="0" smtClean="0">
                <a:solidFill>
                  <a:srgbClr val="FFC000"/>
                </a:solidFill>
              </a:rPr>
              <a:t/>
            </a:r>
            <a:br>
              <a:rPr lang="en-US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>та </a:t>
            </a:r>
            <a:r>
              <a:rPr lang="uk-UA" sz="4000" dirty="0">
                <a:solidFill>
                  <a:srgbClr val="FFC000"/>
                </a:solidFill>
              </a:rPr>
              <a:t>окремо. Розрізнення сполучників </a:t>
            </a:r>
            <a:r>
              <a:rPr lang="en-US" sz="4000" dirty="0" smtClean="0">
                <a:solidFill>
                  <a:srgbClr val="FFC000"/>
                </a:solidFill>
              </a:rPr>
              <a:t/>
            </a:r>
            <a:br>
              <a:rPr lang="en-US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>й </a:t>
            </a:r>
            <a:r>
              <a:rPr lang="uk-UA" sz="4000" dirty="0">
                <a:solidFill>
                  <a:srgbClr val="FFC000"/>
                </a:solidFill>
              </a:rPr>
              <a:t>однозвучних слів. </a:t>
            </a:r>
            <a:r>
              <a:rPr lang="en-US" sz="4000" dirty="0" smtClean="0">
                <a:solidFill>
                  <a:srgbClr val="FFC000"/>
                </a:solidFill>
              </a:rPr>
              <a:t/>
            </a:r>
            <a:br>
              <a:rPr lang="en-US" sz="4000" dirty="0" smtClean="0">
                <a:solidFill>
                  <a:srgbClr val="FFC000"/>
                </a:solidFill>
              </a:rPr>
            </a:br>
            <a:r>
              <a:rPr lang="uk-UA" sz="4000" dirty="0" smtClean="0">
                <a:solidFill>
                  <a:srgbClr val="FFC000"/>
                </a:solidFill>
              </a:rPr>
              <a:t>Синонімічні </a:t>
            </a:r>
            <a:r>
              <a:rPr lang="uk-UA" sz="4000" dirty="0">
                <a:solidFill>
                  <a:srgbClr val="FFC000"/>
                </a:solidFill>
              </a:rPr>
              <a:t>сполучники».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5727" y="5016137"/>
            <a:ext cx="10746273" cy="1114696"/>
          </a:xfrm>
        </p:spPr>
        <p:txBody>
          <a:bodyPr>
            <a:noAutofit/>
          </a:bodyPr>
          <a:lstStyle/>
          <a:p>
            <a:pPr algn="r"/>
            <a:r>
              <a:rPr lang="uk-UA" sz="1600" b="1" dirty="0" smtClean="0"/>
              <a:t>Підготувала:</a:t>
            </a:r>
          </a:p>
          <a:p>
            <a:pPr algn="r"/>
            <a:r>
              <a:rPr lang="uk-UA" sz="1600" b="1" dirty="0"/>
              <a:t>в</a:t>
            </a:r>
            <a:r>
              <a:rPr lang="uk-UA" sz="1600" b="1" dirty="0" smtClean="0"/>
              <a:t>читель української мови та літератури</a:t>
            </a:r>
          </a:p>
          <a:p>
            <a:pPr algn="r"/>
            <a:r>
              <a:rPr lang="uk-UA" sz="1600" b="1" dirty="0" smtClean="0"/>
              <a:t>ХЗОШ № 118</a:t>
            </a:r>
          </a:p>
          <a:p>
            <a:pPr algn="r"/>
            <a:r>
              <a:rPr lang="uk-UA" sz="1600" b="1" dirty="0" err="1" smtClean="0"/>
              <a:t>Тертична</a:t>
            </a:r>
            <a:r>
              <a:rPr lang="uk-UA" sz="1600" b="1" dirty="0" smtClean="0"/>
              <a:t> Яна Михайлівна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4283948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2183" y="1994263"/>
            <a:ext cx="11120846" cy="408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Вживання сполучників загалом не викликає особливих утруднень. 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Певні складнощі з’являються, коли мова йде про синонімічні сполучники.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      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Сполучники щоб (щоби)</a:t>
            </a: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      Або/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      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І(й)</a:t>
            </a: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      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      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Якщо, якби.</a:t>
            </a:r>
            <a:endParaRPr lang="ru-RU" sz="2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11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2549" y="1576250"/>
            <a:ext cx="11234057" cy="4189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     Щоб (щоби), аби.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має істотну перевагу перед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особливо при вживанні в текстах науково-технічного характеру. Проте використання сполучника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буде цілком доречним, коли мова йде про якусь ручну працю: «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швидко зробити справу, треба застосувати прямокутник». Крім того, сполучник </a:t>
            </a:r>
            <a:r>
              <a:rPr lang="uk-UA" sz="20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uk-UA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вживається замість </a:t>
            </a:r>
            <a:r>
              <a:rPr lang="uk-UA" sz="20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словосполучення зі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важко вимовляється. Порівняймо: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«... з таким розрахунком,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днище резервуара...» та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«... з таким розрахунком,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днище резервуара...»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 «щоби» 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 розмовний відтінок і вживається в усній мові, якщо наступне слово починається з губних приголосних «б» або «п»: щоби повернути, щоби боротися.</a:t>
            </a:r>
            <a:endParaRPr lang="ru-RU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040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66057" y="1733007"/>
            <a:ext cx="10668000" cy="4279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      Або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 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 багатьох випадках має відтінок суб’єктивної непевності: 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 знаю, піду завтра на роботу 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 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ні».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 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має (часто) значення вибору: «Заходьте завтра або наступного тижня». У науково-технічному стилі перевага віддається сполучнику 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(виженемо непевність!).</a:t>
            </a:r>
            <a:endParaRPr lang="ru-RU" sz="2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1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2846" y="1416334"/>
            <a:ext cx="11338560" cy="4848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      І(й)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російській мові сполучник </a:t>
            </a:r>
            <a:r>
              <a:rPr lang="uk-UA" sz="20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має відтінок розмовності (</a:t>
            </a:r>
            <a:r>
              <a:rPr lang="ru-RU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 </a:t>
            </a:r>
            <a:r>
              <a:rPr lang="ru-RU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я, </a:t>
            </a:r>
            <a:r>
              <a:rPr lang="ru-RU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мы с тобой; мал </a:t>
            </a:r>
            <a:r>
              <a:rPr lang="ru-RU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удал).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українській мові сполучник </a:t>
            </a:r>
            <a:r>
              <a:rPr lang="uk-UA" sz="20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цього відтінка не має, але так само має два значення: приєднання та протиставлення. В останньому випадку перед сполучником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ставить кома: «Хоча він і сміливий, та обережний».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краще вживати при приєднанні останнього однорідного члена до попередніх, ужитих без сполучників: «двигун, колеса та кузов».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сполучника </a:t>
            </a:r>
            <a:r>
              <a:rPr lang="uk-UA" sz="200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його треба вживати у складносурядних реченнях зі значенням поєднання: «Кожен трикутник має три сторони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сума його кутів дорівнює 180 градусів», зі значенням послідовності «Увійти до хати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відкрити скриню». Сполучник і рекомендується вживати в офіційних назвах: «Міністерство освіти і науки», «факультет автоматики і приладобудування»,  хоча стилістично було би доречніше </a:t>
            </a:r>
            <a:r>
              <a:rPr lang="uk-UA" sz="20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28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66057" y="1689463"/>
            <a:ext cx="10781212" cy="3474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 </a:t>
            </a:r>
            <a:r>
              <a:rPr lang="uk-UA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абсолютно синонімічний </a:t>
            </a:r>
            <a:r>
              <a:rPr lang="uk-UA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Його вживання диктується двома правилами: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     Правило чергування, за яким звук </a:t>
            </a:r>
            <a:r>
              <a:rPr lang="uk-UA" sz="2400" b="1" u="sng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чергується з </a:t>
            </a:r>
            <a:r>
              <a:rPr lang="uk-UA" sz="2400" b="1" u="sng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4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 початку слова: «він іде, вона йде». Отже: «вона й він, він і вона».</a:t>
            </a:r>
            <a:endParaRPr lang="ru-RU" sz="2400" b="1" dirty="0" smtClean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     Правило милозвучності – щоб не скупчувались поряд кілька голосних: «токарних і фрезерних робіт».</a:t>
            </a:r>
            <a:endParaRPr lang="ru-RU" sz="24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611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74765" y="1985554"/>
            <a:ext cx="11086011" cy="4797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9100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      Оскільки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 в російській мові є два синонімічних сполучники «</a:t>
            </a:r>
            <a:r>
              <a:rPr lang="uk-UA" sz="20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поскольку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і «так </a:t>
            </a:r>
            <a:r>
              <a:rPr lang="uk-UA" sz="20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то в українській вживається лише «оскільки». Сполучник «так </a:t>
            </a:r>
            <a:r>
              <a:rPr lang="uk-UA" sz="20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просто не існує (не треба плутати з прислівником </a:t>
            </a:r>
            <a:r>
              <a:rPr lang="uk-UA" sz="2000" b="1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та порівняльним сполучником </a:t>
            </a:r>
            <a:r>
              <a:rPr lang="uk-UA" sz="2000" b="1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ужитими через кому: «Роби так, як сказано!».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endParaRPr lang="uk-UA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      Якщо, якби.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 в російській мові існують сполучники </a:t>
            </a:r>
            <a:r>
              <a:rPr lang="uk-UA" sz="2000" b="1" u="sng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(якщо!), </a:t>
            </a:r>
            <a:r>
              <a:rPr lang="ru-RU" sz="2000" b="1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бы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(як би), то часто робиться помилка: – утворюють новий сполучник «якщо би» у значенні «якби». </a:t>
            </a: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треба вживати неіснуючого!</a:t>
            </a:r>
            <a:endParaRPr lang="ru-RU" sz="20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108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5360" y="1811384"/>
            <a:ext cx="10232571" cy="3572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Ось і все. Ми з тобою опрацювали тему!</a:t>
            </a: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endParaRPr lang="ru-RU" sz="4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Сподіваємось, що тобі все вдалося!</a:t>
            </a: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endParaRPr lang="ru-RU" sz="4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uk-UA" sz="5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Бажаємо успіхів у навчанні!</a:t>
            </a:r>
            <a:endParaRPr lang="ru-RU" sz="5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35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2549" y="1384663"/>
            <a:ext cx="11765280" cy="5230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Добрий день!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Сьогодні на нас із тобою чекає урок-практикум, упродовж якого ти навчишся правильно писати сполучники; помічати й виправляти помилки в їх написанні, використовувати сполучники у власних висловленнях відповідно до функціонального призначення.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Перше, що ми з тобою зробимо, це згадаємо, </a:t>
            </a:r>
            <a:r>
              <a:rPr lang="uk-UA" sz="20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 бувають сполучники за будовою. Пригадав?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будовою сполучники бувають 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прості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(що, та, а), 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(щоб = що + б, якби = як + би) та </a:t>
            </a:r>
            <a:r>
              <a:rPr lang="uk-UA" sz="2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складені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того щоб, як, у зв’язку з тим що)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Запам’ятай: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Прості й складні сполучники пишемо разом! А складені – окремо!</a:t>
            </a:r>
            <a:endParaRPr lang="ru-RU" sz="2800" u="sng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Виконай невеличке практичне завдання №1 на закріплення цього матеріалу.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15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6304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5029" y="1785257"/>
            <a:ext cx="10302240" cy="47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Виконай практичне завдання: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Записати сполучники, розкриваючи дужки. Пояснити їх правопис.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(Не)мов(би), а(би), що(б), (через)те(що), ні(би), дарма(що), (за)те, як(що), (незважаючи)на(те)що, (мов)би(то), як(би), (про)те, тому(що), (для)того(щоб), що(й).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uk-UA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наступному слайді </a:t>
            </a:r>
            <a:r>
              <a:rPr lang="uk-UA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себе!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206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8045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1257" y="1480457"/>
            <a:ext cx="11800114" cy="5953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Треба було написати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получники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Немовби, аби, щоб, через те що, ніби, дарма що, зате, якщо, незважаючи на те що, мовбито, якби, проте, тому що, для того щоб, що й.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тепер </a:t>
            </a:r>
            <a:r>
              <a:rPr lang="uk-UA" sz="2000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давай</a:t>
            </a:r>
            <a:r>
              <a:rPr lang="uk-UA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проведемо невеличке дослідження.</a:t>
            </a:r>
            <a:endParaRPr lang="ru-RU" sz="20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>
              <a:lnSpc>
                <a:spcPct val="15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Дослідження-спостереження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>
              <a:lnSpc>
                <a:spcPct val="150000"/>
              </a:lnSpc>
              <a:spcAft>
                <a:spcPts val="0"/>
              </a:spcAft>
            </a:pPr>
            <a:r>
              <a:rPr lang="uk-UA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Прочитай речення. Проведи дослідження: з’ясуй, чому в одних реченнях </a:t>
            </a:r>
            <a:r>
              <a:rPr lang="uk-UA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зате, проте, щоб, якби </a:t>
            </a:r>
            <a:r>
              <a:rPr lang="uk-UA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пишуться разом, а в ін­ших окремо? Під час спостережень дайте відповіді на запитання, записані на дошці.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▼"/>
              <a:tabLst>
                <a:tab pos="180340" algn="l"/>
              </a:tabLst>
            </a:pPr>
            <a:r>
              <a:rPr lang="uk-UA" sz="16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мають виділені слова лексичне значення?</a:t>
            </a:r>
            <a:endParaRPr lang="ru-RU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▼"/>
              <a:tabLst>
                <a:tab pos="180340" algn="l"/>
              </a:tabLst>
            </a:pPr>
            <a:r>
              <a:rPr lang="uk-UA" sz="16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відповідають вони на якесь запитання? </a:t>
            </a:r>
            <a:endParaRPr lang="ru-RU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▼"/>
              <a:tabLst>
                <a:tab pos="180340" algn="l"/>
              </a:tabLst>
            </a:pPr>
            <a:r>
              <a:rPr lang="uk-UA" sz="16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є членами речення?</a:t>
            </a:r>
            <a:endParaRPr lang="ru-RU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▼"/>
              <a:tabLst>
                <a:tab pos="180340" algn="l"/>
              </a:tabLst>
            </a:pPr>
            <a:r>
              <a:rPr lang="uk-UA" sz="16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можна виділені слова замінити синонімічними сполучни­ками?</a:t>
            </a:r>
            <a:endParaRPr lang="ru-RU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uk-UA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33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8045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6720" y="1480457"/>
            <a:ext cx="871728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 не трапилося лиха, будь обачним.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Біда помучить, зате мудрості научить.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Якби пес робив, то в чоботях би ходив.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Весна, проте ще холодно.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б не трапилося, будь людиною.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поважаю тебе за те, що ти завжди дотримуєш слова.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би не тис мороз, а весна буде.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про те вже говорив.</a:t>
            </a:r>
            <a:endParaRPr lang="ru-RU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endParaRPr lang="uk-UA" sz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Зроби висновки! </a:t>
            </a:r>
            <a:endParaRPr lang="ru-RU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491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58496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0629" y="1554609"/>
            <a:ext cx="12039599" cy="5311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sz="20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ВИСНОВКИ</a:t>
            </a: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 сполучники пишемо разом, а однозвучні з ними слова – окремо.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 вміти розрізняти 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 сполучники 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зате, проте, щоб, якби, якщо, притому, причому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однозвучні слова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що пишуть­ся окремо: 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те, про те, що б, як би, як що, при тому, при чому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того щоб дізнатися, як писати, треба сполучник замінити синоні­мічним сполучником: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Біда помучить, зате (= але) мудрості научить.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Весна, проте (= але) ще холодно.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Якби (= коли б) пес робив, то в чоботях би ходив.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 закріпити цей матеріал, виконай практичне завдання №2.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3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9634" y="1584961"/>
            <a:ext cx="10267406" cy="4768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sz="2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Запиши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речення, знімаючи риски. Поясни, в яких реченнях вжито сполучники, а в яких – однозвучні з ними слова: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Як/би ти не знав багато, а більше за всіх не знатимеш.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Як/би не було хмар, ми й не знали б ціни сонцю.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Що/б руки вміли, треба працювати головою.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Що/б вода не принесла, вона ж колись і забере.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Що/б у серці не таїлось, на лиці усе б відбилось.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Що/б лиха не мати, треба рано вставати.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Що/б улітку не вродило, зимою не зашкодить.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Листопад не лютий, про/те спитає, чи взутий.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8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1554" y="1584960"/>
            <a:ext cx="11181806" cy="4307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тепер </a:t>
            </a:r>
            <a:r>
              <a:rPr lang="uk-UA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</a:t>
            </a:r>
            <a:r>
              <a:rPr lang="uk-UA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свої р</a:t>
            </a:r>
            <a:r>
              <a:rPr lang="uk-UA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ечення: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би 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 не знав багато, а більше за всіх не знатимеш.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Якби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(= коли б) не було хмар, ми й не знали б ціни сонцю.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(= аби) руки вміли, треба працювати головою.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б 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вода не принесла, вона ж колись і забере.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б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серці не таїлось, на лиці усе б відбилось.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(= аби) лиха не мати, треба рано вставати.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б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улітку не вродило, зимою не зашкодить.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Листопад не лютий, </a:t>
            </a:r>
            <a:r>
              <a:rPr lang="uk-U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проте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(= але) спитає, чи взутий.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695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0229" cy="14107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2549" y="1524001"/>
            <a:ext cx="11173097" cy="4579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тепер спробуймо узагальнити й систематизувати все, що ми сьогодні вивчили.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uk-UA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Ось тобі </a:t>
            </a:r>
            <a:r>
              <a:rPr lang="uk-UA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кілька лінгвістичних таємниць про сполучники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9100"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 Сполучники за будовою поділяються на: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і, а, але, та, бо, як, що.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uk-UA" sz="2400" u="sng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утворені від інших частин мови: щоб, зате, проте, якщо, </a:t>
            </a:r>
            <a:r>
              <a:rPr lang="uk-UA" sz="2400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якже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750"/>
              </a:spcAft>
            </a:pP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 </a:t>
            </a:r>
            <a:r>
              <a:rPr lang="uk-UA" sz="2400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uk-UA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(складаються з двох або більше слів): тому що, через те що, так що, незважаючи на те що.</a:t>
            </a:r>
            <a:endParaRPr lang="ru-RU" sz="2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883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Цитаты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Цитаты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Цитаты</Template>
  <TotalTime>69</TotalTime>
  <Words>759</Words>
  <Application>Microsoft Office PowerPoint</Application>
  <PresentationFormat>Широкоэкранный</PresentationFormat>
  <Paragraphs>115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Century Gothic</vt:lpstr>
      <vt:lpstr>Times New Roman</vt:lpstr>
      <vt:lpstr>Wingdings 2</vt:lpstr>
      <vt:lpstr>Цитаты</vt:lpstr>
      <vt:lpstr>Урок-практикум  «Написання сполучників разом  та окремо. Розрізнення сполучників  й однозвучних слів.  Синонімічні сполучники».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Vitaliy</dc:creator>
  <cp:lastModifiedBy>Vitaliy</cp:lastModifiedBy>
  <cp:revision>15</cp:revision>
  <dcterms:created xsi:type="dcterms:W3CDTF">2018-09-23T05:39:45Z</dcterms:created>
  <dcterms:modified xsi:type="dcterms:W3CDTF">2018-09-23T06:49:37Z</dcterms:modified>
</cp:coreProperties>
</file>