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939"/>
    <a:srgbClr val="FFFFFF"/>
    <a:srgbClr val="88C759"/>
    <a:srgbClr val="F9C036"/>
    <a:srgbClr val="D7332D"/>
    <a:srgbClr val="FD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2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9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9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6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3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6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2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4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6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6153-5557-4CAC-86A9-677C0646BA86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CB83-1DF7-459C-9004-0F1E68664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5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415" b="1082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5395" y="3930100"/>
            <a:ext cx="8903175" cy="2387600"/>
          </a:xfrm>
        </p:spPr>
        <p:txBody>
          <a:bodyPr>
            <a:noAutofit/>
          </a:bodyPr>
          <a:lstStyle/>
          <a:p>
            <a:pPr algn="l"/>
            <a:r>
              <a:rPr lang="uk-UA" sz="7200" dirty="0" smtClean="0">
                <a:solidFill>
                  <a:srgbClr val="D7332D"/>
                </a:solidFill>
                <a:latin typeface="Comic Sans MS" panose="030F0702030302020204" pitchFamily="66" charset="0"/>
              </a:rPr>
              <a:t>   Подвійне </a:t>
            </a:r>
            <a:r>
              <a:rPr lang="uk-UA" sz="8000" dirty="0">
                <a:solidFill>
                  <a:srgbClr val="D7332D"/>
                </a:solidFill>
                <a:latin typeface="Comic Sans MS" panose="030F0702030302020204" pitchFamily="66" charset="0"/>
              </a:rPr>
              <a:t>з</a:t>
            </a:r>
            <a:r>
              <a:rPr lang="uk-UA" sz="8000" dirty="0" smtClean="0">
                <a:solidFill>
                  <a:srgbClr val="D7332D"/>
                </a:solidFill>
                <a:latin typeface="Comic Sans MS" panose="030F0702030302020204" pitchFamily="66" charset="0"/>
              </a:rPr>
              <a:t>апліднення </a:t>
            </a:r>
            <a:br>
              <a:rPr lang="uk-UA" sz="8000" dirty="0" smtClean="0">
                <a:solidFill>
                  <a:srgbClr val="D7332D"/>
                </a:solidFill>
                <a:latin typeface="Comic Sans MS" panose="030F0702030302020204" pitchFamily="66" charset="0"/>
              </a:rPr>
            </a:br>
            <a:r>
              <a:rPr lang="uk-UA" sz="8000" dirty="0" smtClean="0">
                <a:solidFill>
                  <a:srgbClr val="D7332D"/>
                </a:solidFill>
                <a:latin typeface="Comic Sans MS" panose="030F0702030302020204" pitchFamily="66" charset="0"/>
              </a:rPr>
              <a:t>квіткових рослин</a:t>
            </a:r>
            <a:endParaRPr lang="ru-RU" sz="8000" dirty="0">
              <a:solidFill>
                <a:srgbClr val="D7332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56" y="167269"/>
            <a:ext cx="11318488" cy="1188883"/>
          </a:xfrm>
          <a:solidFill>
            <a:srgbClr val="88C759"/>
          </a:solidFill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Запліднення – це процес злиття </a:t>
            </a:r>
            <a:r>
              <a:rPr lang="uk-UA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uk-UA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uk-UA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двох </a:t>
            </a:r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статевих клітин: чоловічої і </a:t>
            </a:r>
            <a:r>
              <a:rPr lang="uk-UA" sz="36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жіночої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6756" y="1521999"/>
            <a:ext cx="5879548" cy="5054994"/>
            <a:chOff x="235570" y="1643794"/>
            <a:chExt cx="5879548" cy="505499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8787" y="1643794"/>
              <a:ext cx="57763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Чоловічі статеві клітини </a:t>
              </a:r>
              <a:endPara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endParaRPr>
            </a:p>
            <a:p>
              <a:pPr algn="ctr"/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у </a:t>
              </a:r>
              <a:r>
                <a:rPr lang="uk-UA" sz="24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покритонасінних </a:t>
              </a:r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рослин </a:t>
              </a:r>
              <a:r>
                <a:rPr lang="uk-UA" sz="24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без </a:t>
              </a:r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джгутиків – їх </a:t>
              </a:r>
              <a:r>
                <a:rPr lang="uk-UA" sz="24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називають </a:t>
              </a:r>
              <a:r>
                <a:rPr lang="uk-UA" sz="2400" dirty="0" err="1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сперміями</a:t>
              </a:r>
              <a:endParaRPr lang="ru-RU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-1" r="55233" b="70841"/>
            <a:stretch/>
          </p:blipFill>
          <p:spPr>
            <a:xfrm>
              <a:off x="235570" y="3437672"/>
              <a:ext cx="1727045" cy="151470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20"/>
            <a:stretch/>
          </p:blipFill>
          <p:spPr>
            <a:xfrm>
              <a:off x="1751804" y="4014440"/>
              <a:ext cx="1306286" cy="170613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t="29042" b="40292"/>
            <a:stretch/>
          </p:blipFill>
          <p:spPr>
            <a:xfrm>
              <a:off x="3058090" y="4415884"/>
              <a:ext cx="1304657" cy="188455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/>
            <a:srcRect t="60252"/>
            <a:stretch/>
          </p:blipFill>
          <p:spPr>
            <a:xfrm>
              <a:off x="4153565" y="3437672"/>
              <a:ext cx="1304657" cy="24426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07236" y="4867508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latin typeface="Comic Sans MS" panose="030F0702030302020204" pitchFamily="66" charset="0"/>
                </a:rPr>
                <a:t>тичинка</a:t>
              </a:r>
              <a:endParaRPr lang="ru-RU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24708" y="3301516"/>
              <a:ext cx="1729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>
                  <a:latin typeface="Comic Sans MS" panose="030F0702030302020204" pitchFamily="66" charset="0"/>
                </a:rPr>
                <a:t>п</a:t>
              </a:r>
              <a:r>
                <a:rPr lang="uk-UA" dirty="0" smtClean="0">
                  <a:latin typeface="Comic Sans MS" panose="030F0702030302020204" pitchFamily="66" charset="0"/>
                </a:rPr>
                <a:t>илкові зерна</a:t>
              </a:r>
              <a:endParaRPr lang="ru-RU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4708" y="6329456"/>
              <a:ext cx="3507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>
                  <a:latin typeface="Comic Sans MS" panose="030F0702030302020204" pitchFamily="66" charset="0"/>
                </a:rPr>
                <a:t>п</a:t>
              </a:r>
              <a:r>
                <a:rPr lang="uk-UA" dirty="0" smtClean="0">
                  <a:latin typeface="Comic Sans MS" panose="030F0702030302020204" pitchFamily="66" charset="0"/>
                </a:rPr>
                <a:t>роростання пилкового зерна</a:t>
              </a:r>
              <a:endParaRPr lang="ru-RU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14523" y="4658975"/>
              <a:ext cx="100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latin typeface="Comic Sans MS" panose="030F0702030302020204" pitchFamily="66" charset="0"/>
                </a:rPr>
                <a:t>спермії</a:t>
              </a:r>
              <a:endParaRPr lang="ru-RU" dirty="0">
                <a:latin typeface="Comic Sans MS" panose="030F0702030302020204" pitchFamily="66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718134" y="4703081"/>
              <a:ext cx="443147" cy="102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626342" y="3514542"/>
              <a:ext cx="443147" cy="65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2404947" y="3651120"/>
              <a:ext cx="263167" cy="6286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4724583" y="4952379"/>
              <a:ext cx="525092" cy="997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6570152" y="1665678"/>
            <a:ext cx="5492334" cy="4776654"/>
            <a:chOff x="6570152" y="1665678"/>
            <a:chExt cx="5492334" cy="477665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6570" y="2267510"/>
              <a:ext cx="3375916" cy="273476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570152" y="1665678"/>
              <a:ext cx="351891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Великі нерухомі </a:t>
              </a:r>
            </a:p>
            <a:p>
              <a:pPr algn="ctr"/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жіночі статеві клітини </a:t>
              </a:r>
            </a:p>
            <a:p>
              <a:pPr algn="ctr"/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– </a:t>
              </a:r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яйцеклітини</a:t>
              </a:r>
              <a:endParaRPr lang="ru-RU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144859" y="4375864"/>
              <a:ext cx="1990159" cy="2011918"/>
            </a:xfrm>
            <a:prstGeom prst="rect">
              <a:avLst/>
            </a:prstGeom>
          </p:spPr>
        </p:pic>
        <p:cxnSp>
          <p:nvCxnSpPr>
            <p:cNvPr id="30" name="Прямая со стрелкой 29"/>
            <p:cNvCxnSpPr/>
            <p:nvPr/>
          </p:nvCxnSpPr>
          <p:spPr>
            <a:xfrm flipH="1">
              <a:off x="9110131" y="3592279"/>
              <a:ext cx="1192861" cy="12878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63776" y="6073000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>
                  <a:latin typeface="Comic Sans MS" panose="030F0702030302020204" pitchFamily="66" charset="0"/>
                </a:rPr>
                <a:t>яйцеклітина</a:t>
              </a:r>
              <a:endParaRPr lang="ru-RU" dirty="0">
                <a:latin typeface="Comic Sans MS" panose="030F0702030302020204" pitchFamily="66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7990461" y="5575203"/>
              <a:ext cx="1121763" cy="479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5352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ite Wildflower Mix – Hometown See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38956" r="97" b="-11"/>
          <a:stretch/>
        </p:blipFill>
        <p:spPr bwMode="auto">
          <a:xfrm>
            <a:off x="344965" y="523220"/>
            <a:ext cx="11519394" cy="53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4345" y="0"/>
            <a:ext cx="10801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 природі існує механізм розпізнавання </a:t>
            </a:r>
            <a:r>
              <a:rPr lang="uk-UA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пилку власного виду</a:t>
            </a:r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082" y="5886499"/>
            <a:ext cx="11407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Речовини клейкої речовини маточки гальмують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проростання пилку іншого виду і стимулюють проростання пилку власного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виду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9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181958" y="876459"/>
            <a:ext cx="4713742" cy="5408081"/>
            <a:chOff x="2181958" y="876459"/>
            <a:chExt cx="4713742" cy="540808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331" y="1202682"/>
              <a:ext cx="1832369" cy="508185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70" b="22383"/>
            <a:stretch/>
          </p:blipFill>
          <p:spPr>
            <a:xfrm rot="21368227">
              <a:off x="2181958" y="876459"/>
              <a:ext cx="2962433" cy="1382546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273910" y="73957"/>
            <a:ext cx="6778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Дозріле пилкове зерно містить дві клітини – </a:t>
            </a:r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вегетативну і </a:t>
            </a:r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генеративну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758" y="3939262"/>
            <a:ext cx="45597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1.Пилинка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, потрапивши на приймочку маточки, </a:t>
            </a:r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набрякає.</a:t>
            </a:r>
          </a:p>
          <a:p>
            <a:endParaRPr lang="uk-UA" sz="20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2.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</a:t>
            </a:r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егетативна клітина</a:t>
            </a:r>
          </a:p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вростає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 стовпчик і </a:t>
            </a:r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бере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участь </a:t>
            </a:r>
            <a:endParaRPr lang="uk-UA" sz="20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формування пилкової трубки, </a:t>
            </a:r>
            <a:endParaRPr lang="uk-UA" sz="20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яка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тягнеться до насінного зачатка. 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559003" y="189571"/>
            <a:ext cx="4328197" cy="6350403"/>
            <a:chOff x="7559003" y="189571"/>
            <a:chExt cx="4328197" cy="635040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/>
            <a:srcRect l="2109" t="7619" r="7548" b="6517"/>
            <a:stretch/>
          </p:blipFill>
          <p:spPr>
            <a:xfrm>
              <a:off x="7559003" y="189571"/>
              <a:ext cx="4328197" cy="5642517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966841" y="5832088"/>
              <a:ext cx="36681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У</a:t>
              </a:r>
              <a:r>
                <a:rPr lang="uk-UA" sz="20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 кукурудзи пилкова </a:t>
              </a:r>
              <a:r>
                <a:rPr lang="uk-UA" sz="20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трубка </a:t>
              </a:r>
              <a:endPara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endParaRPr>
            </a:p>
            <a:p>
              <a:pPr algn="ctr"/>
              <a:r>
                <a:rPr lang="uk-UA" sz="20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завдовжки </a:t>
              </a:r>
              <a:r>
                <a:rPr lang="uk-UA" sz="20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до 30 см</a:t>
              </a:r>
              <a:endParaRPr lang="ru-RU" sz="2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6268" y="1501866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в</a:t>
            </a:r>
            <a:r>
              <a:rPr lang="ru-RU" dirty="0" err="1" smtClean="0">
                <a:latin typeface="Comic Sans MS" panose="030F0702030302020204" pitchFamily="66" charset="0"/>
              </a:rPr>
              <a:t>егетативна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dirty="0" err="1" smtClean="0">
                <a:latin typeface="Comic Sans MS" panose="030F0702030302020204" pitchFamily="66" charset="0"/>
              </a:rPr>
              <a:t>клітина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776" y="249928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генеративна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клітина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049623" y="1567732"/>
            <a:ext cx="760177" cy="156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429711" y="1825032"/>
            <a:ext cx="595691" cy="66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0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17152" y="157327"/>
            <a:ext cx="7515880" cy="6283031"/>
            <a:chOff x="3317152" y="157327"/>
            <a:chExt cx="7515880" cy="628303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152" y="2089234"/>
              <a:ext cx="3005959" cy="407371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241" y="157327"/>
              <a:ext cx="2423791" cy="628303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/>
            <a:srcRect l="80438" t="74203" r="12156" b="18338"/>
            <a:stretch/>
          </p:blipFill>
          <p:spPr>
            <a:xfrm rot="13799846">
              <a:off x="6720466" y="3583319"/>
              <a:ext cx="1343697" cy="1147053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209579" y="167701"/>
            <a:ext cx="8355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Насінний зачаток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складається з покривів (</a:t>
            </a:r>
            <a:r>
              <a:rPr lang="uk-UA" sz="24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інтегументів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) і багатоклітинної частини – зародкового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мішка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9007" y="230176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latin typeface="Comic Sans MS" panose="030F0702030302020204" pitchFamily="66" charset="0"/>
              </a:rPr>
              <a:t>інтегументи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4691" y="4855501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ародковий мішок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05655" y="2671098"/>
            <a:ext cx="630621" cy="444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227246" y="4486169"/>
            <a:ext cx="1086664" cy="36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881456" y="1920071"/>
            <a:ext cx="142489" cy="472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90342" y="1504482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>
                <a:latin typeface="Comic Sans MS" panose="030F0702030302020204" pitchFamily="66" charset="0"/>
              </a:rPr>
              <a:t>п</a:t>
            </a:r>
            <a:r>
              <a:rPr lang="uk-UA" dirty="0" err="1" smtClean="0">
                <a:latin typeface="Comic Sans MS" panose="030F0702030302020204" pitchFamily="66" charset="0"/>
              </a:rPr>
              <a:t>илковхід</a:t>
            </a:r>
            <a:r>
              <a:rPr lang="uk-UA" dirty="0" smtClean="0">
                <a:latin typeface="Comic Sans MS" panose="030F0702030302020204" pitchFamily="66" charset="0"/>
              </a:rPr>
              <a:t> (мікропіле)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9662" y="585512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антиподи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90730" y="5308211"/>
            <a:ext cx="910677" cy="485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96082" y="4856777"/>
            <a:ext cx="781312" cy="93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43085" y="2038590"/>
            <a:ext cx="999061" cy="655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385604" y="2618486"/>
            <a:ext cx="1027413" cy="570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93464" y="1703408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яйцеклітина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8955" y="232075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синергіди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678282" y="2517448"/>
            <a:ext cx="1734735" cy="577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40659" y="3620194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ц</a:t>
            </a:r>
            <a:r>
              <a:rPr lang="uk-UA" dirty="0" smtClean="0">
                <a:latin typeface="Comic Sans MS" panose="030F0702030302020204" pitchFamily="66" charset="0"/>
              </a:rPr>
              <a:t>ентральна клітина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37" name="Прямая соединительная линия 36"/>
          <p:cNvCxnSpPr>
            <a:stCxn id="36" idx="3"/>
          </p:cNvCxnSpPr>
          <p:nvPr/>
        </p:nvCxnSpPr>
        <p:spPr>
          <a:xfrm>
            <a:off x="3387776" y="3804860"/>
            <a:ext cx="999666" cy="125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0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1" grpId="0"/>
      <p:bldP spid="23" grpId="0"/>
      <p:bldP spid="3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697749" y="100937"/>
            <a:ext cx="34053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3.Генеративна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клітина ділиться на дві і з них утворюються два спермії. </a:t>
            </a:r>
            <a:endParaRPr lang="uk-UA" sz="20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uk-UA" sz="20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4.Обидва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рухаються по пилковій трубці і потрапляють всередину зародкового мішка.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5.Один </a:t>
            </a:r>
            <a:r>
              <a:rPr lang="ru-RU" sz="20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спермій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зливається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яйцеклітиною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- у</a:t>
            </a:r>
            <a:r>
              <a:rPr lang="uk-UA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творюється</a:t>
            </a:r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зигота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6.Другий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спермій зливається із центральним ядром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, з </a:t>
            </a:r>
            <a:r>
              <a:rPr lang="ru-RU" sz="20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утвореної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клітини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формується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е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</a:t>
            </a:r>
            <a:r>
              <a:rPr lang="ru-RU" sz="20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досперм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625" y="5982994"/>
            <a:ext cx="1036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Подвійне </a:t>
            </a:r>
            <a:r>
              <a:rPr lang="uk-UA" sz="2400" dirty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запліднення у покритонасінних </a:t>
            </a:r>
            <a:r>
              <a:rPr lang="uk-UA" sz="2400" dirty="0" smtClean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рослин </a:t>
            </a:r>
            <a:r>
              <a:rPr lang="uk-UA" sz="2400" dirty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відкрив </a:t>
            </a:r>
            <a:r>
              <a:rPr lang="uk-UA" sz="2400" dirty="0" smtClean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вчений</a:t>
            </a:r>
            <a:r>
              <a:rPr lang="uk-UA" sz="2400" dirty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, професор  Київського університету </a:t>
            </a:r>
            <a:r>
              <a:rPr lang="uk-UA" sz="2400" dirty="0" smtClean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С. </a:t>
            </a:r>
            <a:r>
              <a:rPr lang="uk-UA" sz="2400" dirty="0" err="1" smtClean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Навашин</a:t>
            </a:r>
            <a:r>
              <a:rPr lang="uk-UA" sz="2400" dirty="0" smtClean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 1898 </a:t>
            </a:r>
            <a:r>
              <a:rPr lang="uk-UA" sz="2400" dirty="0" smtClean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році</a:t>
            </a:r>
            <a:endParaRPr lang="ru-RU" sz="2400" dirty="0">
              <a:solidFill>
                <a:srgbClr val="69A93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videoplayback">
            <a:hlinkClick r:id="" action="ppaction://media"/>
          </p:cNvPr>
          <p:cNvPicPr/>
          <p:nvPr/>
        </p:nvPicPr>
        <p:blipFill rotWithShape="1">
          <a:blip r:embed="rId2"/>
          <a:srcRect l="4483" r="4712" b="7165"/>
          <a:stretch>
            <a:fillRect/>
          </a:stretch>
        </p:blipFill>
        <p:spPr>
          <a:xfrm>
            <a:off x="408455" y="302024"/>
            <a:ext cx="7752386" cy="5537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2508" y="5125792"/>
            <a:ext cx="1357270" cy="461665"/>
          </a:xfrm>
          <a:prstGeom prst="rect">
            <a:avLst/>
          </a:prstGeom>
          <a:solidFill>
            <a:srgbClr val="F9C036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omic Sans MS" panose="030F0702030302020204" pitchFamily="66" charset="0"/>
              </a:rPr>
              <a:t>зигота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2508" y="4421560"/>
            <a:ext cx="1946615" cy="461665"/>
          </a:xfrm>
          <a:prstGeom prst="rect">
            <a:avLst/>
          </a:prstGeom>
          <a:solidFill>
            <a:srgbClr val="F9C036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omic Sans MS" panose="030F0702030302020204" pitchFamily="66" charset="0"/>
              </a:rPr>
              <a:t>ендосперм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391696" y="5125792"/>
            <a:ext cx="1094704" cy="1379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34750" y="4780169"/>
            <a:ext cx="1151650" cy="182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68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"/>
          <a:stretch/>
        </p:blipFill>
        <p:spPr>
          <a:xfrm>
            <a:off x="237067" y="122241"/>
            <a:ext cx="9384206" cy="3567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67" y="2858533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Подвійне 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запліднення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544" y="3921546"/>
            <a:ext cx="1107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7.Після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запліднення першою ділиться запліднена центральна клітина, яка дає початок особливій тканині майбутньої насінини – ендосперму. 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544" y="4695509"/>
            <a:ext cx="1107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8.Починає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свій розвиток запліднена яйцеклітина – </a:t>
            </a:r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зигота: клітина 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ділиться багато разів і поступово формується багатоклітинний зародок </a:t>
            </a:r>
            <a:r>
              <a:rPr lang="uk-UA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насінини</a:t>
            </a:r>
            <a:r>
              <a:rPr lang="uk-UA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1049" y="261773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ародковий корінець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9511" y="3088891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ародкова брунечка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9169" y="1123344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ародкове стебельце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9344" y="2072044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ародкові листочки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636000" y="604800"/>
            <a:ext cx="745067" cy="437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524817" y="1428961"/>
            <a:ext cx="1168378" cy="243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53077" y="2058702"/>
            <a:ext cx="868196" cy="194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513528" y="2052989"/>
            <a:ext cx="415983" cy="1221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443618" y="5501016"/>
            <a:ext cx="8932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І</a:t>
            </a:r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 зиготи розвивається </a:t>
            </a:r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зародок насінини. </a:t>
            </a:r>
            <a:endParaRPr lang="uk-UA" sz="2400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Із </a:t>
            </a:r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покривів насінного зачатка </a:t>
            </a:r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утворюється шкірка насінини.</a:t>
            </a:r>
          </a:p>
          <a:p>
            <a:pPr algn="ctr"/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Із стінок зав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’</a:t>
            </a:r>
            <a:r>
              <a:rPr lang="uk-UA" sz="24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язі</a:t>
            </a:r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формується плід.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1052" y="3417819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з</a:t>
            </a:r>
            <a:r>
              <a:rPr lang="ru-RU" dirty="0" smtClean="0">
                <a:latin typeface="Comic Sans MS" panose="030F0702030302020204" pitchFamily="66" charset="0"/>
              </a:rPr>
              <a:t>апас </a:t>
            </a:r>
            <a:r>
              <a:rPr lang="uk-UA" dirty="0" smtClean="0">
                <a:latin typeface="Comic Sans MS" panose="030F0702030302020204" pitchFamily="66" charset="0"/>
              </a:rPr>
              <a:t>поживних речовин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1319" y="486009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м</a:t>
            </a:r>
            <a:r>
              <a:rPr lang="uk-UA" dirty="0" smtClean="0">
                <a:latin typeface="Comic Sans MS" panose="030F0702030302020204" pitchFamily="66" charset="0"/>
              </a:rPr>
              <a:t>айбутній зародок насінини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4" name="Прямая соединительная линия 3"/>
          <p:cNvCxnSpPr>
            <a:endCxn id="2" idx="0"/>
          </p:cNvCxnSpPr>
          <p:nvPr/>
        </p:nvCxnSpPr>
        <p:spPr>
          <a:xfrm>
            <a:off x="3750733" y="2747948"/>
            <a:ext cx="346846" cy="669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74105" y="823797"/>
            <a:ext cx="509062" cy="767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40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6" grpId="0"/>
      <p:bldP spid="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66" y="1"/>
            <a:ext cx="11071578" cy="1241778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Кількість насіння у плодах буває різною і залежить від кількості насінних зачатків у </a:t>
            </a:r>
            <a:r>
              <a:rPr lang="uk-UA" sz="3200" dirty="0" smtClean="0">
                <a:solidFill>
                  <a:srgbClr val="69A939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зав’язі</a:t>
            </a:r>
            <a:endParaRPr lang="ru-RU" sz="3200" dirty="0">
              <a:solidFill>
                <a:srgbClr val="69A93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7992" t="4944" r="5219" b="21012"/>
          <a:stretch/>
        </p:blipFill>
        <p:spPr>
          <a:xfrm>
            <a:off x="2144889" y="1930401"/>
            <a:ext cx="7744177" cy="3351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1600" y="5302739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omic Sans MS" panose="030F0702030302020204" pitchFamily="66" charset="0"/>
              </a:rPr>
              <a:t>мак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4972" y="5302845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omic Sans MS" panose="030F0702030302020204" pitchFamily="66" charset="0"/>
              </a:rPr>
              <a:t>горобина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6450" y="5302739"/>
            <a:ext cx="111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omic Sans MS" panose="030F0702030302020204" pitchFamily="66" charset="0"/>
              </a:rPr>
              <a:t>ліщина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1117" y="530599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omic Sans MS" panose="030F0702030302020204" pitchFamily="66" charset="0"/>
              </a:rPr>
              <a:t>горох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9867" y="5302739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omic Sans MS" panose="030F0702030302020204" pitchFamily="66" charset="0"/>
              </a:rPr>
              <a:t>слива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59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415" b="1082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3769" y="3429001"/>
            <a:ext cx="8903175" cy="23876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D7332D"/>
                </a:solidFill>
                <a:latin typeface="Comic Sans MS" panose="030F0702030302020204" pitchFamily="66" charset="0"/>
              </a:rPr>
              <a:t>   Успіхів </a:t>
            </a:r>
            <a:br>
              <a:rPr lang="uk-UA" sz="7200" dirty="0" smtClean="0">
                <a:solidFill>
                  <a:srgbClr val="D7332D"/>
                </a:solidFill>
                <a:latin typeface="Comic Sans MS" panose="030F0702030302020204" pitchFamily="66" charset="0"/>
              </a:rPr>
            </a:br>
            <a:r>
              <a:rPr lang="uk-UA" sz="7200" dirty="0" smtClean="0">
                <a:solidFill>
                  <a:srgbClr val="D7332D"/>
                </a:solidFill>
                <a:latin typeface="Comic Sans MS" panose="030F0702030302020204" pitchFamily="66" charset="0"/>
              </a:rPr>
              <a:t>в опануванні теми!</a:t>
            </a:r>
            <a:endParaRPr lang="ru-RU" sz="8000" dirty="0">
              <a:solidFill>
                <a:srgbClr val="D7332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57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297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   Подвійне запліднення  квіткових рослин</vt:lpstr>
      <vt:lpstr>Запліднення – це процес злиття  двох статевих клітин: чоловічої і жіночої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Кількість насіння у плодах буває різною і залежить від кількості насінних зачатків у зав’язі</vt:lpstr>
      <vt:lpstr>   Успіхів  в опануванні теми!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Учетная запись Майкрософт</cp:lastModifiedBy>
  <cp:revision>94</cp:revision>
  <dcterms:created xsi:type="dcterms:W3CDTF">2021-01-06T10:25:25Z</dcterms:created>
  <dcterms:modified xsi:type="dcterms:W3CDTF">2023-08-27T08:53:28Z</dcterms:modified>
</cp:coreProperties>
</file>