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7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3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92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1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77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00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1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5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3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0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82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2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6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8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3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5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1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3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2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8ADF09B-2998-4170-A1F3-036BB9931870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E25C15-B95E-4A53-88F7-8CA7318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6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Урок на тему: «Синонімічні            й </a:t>
            </a:r>
            <a:r>
              <a:rPr lang="uk-UA" sz="40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антонімічні  прийменники. Прийменниково-іменникові конструкції в ролі </a:t>
            </a:r>
            <a:r>
              <a:rPr lang="uk-UA" sz="40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40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40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членів речення»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r>
              <a:rPr lang="uk-UA" sz="7200" dirty="0" smtClean="0">
                <a:latin typeface="Arial Black" panose="020B0A04020102020204" pitchFamily="34" charset="0"/>
              </a:rPr>
              <a:t>Підготувала:</a:t>
            </a:r>
          </a:p>
          <a:p>
            <a:pPr algn="r"/>
            <a:r>
              <a:rPr lang="uk-UA" sz="7200" dirty="0" smtClean="0">
                <a:latin typeface="Arial Black" panose="020B0A04020102020204" pitchFamily="34" charset="0"/>
              </a:rPr>
              <a:t>вчитель української мови та літератури</a:t>
            </a:r>
          </a:p>
          <a:p>
            <a:pPr algn="r"/>
            <a:r>
              <a:rPr lang="uk-UA" sz="7200" dirty="0" smtClean="0">
                <a:latin typeface="Arial Black" panose="020B0A04020102020204" pitchFamily="34" charset="0"/>
              </a:rPr>
              <a:t>ХЗОШ № 118</a:t>
            </a:r>
          </a:p>
          <a:p>
            <a:pPr algn="r"/>
            <a:r>
              <a:rPr lang="uk-UA" sz="7200" dirty="0" err="1" smtClean="0">
                <a:latin typeface="Arial Black" panose="020B0A04020102020204" pitchFamily="34" charset="0"/>
              </a:rPr>
              <a:t>Тертична</a:t>
            </a:r>
            <a:r>
              <a:rPr lang="uk-UA" sz="7200" dirty="0" smtClean="0">
                <a:latin typeface="Arial Black" panose="020B0A04020102020204" pitchFamily="34" charset="0"/>
              </a:rPr>
              <a:t> Яна Михайлівна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1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42" y="0"/>
            <a:ext cx="134733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6354" y="603042"/>
            <a:ext cx="6096000" cy="6113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Позначте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рядок, у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прийменники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пишуться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дефіс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(з)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попід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 (поза),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(по) над, (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час, (на)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вколо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 (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посеред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по (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(в)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супереч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згідно (з), з (над), по (за).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Однозвучними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іменником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прийменники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край,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кінець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коло, круг;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мимо,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осторонь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позад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поверх;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назустріч, понад, задля.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Укажіть рядок із синонімічними прийменниками: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від, під, над, до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перед, коло, біля, у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крізь, між, через, близько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поміж, серед, між, проміж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5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42" y="0"/>
            <a:ext cx="134733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2479" y="372234"/>
            <a:ext cx="9588137" cy="636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Укажіть рядок із антонімічними прийменниками: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біля – край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крізь – за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 – від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над – між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Укажіть речення, я якому </a:t>
            </a:r>
            <a:r>
              <a:rPr lang="uk-UA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твоєму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 писатися двома словами (деякі розділові знаки вилучено):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 (твоєму), це справедливо?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А я по (твоєму) чим зараз зайнятий?!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 по (твоєму) будинку так барабанить дощ?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Добре, хай буде по (твоєму).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Укажіть речення, я якому </a:t>
            </a:r>
            <a:r>
              <a:rPr lang="uk-UA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зустріч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 писатися двома словами (деякі розділові знаки вилучено):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Біжимо на (зустріч) весні.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Ти йшов мені на (зустріч) якийсь засмучений.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Микола біг щодуху на (зустріч) Галі.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Хлопець не міг запізнитися на (зустріч) із коханням.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6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42" y="0"/>
            <a:ext cx="134733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5726" y="487490"/>
            <a:ext cx="9701348" cy="621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Укажіть речення, я якому </a:t>
            </a:r>
            <a:r>
              <a:rPr lang="uk-UA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по-батьківському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 виступати прислівником і писатиметься через дефіс: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 (батьківському) полю бігав вороний кінь.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Прокіп любив говорити із сином щиро, по (батьківському).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 (батьківському)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капелюсі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одна за одною стікали краплинки дощу.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Не стрибай по (батьківському) ліжку!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Знайти речення, в якому </a:t>
            </a:r>
            <a:r>
              <a:rPr lang="uk-UA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виступає в ролі іменника: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Залік потрібно скласти протягом квітня.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Протягом року на нас чекає багато свят.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 не знаю, як можна було не купити хліб протягом дня.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Цей листочок протягом віднесло аж за дорогу.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Знайдіть рядок, у якому НЕ ВСІ конструкції вжито правильно: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прийти у справі, за будь-якої погоди, припало до смаку;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за дорученням, на вимогу, за власним бажанням;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взяти до уваги, по замовленню, по моїм відомостям;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з власної волі, надіслати поштою, працювати за схемою.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4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858" y="1062446"/>
            <a:ext cx="88740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>
                <a:solidFill>
                  <a:srgbClr val="1CADE4"/>
                </a:solidFill>
                <a:latin typeface="Arial Black" panose="020B0A04020102020204" pitchFamily="34" charset="0"/>
              </a:rPr>
              <a:t>Уважно подивись, чи всі 12 відповідей </a:t>
            </a:r>
            <a:endParaRPr lang="uk-UA" sz="2800" dirty="0" smtClean="0">
              <a:solidFill>
                <a:srgbClr val="1CADE4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uk-UA" sz="2800" dirty="0" smtClean="0">
                <a:solidFill>
                  <a:srgbClr val="1CADE4"/>
                </a:solidFill>
                <a:latin typeface="Arial Black" panose="020B0A04020102020204" pitchFamily="34" charset="0"/>
              </a:rPr>
              <a:t>ти </a:t>
            </a:r>
            <a:r>
              <a:rPr lang="uk-UA" sz="2800" dirty="0">
                <a:solidFill>
                  <a:srgbClr val="1CADE4"/>
                </a:solidFill>
                <a:latin typeface="Arial Black" panose="020B0A04020102020204" pitchFamily="34" charset="0"/>
              </a:rPr>
              <a:t>маєш</a:t>
            </a:r>
            <a:r>
              <a:rPr lang="uk-UA" sz="2800" dirty="0" smtClean="0">
                <a:solidFill>
                  <a:srgbClr val="1CADE4"/>
                </a:solidFill>
                <a:latin typeface="Arial Black" panose="020B0A04020102020204" pitchFamily="34" charset="0"/>
              </a:rPr>
              <a:t>.</a:t>
            </a:r>
          </a:p>
          <a:p>
            <a:pPr lvl="0"/>
            <a:endParaRPr lang="ru-RU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Якщо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так,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тоді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наступний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слайд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дасть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тобі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можливість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перевірити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й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оцінити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рівень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твоїх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знань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із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теми</a:t>
            </a:r>
            <a:r>
              <a:rPr lang="ru-RU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</a:p>
          <a:p>
            <a:pPr lvl="0" algn="ctr"/>
            <a:endParaRPr lang="ru-RU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 правильна </a:t>
            </a:r>
            <a:r>
              <a:rPr lang="ru-RU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відповідь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= 1 бал</a:t>
            </a:r>
          </a:p>
          <a:p>
            <a:pPr lvl="0" algn="ctr"/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Тож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перевір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та постав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собі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оцінку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</a:p>
          <a:p>
            <a:pPr lvl="0" algn="ctr"/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Переходь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до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наступного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слайду!</a:t>
            </a:r>
            <a:endParaRPr lang="ru-RU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42" y="0"/>
            <a:ext cx="134733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6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42" y="0"/>
            <a:ext cx="134733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7211" y="478972"/>
            <a:ext cx="7506790" cy="560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Ключі: 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Б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А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Б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А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А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Г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 В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В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Г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 Б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 Г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840" y="454106"/>
            <a:ext cx="5196840" cy="59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55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42" y="0"/>
            <a:ext cx="134733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0194" y="600891"/>
            <a:ext cx="8865326" cy="5279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Оцінив?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dirty="0" smtClean="0">
                <a:solidFill>
                  <a:srgbClr val="92D05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Сподіваємось, оцінка тебе задовольнила.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500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dirty="0" smtClean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ні, тоді ще раз опрацюй теоретичний матеріал.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4000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Дякуємо за увагу!</a:t>
            </a:r>
            <a:endParaRPr lang="ru-RU" sz="40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7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108" y="531223"/>
            <a:ext cx="9222377" cy="511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Добрий день!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 ми з тобою повторюємо все вивчене про прийменник, а також розглядаємо нову тему: </a:t>
            </a:r>
            <a:r>
              <a:rPr lang="uk-UA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«Синонімічні й антонімічні  прийменники. Прийменниково-іменникові конструкції в ролі членів речення»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Спочатку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згадаємо, </a:t>
            </a:r>
            <a:r>
              <a:rPr lang="uk-UA" sz="28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таке синоніми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А </a:t>
            </a:r>
            <a:r>
              <a:rPr lang="uk-UA" sz="28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антоніми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Синоніми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сукупність слів, які різні за своїм звучанням, але схожі за значенням.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Антоніми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це слова, протилежні за своїм лексичними значенням.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370" y="0"/>
            <a:ext cx="1349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6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350" y="0"/>
            <a:ext cx="134733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851" y="531223"/>
            <a:ext cx="8159933" cy="630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Синонімічними та антонімічними можуть бути не тільки слова, що є самостійними частинами мови. Серед прийменників теж можна відшукати і антоніми,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синоніми.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Порівняй прийменники: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біля і коло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і під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ти помітив?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Перша пара – це синоніми.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Біля будинку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 будинку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Мають схоже значення, але пишуться по-різному, правильно? Тому вони є синонімами.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друга пара –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партою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партою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Вказують на протилежне значення, так? Отже, вони між собою </a:t>
            </a:r>
            <a:r>
              <a:rPr lang="uk-UA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антонімічні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332" y="1219209"/>
            <a:ext cx="3071017" cy="30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269" y="478971"/>
            <a:ext cx="9527177" cy="612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Зверни увагу!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 відрізняти похідні прийменники від омонімічних іменників і прислівників. 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 (</a:t>
            </a:r>
            <a:r>
              <a:rPr lang="ru-RU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іменник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і коло (</a:t>
            </a:r>
            <a:r>
              <a:rPr lang="ru-RU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прийменник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навкруги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прислівник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і </a:t>
            </a:r>
            <a:r>
              <a:rPr lang="ru-RU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навкруги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прийменник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Похідні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прийменники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відміну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однозвучних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іменників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прислівників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виражають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самостійного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лексичного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вказують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певні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смислові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відношення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сполученні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іменниками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числівниками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займенниками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реченні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Верба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товста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 </a:t>
            </a:r>
            <a:r>
              <a:rPr lang="ru-RU" sz="2200" b="1" i="1" u="dotDash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всередині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пуста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(Нар.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творчість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прислівник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усередині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характеризує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дію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місцем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виконується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uk-UA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(виступає у ролі обставини)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в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реченні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процеси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сховані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u="dotDash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всередині</a:t>
            </a:r>
            <a:r>
              <a:rPr lang="ru-RU" sz="2200" b="1" i="1" u="dotDash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u="dotDash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приладів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(Ю.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Шовкуненко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похідний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прийменник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усередині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вказує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просторові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відношення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поєднанні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іменником</a:t>
            </a:r>
            <a:r>
              <a:rPr lang="uk-UA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(тобто є прийменниково-іменниковою конструкцією та разом вони виконують у реченні функцію обставини).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Спробуй скласти речення зі словами:</a:t>
            </a:r>
            <a:r>
              <a:rPr lang="uk-UA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 (іменник) — край (прийменник).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42" y="0"/>
            <a:ext cx="134733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350" y="-594"/>
            <a:ext cx="134733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0891" y="548640"/>
            <a:ext cx="9701349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подивимося, яку ж синтаксичну роль будуть виконувати ці конструкції та співзвучні з ними слова: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i="1" u="dash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</a:t>
            </a:r>
            <a:r>
              <a:rPr lang="uk-UA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знесло аркуш паперу зі столу. - Ми вчимося </a:t>
            </a:r>
            <a:r>
              <a:rPr lang="uk-UA" sz="2400" i="1" u="dotDash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</a:t>
            </a:r>
            <a:r>
              <a:rPr lang="uk-UA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усього </a:t>
            </a:r>
            <a:r>
              <a:rPr lang="uk-UA" sz="2400" i="1" u="dotDash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uk-UA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ми бачимо?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першому реченні </a:t>
            </a:r>
            <a:r>
              <a:rPr lang="uk-UA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іменник (відповідає на питання чим?).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у другому реченні протягом приєднується до слова життя. Разом вони складають конструкцію – </a:t>
            </a:r>
            <a:r>
              <a:rPr lang="uk-UA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 життя</a:t>
            </a:r>
            <a:r>
              <a:rPr lang="uk-UA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прийменник+іменник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Постав питання до цієї конструкції: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вчимося (як довго?) протягом життя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Отже, конструкція виконує роль обставини.</a:t>
            </a:r>
            <a:r>
              <a:rPr lang="uk-UA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8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42" y="0"/>
            <a:ext cx="134733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8937" y="418011"/>
            <a:ext cx="7297783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uk-UA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 одне спостереження: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рухаємося (як?) </a:t>
            </a:r>
            <a:r>
              <a:rPr lang="uk-UA" sz="2800" b="1" i="1" u="dotDash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назустріч один одному</a:t>
            </a:r>
            <a:r>
              <a:rPr lang="uk-UA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поспішала (на що?) </a:t>
            </a:r>
            <a:r>
              <a:rPr lang="uk-UA" sz="2800" b="1" i="1" u="dash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зустріч</a:t>
            </a:r>
            <a:r>
              <a:rPr lang="uk-UA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із друзями.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першому реченні </a:t>
            </a:r>
            <a:r>
              <a:rPr lang="uk-UA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назустріч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виступає в ролі прийменника і, приєднуючись до слів </a:t>
            </a:r>
            <a:r>
              <a:rPr lang="uk-UA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одному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виступає в ролі обставини.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другому реченні </a:t>
            </a:r>
            <a:r>
              <a:rPr lang="uk-UA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зустріч</a:t>
            </a:r>
            <a:r>
              <a:rPr lang="uk-UA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прийменник + іменник. Це прийменниково-іменникова конструкція.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02" y="2072640"/>
            <a:ext cx="2110179" cy="211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5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42" y="0"/>
            <a:ext cx="134733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5725" y="531223"/>
            <a:ext cx="9431383" cy="5658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По-моєму, ти рухаєшся не в той бік. - </a:t>
            </a:r>
            <a:r>
              <a:rPr lang="uk-UA" sz="2600" i="1" u="dotDash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uk-UA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600" i="1" u="wavy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моєму</a:t>
            </a:r>
            <a:r>
              <a:rPr lang="uk-UA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600" i="1" u="dotDash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полю</a:t>
            </a:r>
            <a:r>
              <a:rPr lang="uk-UA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хтось ходить.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першому реченні </a:t>
            </a:r>
            <a:r>
              <a:rPr lang="uk-UA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по-моєму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відповідає на питання як? і в реченні виступає в ролі вставного слова. А в другому реченні </a:t>
            </a:r>
            <a:r>
              <a:rPr lang="uk-UA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приєднується до іменника </a:t>
            </a:r>
            <a:r>
              <a:rPr lang="uk-UA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полю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конструкції ставимо питання (де?), а між ними ще знаходиться означення </a:t>
            </a:r>
            <a:r>
              <a:rPr lang="uk-UA" sz="2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моєму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Тут </a:t>
            </a:r>
            <a:r>
              <a:rPr lang="uk-UA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полю</a:t>
            </a:r>
            <a:r>
              <a:rPr lang="uk-UA" sz="2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прийменниково-іменникова конструкція.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u="sng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Запам’ятай: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Прийменниково-іменникові конструкції пишуть окремо: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зустріч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із сонцем, </a:t>
            </a:r>
            <a:r>
              <a:rPr lang="uk-UA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третє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вересня. А співзвучні з ними прислівники пишуть разом (</a:t>
            </a:r>
            <a:r>
              <a:rPr lang="uk-UA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назустріч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сонцю).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8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42" y="0"/>
            <a:ext cx="134733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7931" y="505096"/>
            <a:ext cx="6731725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ще один момент. Прочитай переклад деяких конструкція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запам’ятай: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заказу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замовлення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закону –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законом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моим сведениям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моїми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відомостями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поручению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дорученням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приказу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наказом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просьбе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прохання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собственной воле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власної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волі</a:t>
            </a:r>
            <a:endParaRPr lang="ru-RU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собственному желанию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власним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бажанням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Послать по почте –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надіслати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поштою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требованию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вимогу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указанию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вказівкою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Прийти по делу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прийти у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справі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 во внимание –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взяти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уваги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 к сведению –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взяти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відома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любой погоде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будь-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якої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погоди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Приплось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 вкусу –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припало до смаку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Работать по схеме –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працювати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схемою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" y="1501412"/>
            <a:ext cx="3262957" cy="29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8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42" y="0"/>
            <a:ext cx="134733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2810" y="436194"/>
            <a:ext cx="9065624" cy="6434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Тестова робота (з вибором однієї правильної відповіді):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Похідними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прийменники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спосіб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творення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неможливо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утворені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способом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складання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переходу з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утворені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префіксальним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суфіксальним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способами;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утворені безафіксним способом.</a:t>
            </a:r>
            <a:endParaRPr lang="ru-RU" sz="15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будовою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прийменники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є: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прості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складні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складені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похідні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непохідні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складні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складені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кількісні, порядкові.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рядку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виділені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слова —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прийменники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Подивитися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навколо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сидіти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біля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столу;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рухатися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течії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бігати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біля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річки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повертатися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коло, стати </a:t>
            </a:r>
            <a:r>
              <a:rPr lang="ru-RU" sz="1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ззаду</a:t>
            </a: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</a:t>
            </a:r>
            <a:r>
              <a:rPr lang="uk-UA" sz="1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троянди</a:t>
            </a:r>
            <a:r>
              <a:rPr lang="uk-UA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айстри, тихо </a:t>
            </a:r>
            <a:r>
              <a:rPr lang="uk-UA" sz="1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uk-UA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темно.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1729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ис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59</TotalTime>
  <Words>1278</Words>
  <Application>Microsoft Office PowerPoint</Application>
  <PresentationFormat>Широкоэкранный</PresentationFormat>
  <Paragraphs>165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 Black</vt:lpstr>
      <vt:lpstr>Calibri</vt:lpstr>
      <vt:lpstr>Calibri Light</vt:lpstr>
      <vt:lpstr>Corbel</vt:lpstr>
      <vt:lpstr>Times New Roman</vt:lpstr>
      <vt:lpstr>Wingdings 2</vt:lpstr>
      <vt:lpstr>HDOfficeLightV0</vt:lpstr>
      <vt:lpstr>Базис</vt:lpstr>
      <vt:lpstr>Урок на тему: «Синонімічні            й антонімічні  прийменники. Прийменниково-іменникові конструкції в ролі  членів речення»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на тему: «Синонімічні            й антонімічні  прийменники. Прийменниково-іменникові конструкції в ролі  членів речення»</dc:title>
  <dc:creator>Vitaliy</dc:creator>
  <cp:lastModifiedBy>Vitaliy</cp:lastModifiedBy>
  <cp:revision>19</cp:revision>
  <dcterms:created xsi:type="dcterms:W3CDTF">2018-09-09T05:42:37Z</dcterms:created>
  <dcterms:modified xsi:type="dcterms:W3CDTF">2018-09-09T06:42:04Z</dcterms:modified>
</cp:coreProperties>
</file>